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0" name="Shape 1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roup"/>
          <p:cNvGrpSpPr/>
          <p:nvPr/>
        </p:nvGrpSpPr>
        <p:grpSpPr>
          <a:xfrm>
            <a:off x="4443296" y="9088456"/>
            <a:ext cx="3865329" cy="279401"/>
            <a:chOff x="-1" y="0"/>
            <a:chExt cx="3865328" cy="279400"/>
          </a:xfrm>
        </p:grpSpPr>
        <p:grpSp>
          <p:nvGrpSpPr>
            <p:cNvPr id="120" name="Group"/>
            <p:cNvGrpSpPr/>
            <p:nvPr/>
          </p:nvGrpSpPr>
          <p:grpSpPr>
            <a:xfrm>
              <a:off x="-2" y="57794"/>
              <a:ext cx="614126" cy="198697"/>
              <a:chOff x="0" y="0"/>
              <a:chExt cx="614125" cy="198695"/>
            </a:xfrm>
          </p:grpSpPr>
          <p:sp>
            <p:nvSpPr>
              <p:cNvPr id="117" name="Square"/>
              <p:cNvSpPr/>
              <p:nvPr/>
            </p:nvSpPr>
            <p:spPr>
              <a:xfrm>
                <a:off x="-1" y="-1"/>
                <a:ext cx="189822" cy="198697"/>
              </a:xfrm>
              <a:prstGeom prst="rect">
                <a:avLst/>
              </a:prstGeom>
              <a:solidFill>
                <a:srgbClr val="FEC7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361244">
                  <a:lnSpc>
                    <a:spcPct val="120000"/>
                  </a:lnSpc>
                  <a:tabLst>
                    <a:tab pos="901700" algn="l"/>
                  </a:tabLst>
                  <a:defRPr b="0" sz="1600">
                    <a:solidFill>
                      <a:srgbClr val="00FDFF"/>
                    </a:solidFill>
                    <a:latin typeface="Avenir Next Medium"/>
                    <a:ea typeface="Avenir Next Medium"/>
                    <a:cs typeface="Avenir Next Medium"/>
                    <a:sym typeface="Avenir Next Medium"/>
                  </a:defRPr>
                </a:pPr>
              </a:p>
            </p:txBody>
          </p:sp>
          <p:sp>
            <p:nvSpPr>
              <p:cNvPr id="118" name="Square"/>
              <p:cNvSpPr/>
              <p:nvPr/>
            </p:nvSpPr>
            <p:spPr>
              <a:xfrm>
                <a:off x="212152" y="-1"/>
                <a:ext cx="189823" cy="198697"/>
              </a:xfrm>
              <a:prstGeom prst="rect">
                <a:avLst/>
              </a:prstGeom>
              <a:solidFill>
                <a:srgbClr val="92929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361244">
                  <a:lnSpc>
                    <a:spcPct val="120000"/>
                  </a:lnSpc>
                  <a:tabLst>
                    <a:tab pos="901700" algn="l"/>
                  </a:tabLst>
                  <a:defRPr b="0" sz="1600">
                    <a:solidFill>
                      <a:srgbClr val="00FDFF"/>
                    </a:solidFill>
                    <a:latin typeface="Avenir Next Medium"/>
                    <a:ea typeface="Avenir Next Medium"/>
                    <a:cs typeface="Avenir Next Medium"/>
                    <a:sym typeface="Avenir Next Medium"/>
                  </a:defRPr>
                </a:pPr>
              </a:p>
            </p:txBody>
          </p:sp>
          <p:sp>
            <p:nvSpPr>
              <p:cNvPr id="119" name="Square"/>
              <p:cNvSpPr/>
              <p:nvPr/>
            </p:nvSpPr>
            <p:spPr>
              <a:xfrm>
                <a:off x="424301" y="-1"/>
                <a:ext cx="189824" cy="198697"/>
              </a:xfrm>
              <a:prstGeom prst="rect">
                <a:avLst/>
              </a:prstGeom>
              <a:solidFill>
                <a:srgbClr val="00A3D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0800" tIns="50800" rIns="50800" bIns="50800" numCol="1" anchor="t">
                <a:noAutofit/>
              </a:bodyPr>
              <a:lstStyle/>
              <a:p>
                <a:pPr algn="l" defTabSz="361244">
                  <a:lnSpc>
                    <a:spcPct val="120000"/>
                  </a:lnSpc>
                  <a:tabLst>
                    <a:tab pos="901700" algn="l"/>
                  </a:tabLst>
                  <a:defRPr b="0" sz="1600">
                    <a:solidFill>
                      <a:srgbClr val="00FDFF"/>
                    </a:solidFill>
                    <a:latin typeface="Avenir Next Medium"/>
                    <a:ea typeface="Avenir Next Medium"/>
                    <a:cs typeface="Avenir Next Medium"/>
                    <a:sym typeface="Avenir Next Medium"/>
                  </a:defRPr>
                </a:pPr>
              </a:p>
            </p:txBody>
          </p:sp>
        </p:grpSp>
        <p:sp>
          <p:nvSpPr>
            <p:cNvPr id="121" name="Philip Webb | Literacy"/>
            <p:cNvSpPr txBox="1"/>
            <p:nvPr/>
          </p:nvSpPr>
          <p:spPr>
            <a:xfrm>
              <a:off x="794741" y="0"/>
              <a:ext cx="3070586" cy="279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 defTabSz="361244">
                <a:lnSpc>
                  <a:spcPct val="120000"/>
                </a:lnSpc>
                <a:tabLst>
                  <a:tab pos="901700" algn="l"/>
                </a:tabLst>
                <a:defRPr b="0" sz="1600">
                  <a:solidFill>
                    <a:srgbClr val="00A3DA"/>
                  </a:solidFill>
                  <a:latin typeface="Avenir Next Medium"/>
                  <a:ea typeface="Avenir Next Medium"/>
                  <a:cs typeface="Avenir Next Medium"/>
                  <a:sym typeface="Avenir Next Medium"/>
                </a:defRPr>
              </a:lvl1pPr>
            </a:lstStyle>
            <a:p>
              <a:pPr/>
              <a:r>
                <a:t>Philip Webb | Literacy </a:t>
              </a:r>
            </a:p>
          </p:txBody>
        </p:sp>
      </p:grpSp>
      <p:sp>
        <p:nvSpPr>
          <p:cNvPr id="123" name="Slide Number"/>
          <p:cNvSpPr txBox="1"/>
          <p:nvPr>
            <p:ph type="sldNum" sz="quarter" idx="2"/>
          </p:nvPr>
        </p:nvSpPr>
        <p:spPr>
          <a:xfrm>
            <a:off x="6325923" y="9251950"/>
            <a:ext cx="340255" cy="342896"/>
          </a:xfrm>
          <a:prstGeom prst="rect">
            <a:avLst/>
          </a:prstGeom>
        </p:spPr>
        <p:txBody>
          <a:bodyPr lIns="50797" tIns="50797" rIns="50797" bIns="50797"/>
          <a:lstStyle>
            <a:lvl1pPr defTabSz="584198"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rammar for Writing Revisited"/>
          <p:cNvSpPr txBox="1"/>
          <p:nvPr>
            <p:ph type="ctrTitle"/>
          </p:nvPr>
        </p:nvSpPr>
        <p:spPr>
          <a:xfrm>
            <a:off x="1270000" y="127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Grammar for Writing Revisited</a:t>
            </a:r>
          </a:p>
        </p:txBody>
      </p:sp>
      <p:pic>
        <p:nvPicPr>
          <p:cNvPr id="13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41600" y="3504846"/>
            <a:ext cx="7543800" cy="55118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llect and Classif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Collect and Classify</a:t>
            </a:r>
          </a:p>
        </p:txBody>
      </p:sp>
      <p:sp>
        <p:nvSpPr>
          <p:cNvPr id="167" name="To locate a specific grammar focus in a given text…"/>
          <p:cNvSpPr txBox="1"/>
          <p:nvPr>
            <p:ph type="body" sz="half" idx="1"/>
          </p:nvPr>
        </p:nvSpPr>
        <p:spPr>
          <a:xfrm>
            <a:off x="952500" y="2590800"/>
            <a:ext cx="5142666" cy="5772822"/>
          </a:xfrm>
          <a:prstGeom prst="rect">
            <a:avLst/>
          </a:prstGeom>
        </p:spPr>
        <p:txBody>
          <a:bodyPr/>
          <a:lstStyle/>
          <a:p>
            <a:pPr marL="391159" indent="-391159" defTabSz="514095">
              <a:spcBef>
                <a:spcPts val="3600"/>
              </a:spcBef>
              <a:defRPr sz="2816"/>
            </a:pPr>
            <a:r>
              <a:t>To locate a specific grammar focus in a given text </a:t>
            </a:r>
          </a:p>
          <a:p>
            <a:pPr marL="391159" indent="-391159" defTabSz="514095">
              <a:spcBef>
                <a:spcPts val="3600"/>
              </a:spcBef>
              <a:defRPr sz="2816"/>
            </a:pPr>
            <a:r>
              <a:t>Highlight first two examples. Ask children to identify/name grammar focus</a:t>
            </a:r>
          </a:p>
          <a:p>
            <a:pPr marL="391159" indent="-391159" defTabSz="514095">
              <a:spcBef>
                <a:spcPts val="3600"/>
              </a:spcBef>
              <a:defRPr sz="2816"/>
            </a:pPr>
            <a:r>
              <a:t>Find more examples from text </a:t>
            </a:r>
          </a:p>
          <a:p>
            <a:pPr marL="391159" indent="-391159" defTabSz="514095">
              <a:spcBef>
                <a:spcPts val="3600"/>
              </a:spcBef>
              <a:defRPr sz="2816"/>
            </a:pPr>
            <a:r>
              <a:t>Classify/ group further if necessary </a:t>
            </a:r>
          </a:p>
        </p:txBody>
      </p:sp>
      <p:sp>
        <p:nvSpPr>
          <p:cNvPr id="168" name="Suitable for all year groups…"/>
          <p:cNvSpPr/>
          <p:nvPr/>
        </p:nvSpPr>
        <p:spPr>
          <a:xfrm>
            <a:off x="8693304" y="3077114"/>
            <a:ext cx="3530371" cy="5638752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Suitable for all year groups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 use appropriate objectives eg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Flash cards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Sentence types - simple compound complex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Clauses/phrases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Word class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Statement,question,command exclamation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Improv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Improve</a:t>
            </a:r>
          </a:p>
        </p:txBody>
      </p:sp>
      <p:sp>
        <p:nvSpPr>
          <p:cNvPr id="171" name="To edit own work…"/>
          <p:cNvSpPr txBox="1"/>
          <p:nvPr>
            <p:ph type="body" sz="half" idx="1"/>
          </p:nvPr>
        </p:nvSpPr>
        <p:spPr>
          <a:xfrm>
            <a:off x="952500" y="2590800"/>
            <a:ext cx="5142666" cy="5772822"/>
          </a:xfrm>
          <a:prstGeom prst="rect">
            <a:avLst/>
          </a:prstGeom>
        </p:spPr>
        <p:txBody>
          <a:bodyPr/>
          <a:lstStyle/>
          <a:p>
            <a:pPr marL="333375" indent="-333375" defTabSz="438150">
              <a:spcBef>
                <a:spcPts val="3100"/>
              </a:spcBef>
              <a:defRPr sz="2400"/>
            </a:pPr>
            <a:r>
              <a:t>To edit own work</a:t>
            </a:r>
          </a:p>
          <a:p>
            <a:pPr marL="333375" indent="-333375" defTabSz="438150">
              <a:spcBef>
                <a:spcPts val="3100"/>
              </a:spcBef>
              <a:defRPr sz="2400"/>
            </a:pPr>
            <a:r>
              <a:t>With partner, children look at an example of their work</a:t>
            </a:r>
          </a:p>
          <a:p>
            <a:pPr marL="333375" indent="-333375" defTabSz="438150">
              <a:spcBef>
                <a:spcPts val="3100"/>
              </a:spcBef>
              <a:defRPr sz="2400"/>
            </a:pPr>
            <a:r>
              <a:t>Give class focus for editing ( better adjectives/ verbs/openers)</a:t>
            </a:r>
          </a:p>
          <a:p>
            <a:pPr marL="333375" indent="-333375" defTabSz="438150">
              <a:spcBef>
                <a:spcPts val="3100"/>
              </a:spcBef>
              <a:defRPr sz="2400"/>
            </a:pPr>
            <a:r>
              <a:t>Discuss and write better suggestions on individual whiteboards. Re- read to check makes sense</a:t>
            </a:r>
          </a:p>
          <a:p>
            <a:pPr marL="333375" indent="-333375" defTabSz="438150">
              <a:spcBef>
                <a:spcPts val="3100"/>
              </a:spcBef>
              <a:defRPr sz="2400"/>
            </a:pPr>
            <a:r>
              <a:t>Choose examples to read to class and discuss</a:t>
            </a:r>
          </a:p>
        </p:txBody>
      </p:sp>
      <p:sp>
        <p:nvSpPr>
          <p:cNvPr id="172" name="Suitable for all year groups"/>
          <p:cNvSpPr/>
          <p:nvPr/>
        </p:nvSpPr>
        <p:spPr>
          <a:xfrm>
            <a:off x="8631969" y="3061780"/>
            <a:ext cx="3530371" cy="4182052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Suitable for all year groups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-ord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Re-order</a:t>
            </a:r>
          </a:p>
        </p:txBody>
      </p:sp>
      <p:sp>
        <p:nvSpPr>
          <p:cNvPr id="175" name="To understand that some words need to be in a fixed place in a sentence but other words can improve a sentence by changing position…"/>
          <p:cNvSpPr txBox="1"/>
          <p:nvPr>
            <p:ph type="body" sz="half" idx="1"/>
          </p:nvPr>
        </p:nvSpPr>
        <p:spPr>
          <a:xfrm>
            <a:off x="952500" y="2590800"/>
            <a:ext cx="5142666" cy="5772822"/>
          </a:xfrm>
          <a:prstGeom prst="rect">
            <a:avLst/>
          </a:prstGeom>
        </p:spPr>
        <p:txBody>
          <a:bodyPr/>
          <a:lstStyle/>
          <a:p>
            <a:pPr marL="293370" indent="-293370" defTabSz="385572">
              <a:spcBef>
                <a:spcPts val="2700"/>
              </a:spcBef>
              <a:defRPr sz="2112"/>
            </a:pPr>
            <a:r>
              <a:t>To understand that some words need to be in a fixed place in a sentence but other words can improve a sentence by changing position 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Jumble up the words in a sentence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Use a variety of activities with a particular sentence to think about the best order eg washing line, human sentences(children hold word cards and move ) 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Class to discuss best options</a:t>
            </a:r>
          </a:p>
          <a:p>
            <a:pPr marL="293370" indent="-293370" defTabSz="385572">
              <a:spcBef>
                <a:spcPts val="2700"/>
              </a:spcBef>
              <a:defRPr sz="2112"/>
            </a:pPr>
            <a:r>
              <a:t>Can use to change sentence type ie statement into question</a:t>
            </a:r>
          </a:p>
        </p:txBody>
      </p:sp>
      <p:sp>
        <p:nvSpPr>
          <p:cNvPr id="176" name="Suitable for all year groups"/>
          <p:cNvSpPr/>
          <p:nvPr/>
        </p:nvSpPr>
        <p:spPr>
          <a:xfrm>
            <a:off x="8631969" y="3061780"/>
            <a:ext cx="3530371" cy="4182052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Suitable for all year groups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pla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Replace</a:t>
            </a:r>
          </a:p>
        </p:txBody>
      </p:sp>
      <p:sp>
        <p:nvSpPr>
          <p:cNvPr id="179" name="To learn to re-read a text to check that a sentence still works after changing it…"/>
          <p:cNvSpPr txBox="1"/>
          <p:nvPr>
            <p:ph type="body" sz="half" idx="1"/>
          </p:nvPr>
        </p:nvSpPr>
        <p:spPr>
          <a:xfrm>
            <a:off x="952500" y="2590800"/>
            <a:ext cx="5142666" cy="5772822"/>
          </a:xfrm>
          <a:prstGeom prst="rect">
            <a:avLst/>
          </a:prstGeom>
        </p:spPr>
        <p:txBody>
          <a:bodyPr/>
          <a:lstStyle/>
          <a:p>
            <a:pPr marL="297815" indent="-297815" defTabSz="391414">
              <a:spcBef>
                <a:spcPts val="2800"/>
              </a:spcBef>
              <a:defRPr sz="2144"/>
            </a:pPr>
            <a:r>
              <a:t>To learn to re-read a text to check that a sentence still works after changing it 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Prepare a sentence/short text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Ask for suggestions of ways to replace specified words in the sentence or in specified ways eg add a prefix/suffix ( could use cards to turn over, with number of points to win)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Discuss merits of each suggestion and discuss how the whole sentence is affected</a:t>
            </a:r>
          </a:p>
          <a:p>
            <a:pPr marL="297815" indent="-297815" defTabSz="391414">
              <a:spcBef>
                <a:spcPts val="2800"/>
              </a:spcBef>
              <a:defRPr sz="2144"/>
            </a:pPr>
            <a:r>
              <a:t>Make changes and check</a:t>
            </a:r>
          </a:p>
        </p:txBody>
      </p:sp>
      <p:sp>
        <p:nvSpPr>
          <p:cNvPr id="180" name="Suitable for all year groups"/>
          <p:cNvSpPr/>
          <p:nvPr/>
        </p:nvSpPr>
        <p:spPr>
          <a:xfrm>
            <a:off x="8631969" y="3061780"/>
            <a:ext cx="3530371" cy="4182052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Suitable for all year groups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fW"/>
          <p:cNvSpPr txBox="1"/>
          <p:nvPr>
            <p:ph type="title" idx="4294967295"/>
          </p:nvPr>
        </p:nvSpPr>
        <p:spPr>
          <a:xfrm>
            <a:off x="5697308" y="-187679"/>
            <a:ext cx="1610183" cy="2372927"/>
          </a:xfrm>
          <a:prstGeom prst="rect">
            <a:avLst/>
          </a:prstGeom>
        </p:spPr>
        <p:txBody>
          <a:bodyPr lIns="72248" tIns="72248" rIns="72248" bIns="72248"/>
          <a:lstStyle>
            <a:lvl1pPr marL="54185" indent="-54185" algn="l" defTabSz="1300480">
              <a:defRPr b="1" sz="5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GfW</a:t>
            </a:r>
          </a:p>
        </p:txBody>
      </p:sp>
      <p:graphicFrame>
        <p:nvGraphicFramePr>
          <p:cNvPr id="136" name="Table"/>
          <p:cNvGraphicFramePr/>
          <p:nvPr/>
        </p:nvGraphicFramePr>
        <p:xfrm>
          <a:off x="373662" y="1728046"/>
          <a:ext cx="12257476" cy="694950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4743008"/>
                <a:gridCol w="5879709"/>
                <a:gridCol w="1634758"/>
              </a:tblGrid>
              <a:tr h="93583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5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Activity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5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Purpose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35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Page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</a:tr>
              <a:tr h="93583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Function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Investigate word class, sentence structure or punctuation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156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</a:tr>
              <a:tr h="93583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Compare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Understand principles by comparing two texts with different facets of the same feature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157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</a:tr>
              <a:tr h="11351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Cloze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Considering the effectiveness of a word within a sentence to suit the audience and purpose of the text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159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</a:tr>
              <a:tr h="11351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Construct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Experiment with sentence structure to reinforce knowledge of word class and sentence construction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158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</a:tr>
              <a:tr h="93583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Punctuate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Practice punctuation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159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</a:tr>
              <a:tr h="93583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The Complex Sentence game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Practice in constructing subordinate clauses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159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6461" y="203200"/>
            <a:ext cx="4699003" cy="8001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he Complex Sentence Game"/>
          <p:cNvSpPr txBox="1"/>
          <p:nvPr/>
        </p:nvSpPr>
        <p:spPr>
          <a:xfrm>
            <a:off x="4162962" y="1223620"/>
            <a:ext cx="44260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The Complex Sentence Game</a:t>
            </a:r>
          </a:p>
        </p:txBody>
      </p:sp>
      <p:graphicFrame>
        <p:nvGraphicFramePr>
          <p:cNvPr id="140" name="Table"/>
          <p:cNvGraphicFramePr/>
          <p:nvPr/>
        </p:nvGraphicFramePr>
        <p:xfrm>
          <a:off x="446333" y="2231575"/>
          <a:ext cx="12340732" cy="671503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0269809"/>
                <a:gridCol w="2070922"/>
              </a:tblGrid>
              <a:tr h="8393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Change the first word or phrase of the subordinate clause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4 points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606060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</a:tr>
              <a:tr h="8393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Change subordinate clause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4 points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</a:tr>
              <a:tr h="8393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Change the main clause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2 points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</a:tr>
              <a:tr h="8393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Change the verb in the main clause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2 points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</a:tr>
              <a:tr h="8393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Create a completely new sentence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6 points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</a:tr>
              <a:tr h="8393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Change subject in main clause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2 points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</a:tr>
              <a:tr h="8393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Move the subordinate clause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6 points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B8B8B8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</a:tr>
              <a:tr h="839379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Miss a turn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606060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+mn-lt"/>
                          <a:ea typeface="+mn-ea"/>
                          <a:cs typeface="+mn-cs"/>
                          <a:sym typeface="Helvetica Neue Medium"/>
                        </a:rPr>
                        <a:t>0 points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606060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  <a:lnB w="12700">
                      <a:solidFill>
                        <a:srgbClr val="606060"/>
                      </a:solidFill>
                      <a:miter lim="400000"/>
                    </a:lnB>
                    <a:solidFill>
                      <a:srgbClr val="E1E0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6461" y="203200"/>
            <a:ext cx="4699003" cy="80010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he Complex Sentence Game"/>
          <p:cNvSpPr txBox="1"/>
          <p:nvPr/>
        </p:nvSpPr>
        <p:spPr>
          <a:xfrm>
            <a:off x="4162962" y="1223620"/>
            <a:ext cx="4426001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The Complex Sentence Game</a:t>
            </a:r>
          </a:p>
        </p:txBody>
      </p:sp>
      <p:sp>
        <p:nvSpPr>
          <p:cNvPr id="144" name="Write a complex sentence on the board…"/>
          <p:cNvSpPr txBox="1"/>
          <p:nvPr>
            <p:ph type="body" idx="4294967295"/>
          </p:nvPr>
        </p:nvSpPr>
        <p:spPr>
          <a:xfrm>
            <a:off x="591255" y="2243740"/>
            <a:ext cx="10601577" cy="6285655"/>
          </a:xfrm>
          <a:prstGeom prst="rect">
            <a:avLst/>
          </a:prstGeom>
        </p:spPr>
        <p:txBody>
          <a:bodyPr lIns="72248" tIns="72248" rIns="72248" bIns="72248" anchor="t"/>
          <a:lstStyle/>
          <a:p>
            <a:pPr marL="228600" indent="-228600" defTabSz="1300480">
              <a:spcBef>
                <a:spcPts val="11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 Write a complex sentence on the board</a:t>
            </a:r>
          </a:p>
          <a:p>
            <a:pPr marL="228600" indent="-228600" defTabSz="1300480">
              <a:spcBef>
                <a:spcPts val="11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 Player picks up a card, suggests an answer and checks with the group</a:t>
            </a:r>
          </a:p>
          <a:p>
            <a:pPr marL="228600" indent="-228600" defTabSz="1300480">
              <a:spcBef>
                <a:spcPts val="11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 Teacher judges its suitability</a:t>
            </a:r>
          </a:p>
          <a:p>
            <a:pPr marL="228600" indent="-228600" defTabSz="1300480">
              <a:spcBef>
                <a:spcPts val="11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 Teacher records sentences on whiteboard as it is modified</a:t>
            </a:r>
          </a:p>
          <a:p>
            <a:pPr marL="228600" indent="-228600" defTabSz="1300480">
              <a:spcBef>
                <a:spcPts val="11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 Teacher keeps the score</a:t>
            </a:r>
          </a:p>
          <a:p>
            <a:pPr marL="228600" indent="-228600" defTabSz="1300480">
              <a:spcBef>
                <a:spcPts val="1100"/>
              </a:spcBef>
              <a:buSzPct val="100000"/>
              <a:defRPr sz="4400">
                <a:latin typeface="Arial"/>
                <a:ea typeface="Arial"/>
                <a:cs typeface="Arial"/>
                <a:sym typeface="Arial"/>
              </a:defRPr>
            </a:pPr>
            <a:r>
              <a:t> First to 10 wins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unctuat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Punctuate</a:t>
            </a:r>
          </a:p>
        </p:txBody>
      </p:sp>
      <p:sp>
        <p:nvSpPr>
          <p:cNvPr id="147" name="Display a text with no punctuation…"/>
          <p:cNvSpPr txBox="1"/>
          <p:nvPr>
            <p:ph type="body" sz="half" idx="1"/>
          </p:nvPr>
        </p:nvSpPr>
        <p:spPr>
          <a:xfrm>
            <a:off x="952500" y="2590800"/>
            <a:ext cx="5142666" cy="5772822"/>
          </a:xfrm>
          <a:prstGeom prst="rect">
            <a:avLst/>
          </a:prstGeom>
        </p:spPr>
        <p:txBody>
          <a:bodyPr/>
          <a:lstStyle/>
          <a:p>
            <a:pPr marL="337820" indent="-337820" defTabSz="443991">
              <a:spcBef>
                <a:spcPts val="3100"/>
              </a:spcBef>
              <a:defRPr sz="2432"/>
            </a:pPr>
            <a:r>
              <a:t>Display a text with no punctuation </a:t>
            </a:r>
          </a:p>
          <a:p>
            <a:pPr marL="337820" indent="-337820" defTabSz="443991">
              <a:spcBef>
                <a:spcPts val="3100"/>
              </a:spcBef>
              <a:defRPr sz="2432"/>
            </a:pPr>
            <a:r>
              <a:t>Give out punctuation fans/cards</a:t>
            </a:r>
          </a:p>
          <a:p>
            <a:pPr marL="337820" indent="-337820" defTabSz="443991">
              <a:spcBef>
                <a:spcPts val="3100"/>
              </a:spcBef>
              <a:defRPr sz="2432"/>
            </a:pPr>
            <a:r>
              <a:t>Read the text through with no punctuation </a:t>
            </a:r>
          </a:p>
          <a:p>
            <a:pPr marL="337820" indent="-337820" defTabSz="443991">
              <a:spcBef>
                <a:spcPts val="3100"/>
              </a:spcBef>
              <a:defRPr sz="2432"/>
            </a:pPr>
            <a:r>
              <a:t>Read the text through - pause at each punctuation mark - children hold up fan/card with appropriate punctuation mark</a:t>
            </a:r>
          </a:p>
          <a:p>
            <a:pPr marL="337820" indent="-337820" defTabSz="443991">
              <a:spcBef>
                <a:spcPts val="3100"/>
              </a:spcBef>
              <a:defRPr sz="2432"/>
            </a:pPr>
            <a:r>
              <a:t>Reveal the punctuation mark and move on</a:t>
            </a:r>
          </a:p>
        </p:txBody>
      </p:sp>
      <p:sp>
        <p:nvSpPr>
          <p:cNvPr id="148" name="Suitable for all year groups from Year 1 with ARE punctuation"/>
          <p:cNvSpPr/>
          <p:nvPr/>
        </p:nvSpPr>
        <p:spPr>
          <a:xfrm>
            <a:off x="8631969" y="3061780"/>
            <a:ext cx="3530371" cy="4182052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Suitable for all year groups from Year 1 with ARE punctuation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loz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Cloze</a:t>
            </a:r>
          </a:p>
        </p:txBody>
      </p:sp>
      <p:sp>
        <p:nvSpPr>
          <p:cNvPr id="151" name="Replacing and improving words / editing…"/>
          <p:cNvSpPr txBox="1"/>
          <p:nvPr>
            <p:ph type="body" sz="half" idx="1"/>
          </p:nvPr>
        </p:nvSpPr>
        <p:spPr>
          <a:xfrm>
            <a:off x="952500" y="2590800"/>
            <a:ext cx="5142666" cy="5772822"/>
          </a:xfrm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52"/>
            </a:pPr>
            <a:r>
              <a:t>Replacing and improving words / editing 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Show a text with some words covered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Talk partners - predict missing words/ word class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Discuss synonyms/ alternatives </a:t>
            </a:r>
          </a:p>
          <a:p>
            <a:pPr marL="382270" indent="-382270" defTabSz="502412">
              <a:spcBef>
                <a:spcPts val="3600"/>
              </a:spcBef>
              <a:defRPr sz="2752"/>
            </a:pPr>
            <a:r>
              <a:t>Compare with original</a:t>
            </a:r>
          </a:p>
        </p:txBody>
      </p:sp>
      <p:sp>
        <p:nvSpPr>
          <p:cNvPr id="152" name="Suitable from Y1 upwards…"/>
          <p:cNvSpPr/>
          <p:nvPr/>
        </p:nvSpPr>
        <p:spPr>
          <a:xfrm>
            <a:off x="8631969" y="3061780"/>
            <a:ext cx="3530371" cy="4182052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Suitable from Y1 upwards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Whole class/guided group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Use in intervention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Comprehension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onstru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Construct</a:t>
            </a:r>
          </a:p>
        </p:txBody>
      </p:sp>
      <p:sp>
        <p:nvSpPr>
          <p:cNvPr id="155" name="To reinforce word class and sentence construction…"/>
          <p:cNvSpPr txBox="1"/>
          <p:nvPr>
            <p:ph type="body" sz="half" idx="1"/>
          </p:nvPr>
        </p:nvSpPr>
        <p:spPr>
          <a:xfrm>
            <a:off x="952500" y="2590800"/>
            <a:ext cx="5142666" cy="5772822"/>
          </a:xfrm>
          <a:prstGeom prst="rect">
            <a:avLst/>
          </a:prstGeom>
        </p:spPr>
        <p:txBody>
          <a:bodyPr/>
          <a:lstStyle/>
          <a:p>
            <a:pPr marL="408940" indent="-408940" defTabSz="537463">
              <a:spcBef>
                <a:spcPts val="3800"/>
              </a:spcBef>
              <a:defRPr sz="2944"/>
            </a:pPr>
            <a:r>
              <a:t>To reinforce word class and sentence construction</a:t>
            </a:r>
          </a:p>
          <a:p>
            <a:pPr marL="408940" indent="-408940" defTabSz="537463">
              <a:spcBef>
                <a:spcPts val="3800"/>
              </a:spcBef>
              <a:defRPr sz="2944"/>
            </a:pPr>
            <a:r>
              <a:t>Use chopped up sentences</a:t>
            </a:r>
          </a:p>
          <a:p>
            <a:pPr marL="408940" indent="-408940" defTabSz="537463">
              <a:spcBef>
                <a:spcPts val="3800"/>
              </a:spcBef>
              <a:defRPr sz="2944"/>
            </a:pPr>
            <a:r>
              <a:t>Add in conjunctions etc to make compound/ </a:t>
            </a:r>
          </a:p>
          <a:p>
            <a:pPr marL="408940" indent="-408940" defTabSz="537463">
              <a:spcBef>
                <a:spcPts val="3800"/>
              </a:spcBef>
              <a:defRPr sz="2944"/>
            </a:pPr>
            <a:r>
              <a:t>Use washing line for word order </a:t>
            </a:r>
          </a:p>
          <a:p>
            <a:pPr marL="408940" indent="-408940" defTabSz="537463">
              <a:spcBef>
                <a:spcPts val="3800"/>
              </a:spcBef>
              <a:defRPr sz="2944"/>
            </a:pPr>
            <a:r>
              <a:t>Use Silly Sentences</a:t>
            </a:r>
          </a:p>
        </p:txBody>
      </p:sp>
      <p:sp>
        <p:nvSpPr>
          <p:cNvPr id="156" name="Suitable for all year groups from Year 1 with ARE punctuation"/>
          <p:cNvSpPr/>
          <p:nvPr/>
        </p:nvSpPr>
        <p:spPr>
          <a:xfrm>
            <a:off x="8631969" y="3061780"/>
            <a:ext cx="3530371" cy="4182052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Suitable for all year groups from Year 1 with ARE punctuation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ompa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Compare</a:t>
            </a:r>
          </a:p>
        </p:txBody>
      </p:sp>
      <p:sp>
        <p:nvSpPr>
          <p:cNvPr id="159" name="To compare two texts with a particular grammar focus eg present/past tense…"/>
          <p:cNvSpPr txBox="1"/>
          <p:nvPr>
            <p:ph type="body" sz="half" idx="1"/>
          </p:nvPr>
        </p:nvSpPr>
        <p:spPr>
          <a:xfrm>
            <a:off x="952500" y="2590800"/>
            <a:ext cx="5142666" cy="5772822"/>
          </a:xfrm>
          <a:prstGeom prst="rect">
            <a:avLst/>
          </a:prstGeom>
        </p:spPr>
        <p:txBody>
          <a:bodyPr/>
          <a:lstStyle/>
          <a:p>
            <a:pPr/>
            <a:r>
              <a:t>To compare two texts with a particular grammar focus eg present/past tense </a:t>
            </a:r>
          </a:p>
          <a:p>
            <a:pPr/>
            <a:r>
              <a:t>Highlight and record differences </a:t>
            </a:r>
          </a:p>
        </p:txBody>
      </p:sp>
      <p:sp>
        <p:nvSpPr>
          <p:cNvPr id="160" name="Can be adapted for any year group…"/>
          <p:cNvSpPr/>
          <p:nvPr/>
        </p:nvSpPr>
        <p:spPr>
          <a:xfrm>
            <a:off x="8631969" y="3061780"/>
            <a:ext cx="3530371" cy="4182052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Can be adapted for any year group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Possible features to compare could be 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Sentence types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Clauses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Word class etc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unc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Function</a:t>
            </a:r>
          </a:p>
        </p:txBody>
      </p:sp>
      <p:sp>
        <p:nvSpPr>
          <p:cNvPr id="163" name="To investigate the purpose of particular grammar focus - audience and purpose - what job is it doing?…"/>
          <p:cNvSpPr txBox="1"/>
          <p:nvPr>
            <p:ph type="body" sz="half" idx="1"/>
          </p:nvPr>
        </p:nvSpPr>
        <p:spPr>
          <a:xfrm>
            <a:off x="952500" y="2590800"/>
            <a:ext cx="5142666" cy="5772822"/>
          </a:xfrm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t>To investigate the purpose of particular grammar focus - audience and purpose - what job is it doing?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Enlarge a text. Underline examples of grammar focus eg word class or punctuation mark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Talking partners- discuss further examples from text</a:t>
            </a:r>
          </a:p>
          <a:p>
            <a:pPr marL="355600" indent="-355600" defTabSz="467359">
              <a:spcBef>
                <a:spcPts val="3300"/>
              </a:spcBef>
              <a:defRPr sz="2560"/>
            </a:pPr>
            <a:r>
              <a:t>Share and compare thoughts on all examples</a:t>
            </a:r>
          </a:p>
        </p:txBody>
      </p:sp>
      <p:sp>
        <p:nvSpPr>
          <p:cNvPr id="164" name="Suitable for all year groups differentiate focusing on year group objectives…"/>
          <p:cNvSpPr/>
          <p:nvPr/>
        </p:nvSpPr>
        <p:spPr>
          <a:xfrm>
            <a:off x="8631969" y="3828464"/>
            <a:ext cx="3530371" cy="5017738"/>
          </a:xfrm>
          <a:prstGeom prst="roundRect">
            <a:avLst>
              <a:gd name="adj" fmla="val 10000"/>
            </a:avLst>
          </a:prstGeom>
          <a:solidFill>
            <a:schemeClr val="accent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Suitable for all year groups differentiate focusing on year group objectives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 Focuses could include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Sentence types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Sentence openers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Non fiction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Tenses</a:t>
            </a:r>
          </a:p>
          <a:p>
            <a:pPr>
              <a:defRPr b="0" sz="25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r>
              <a:t>Character/setting descriptions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