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5" name="Shape 135"/>
          <p:cNvSpPr/>
          <p:nvPr>
            <p:ph type="sldImg"/>
          </p:nvPr>
        </p:nvSpPr>
        <p:spPr>
          <a:xfrm>
            <a:off x="1143000" y="685800"/>
            <a:ext cx="4572000" cy="3429000"/>
          </a:xfrm>
          <a:prstGeom prst="rect">
            <a:avLst/>
          </a:prstGeom>
        </p:spPr>
        <p:txBody>
          <a:bodyPr/>
          <a:lstStyle/>
          <a:p>
            <a:pPr/>
          </a:p>
        </p:txBody>
      </p:sp>
      <p:sp>
        <p:nvSpPr>
          <p:cNvPr id="136" name="Shape 13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7" name="Title Text"/>
          <p:cNvSpPr txBox="1"/>
          <p:nvPr>
            <p:ph type="title"/>
          </p:nvPr>
        </p:nvSpPr>
        <p:spPr>
          <a:xfrm>
            <a:off x="1270000" y="1638300"/>
            <a:ext cx="10464800" cy="3302000"/>
          </a:xfrm>
          <a:prstGeom prst="rect">
            <a:avLst/>
          </a:prstGeom>
        </p:spPr>
        <p:txBody>
          <a:bodyPr anchor="b"/>
          <a:lstStyle/>
          <a:p>
            <a:pPr/>
            <a:r>
              <a:t>Title Text</a:t>
            </a:r>
          </a:p>
        </p:txBody>
      </p:sp>
      <p:sp>
        <p:nvSpPr>
          <p:cNvPr id="18"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99"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100"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8" name="Image"/>
          <p:cNvSpPr/>
          <p:nvPr>
            <p:ph type="pic" idx="13"/>
          </p:nvPr>
        </p:nvSpPr>
        <p:spPr>
          <a:xfrm>
            <a:off x="-949853" y="0"/>
            <a:ext cx="14904506" cy="9944100"/>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121" name="Group"/>
          <p:cNvGrpSpPr/>
          <p:nvPr/>
        </p:nvGrpSpPr>
        <p:grpSpPr>
          <a:xfrm>
            <a:off x="4569735" y="9398282"/>
            <a:ext cx="3865330" cy="317501"/>
            <a:chOff x="-1" y="0"/>
            <a:chExt cx="3865328" cy="317500"/>
          </a:xfrm>
        </p:grpSpPr>
        <p:grpSp>
          <p:nvGrpSpPr>
            <p:cNvPr id="119" name="Group"/>
            <p:cNvGrpSpPr/>
            <p:nvPr/>
          </p:nvGrpSpPr>
          <p:grpSpPr>
            <a:xfrm>
              <a:off x="-2" y="57793"/>
              <a:ext cx="614126" cy="198697"/>
              <a:chOff x="0" y="0"/>
              <a:chExt cx="614125" cy="198695"/>
            </a:xfrm>
          </p:grpSpPr>
          <p:sp>
            <p:nvSpPr>
              <p:cNvPr id="116" name="Rectangle"/>
              <p:cNvSpPr/>
              <p:nvPr/>
            </p:nvSpPr>
            <p:spPr>
              <a:xfrm>
                <a:off x="-1" y="-1"/>
                <a:ext cx="189822"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sp>
            <p:nvSpPr>
              <p:cNvPr id="117" name="Rectangle"/>
              <p:cNvSpPr/>
              <p:nvPr/>
            </p:nvSpPr>
            <p:spPr>
              <a:xfrm>
                <a:off x="212152"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sp>
            <p:nvSpPr>
              <p:cNvPr id="118" name="Rectangle"/>
              <p:cNvSpPr/>
              <p:nvPr/>
            </p:nvSpPr>
            <p:spPr>
              <a:xfrm>
                <a:off x="424301" y="-1"/>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grpSp>
        <p:sp>
          <p:nvSpPr>
            <p:cNvPr id="120" name="Philip Webb | Literacy"/>
            <p:cNvSpPr txBox="1"/>
            <p:nvPr/>
          </p:nvSpPr>
          <p:spPr>
            <a:xfrm>
              <a:off x="794741" y="0"/>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b="0"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6" name="Image"/>
          <p:cNvSpPr/>
          <p:nvPr>
            <p:ph type="pic" idx="13"/>
          </p:nvPr>
        </p:nvSpPr>
        <p:spPr>
          <a:xfrm>
            <a:off x="1622088" y="289099"/>
            <a:ext cx="9753603" cy="6505789"/>
          </a:xfrm>
          <a:prstGeom prst="rect">
            <a:avLst/>
          </a:prstGeom>
        </p:spPr>
        <p:txBody>
          <a:bodyPr lIns="91439" tIns="45719" rIns="91439" bIns="45719" anchor="t">
            <a:noAutofit/>
          </a:bodyPr>
          <a:lstStyle/>
          <a:p>
            <a:pPr/>
          </a:p>
        </p:txBody>
      </p:sp>
      <p:sp>
        <p:nvSpPr>
          <p:cNvPr id="27" name="Title Text"/>
          <p:cNvSpPr txBox="1"/>
          <p:nvPr>
            <p:ph type="title"/>
          </p:nvPr>
        </p:nvSpPr>
        <p:spPr>
          <a:xfrm>
            <a:off x="1270000" y="6718300"/>
            <a:ext cx="10464800" cy="1422400"/>
          </a:xfrm>
          <a:prstGeom prst="rect">
            <a:avLst/>
          </a:prstGeom>
        </p:spPr>
        <p:txBody>
          <a:bodyPr anchor="b"/>
          <a:lstStyle/>
          <a:p>
            <a:pPr/>
            <a:r>
              <a:t>Title Text</a:t>
            </a:r>
          </a:p>
        </p:txBody>
      </p:sp>
      <p:sp>
        <p:nvSpPr>
          <p:cNvPr id="28"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re">
    <p:spTree>
      <p:nvGrpSpPr>
        <p:cNvPr id="1" name=""/>
        <p:cNvGrpSpPr/>
        <p:nvPr/>
      </p:nvGrpSpPr>
      <p:grpSpPr>
        <a:xfrm>
          <a:off x="0" y="0"/>
          <a:ext cx="0" cy="0"/>
          <a:chOff x="0" y="0"/>
          <a:chExt cx="0" cy="0"/>
        </a:xfrm>
      </p:grpSpPr>
      <p:sp>
        <p:nvSpPr>
          <p:cNvPr id="36" name="Title Text"/>
          <p:cNvSpPr txBox="1"/>
          <p:nvPr>
            <p:ph type="title"/>
          </p:nvPr>
        </p:nvSpPr>
        <p:spPr>
          <a:xfrm>
            <a:off x="1270000" y="3225800"/>
            <a:ext cx="10464800" cy="3302000"/>
          </a:xfrm>
          <a:prstGeom prst="rect">
            <a:avLst/>
          </a:prstGeom>
        </p:spPr>
        <p:txBody>
          <a:bodyPr/>
          <a:lstStyle/>
          <a:p>
            <a:pPr/>
            <a:r>
              <a:t>Title Text</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4" name="Image"/>
          <p:cNvSpPr/>
          <p:nvPr>
            <p:ph type="pic" idx="13"/>
          </p:nvPr>
        </p:nvSpPr>
        <p:spPr>
          <a:xfrm>
            <a:off x="2263775" y="613833"/>
            <a:ext cx="12401550" cy="8267701"/>
          </a:xfrm>
          <a:prstGeom prst="rect">
            <a:avLst/>
          </a:prstGeom>
        </p:spPr>
        <p:txBody>
          <a:bodyPr lIns="91439" tIns="45719" rIns="91439" bIns="45719" anchor="t">
            <a:noAutofit/>
          </a:bodyPr>
          <a:lstStyle/>
          <a:p>
            <a:pPr/>
          </a:p>
        </p:txBody>
      </p:sp>
      <p:sp>
        <p:nvSpPr>
          <p:cNvPr id="45"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6"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2" name="Title Text"/>
          <p:cNvSpPr txBox="1"/>
          <p:nvPr>
            <p:ph type="title"/>
          </p:nvPr>
        </p:nvSpPr>
        <p:spPr>
          <a:prstGeom prst="rect">
            <a:avLst/>
          </a:prstGeom>
        </p:spPr>
        <p:txBody>
          <a:bodyPr/>
          <a:lstStyle/>
          <a:p>
            <a:pPr/>
            <a:r>
              <a:t>Title Text</a:t>
            </a:r>
          </a:p>
        </p:txBody>
      </p:sp>
      <p:sp>
        <p:nvSpPr>
          <p:cNvPr id="6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1" name="Image"/>
          <p:cNvSpPr/>
          <p:nvPr>
            <p:ph type="pic" idx="13"/>
          </p:nvPr>
        </p:nvSpPr>
        <p:spPr>
          <a:xfrm>
            <a:off x="4086225" y="2586566"/>
            <a:ext cx="9429750" cy="6286501"/>
          </a:xfrm>
          <a:prstGeom prst="rect">
            <a:avLst/>
          </a:prstGeom>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9" name="Image"/>
          <p:cNvSpPr/>
          <p:nvPr>
            <p:ph type="pic" sz="quarter" idx="13"/>
          </p:nvPr>
        </p:nvSpPr>
        <p:spPr>
          <a:xfrm>
            <a:off x="6680200" y="5029200"/>
            <a:ext cx="6054748" cy="4038600"/>
          </a:xfrm>
          <a:prstGeom prst="rect">
            <a:avLst/>
          </a:prstGeom>
        </p:spPr>
        <p:txBody>
          <a:bodyPr lIns="91439" tIns="45719" rIns="91439" bIns="45719" anchor="t">
            <a:noAutofit/>
          </a:bodyPr>
          <a:lstStyle/>
          <a:p>
            <a:pPr/>
          </a:p>
        </p:txBody>
      </p:sp>
      <p:sp>
        <p:nvSpPr>
          <p:cNvPr id="90" name="Image"/>
          <p:cNvSpPr/>
          <p:nvPr>
            <p:ph type="pic" sz="quarter" idx="14"/>
          </p:nvPr>
        </p:nvSpPr>
        <p:spPr>
          <a:xfrm>
            <a:off x="6502400" y="889000"/>
            <a:ext cx="5867400" cy="3911601"/>
          </a:xfrm>
          <a:prstGeom prst="rect">
            <a:avLst/>
          </a:prstGeom>
        </p:spPr>
        <p:txBody>
          <a:bodyPr lIns="91439" tIns="45719" rIns="91439" bIns="45719" anchor="t">
            <a:noAutofit/>
          </a:bodyPr>
          <a:lstStyle/>
          <a:p>
            <a:pPr/>
          </a:p>
        </p:txBody>
      </p:sp>
      <p:sp>
        <p:nvSpPr>
          <p:cNvPr id="91" name="Image"/>
          <p:cNvSpPr/>
          <p:nvPr>
            <p:ph type="pic" idx="15"/>
          </p:nvPr>
        </p:nvSpPr>
        <p:spPr>
          <a:xfrm>
            <a:off x="-2374900" y="889000"/>
            <a:ext cx="11982450" cy="7988300"/>
          </a:xfrm>
          <a:prstGeom prst="rect">
            <a:avLst/>
          </a:prstGeom>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grpSp>
        <p:nvGrpSpPr>
          <p:cNvPr id="8" name="Group"/>
          <p:cNvGrpSpPr/>
          <p:nvPr/>
        </p:nvGrpSpPr>
        <p:grpSpPr>
          <a:xfrm>
            <a:off x="4569733" y="9283982"/>
            <a:ext cx="3865329" cy="317501"/>
            <a:chOff x="-1" y="0"/>
            <a:chExt cx="3865328" cy="317500"/>
          </a:xfrm>
        </p:grpSpPr>
        <p:grpSp>
          <p:nvGrpSpPr>
            <p:cNvPr id="6" name="Group"/>
            <p:cNvGrpSpPr/>
            <p:nvPr/>
          </p:nvGrpSpPr>
          <p:grpSpPr>
            <a:xfrm>
              <a:off x="-2" y="57793"/>
              <a:ext cx="614126" cy="198697"/>
              <a:chOff x="0" y="0"/>
              <a:chExt cx="614125" cy="198695"/>
            </a:xfrm>
          </p:grpSpPr>
          <p:sp>
            <p:nvSpPr>
              <p:cNvPr id="3" name="Rectangle"/>
              <p:cNvSpPr/>
              <p:nvPr/>
            </p:nvSpPr>
            <p:spPr>
              <a:xfrm>
                <a:off x="-1" y="-1"/>
                <a:ext cx="189822"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sp>
            <p:nvSpPr>
              <p:cNvPr id="4" name="Rectangle"/>
              <p:cNvSpPr/>
              <p:nvPr/>
            </p:nvSpPr>
            <p:spPr>
              <a:xfrm>
                <a:off x="212152" y="-1"/>
                <a:ext cx="189823"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sp>
            <p:nvSpPr>
              <p:cNvPr id="5" name="Rectangle"/>
              <p:cNvSpPr/>
              <p:nvPr/>
            </p:nvSpPr>
            <p:spPr>
              <a:xfrm>
                <a:off x="424301" y="-1"/>
                <a:ext cx="189824"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b="0" sz="1800">
                    <a:solidFill>
                      <a:srgbClr val="00FDFF"/>
                    </a:solidFill>
                    <a:latin typeface="Avenir Next Medium"/>
                    <a:ea typeface="Avenir Next Medium"/>
                    <a:cs typeface="Avenir Next Medium"/>
                    <a:sym typeface="Avenir Next Medium"/>
                  </a:defRPr>
                </a:pPr>
              </a:p>
            </p:txBody>
          </p:sp>
        </p:grpSp>
        <p:sp>
          <p:nvSpPr>
            <p:cNvPr id="7" name="Philip Webb | Literacy"/>
            <p:cNvSpPr txBox="1"/>
            <p:nvPr/>
          </p:nvSpPr>
          <p:spPr>
            <a:xfrm>
              <a:off x="794741" y="0"/>
              <a:ext cx="3070586"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b="0"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10"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Phase 2 Comprehension"/>
          <p:cNvSpPr txBox="1"/>
          <p:nvPr>
            <p:ph type="ctrTitle"/>
          </p:nvPr>
        </p:nvSpPr>
        <p:spPr>
          <a:xfrm>
            <a:off x="1270000" y="63500"/>
            <a:ext cx="10464800" cy="3302000"/>
          </a:xfrm>
          <a:prstGeom prst="rect">
            <a:avLst/>
          </a:prstGeom>
        </p:spPr>
        <p:txBody>
          <a:bodyPr/>
          <a:lstStyle/>
          <a:p>
            <a:pPr/>
            <a:r>
              <a:t>Phase 2 Comprehension</a:t>
            </a:r>
          </a:p>
        </p:txBody>
      </p:sp>
      <p:sp>
        <p:nvSpPr>
          <p:cNvPr id="139" name="Look out for the symbols below to indicate recorded outcomes and downloadable resources"/>
          <p:cNvSpPr txBox="1"/>
          <p:nvPr>
            <p:ph type="subTitle" sz="quarter" idx="1"/>
          </p:nvPr>
        </p:nvSpPr>
        <p:spPr>
          <a:xfrm>
            <a:off x="1270000" y="3771900"/>
            <a:ext cx="10464800" cy="1130300"/>
          </a:xfrm>
          <a:prstGeom prst="rect">
            <a:avLst/>
          </a:prstGeom>
        </p:spPr>
        <p:txBody>
          <a:bodyPr/>
          <a:lstStyle>
            <a:lvl1pPr defTabSz="537463">
              <a:defRPr sz="3404"/>
            </a:lvl1pPr>
          </a:lstStyle>
          <a:p>
            <a:pPr/>
            <a:r>
              <a:t>Look out for the symbols below to indicate recorded outcomes and downloadable resources</a:t>
            </a:r>
          </a:p>
        </p:txBody>
      </p:sp>
      <p:grpSp>
        <p:nvGrpSpPr>
          <p:cNvPr id="142" name="Group"/>
          <p:cNvGrpSpPr/>
          <p:nvPr/>
        </p:nvGrpSpPr>
        <p:grpSpPr>
          <a:xfrm>
            <a:off x="94183" y="5691427"/>
            <a:ext cx="2631034" cy="1709236"/>
            <a:chOff x="0" y="0"/>
            <a:chExt cx="2631033" cy="1709235"/>
          </a:xfrm>
        </p:grpSpPr>
        <p:sp>
          <p:nvSpPr>
            <p:cNvPr id="140" name="Line Graph"/>
            <p:cNvSpPr/>
            <p:nvPr/>
          </p:nvSpPr>
          <p:spPr>
            <a:xfrm>
              <a:off x="679675" y="0"/>
              <a:ext cx="1271684" cy="12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chemeClr val="accent6"/>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1" name="Graphic outcome"/>
            <p:cNvSpPr txBox="1"/>
            <p:nvPr/>
          </p:nvSpPr>
          <p:spPr>
            <a:xfrm>
              <a:off x="-1" y="1248177"/>
              <a:ext cx="2631035"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Graphic outcome</a:t>
              </a:r>
            </a:p>
          </p:txBody>
        </p:sp>
      </p:grpSp>
      <p:grpSp>
        <p:nvGrpSpPr>
          <p:cNvPr id="145" name="Group"/>
          <p:cNvGrpSpPr/>
          <p:nvPr/>
        </p:nvGrpSpPr>
        <p:grpSpPr>
          <a:xfrm>
            <a:off x="6361253" y="5641610"/>
            <a:ext cx="2535328" cy="1808870"/>
            <a:chOff x="0" y="0"/>
            <a:chExt cx="2535326" cy="1808869"/>
          </a:xfrm>
        </p:grpSpPr>
        <p:sp>
          <p:nvSpPr>
            <p:cNvPr id="143"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4"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grpSp>
        <p:nvGrpSpPr>
          <p:cNvPr id="148" name="Group"/>
          <p:cNvGrpSpPr/>
          <p:nvPr/>
        </p:nvGrpSpPr>
        <p:grpSpPr>
          <a:xfrm>
            <a:off x="3457840" y="5670150"/>
            <a:ext cx="2170791" cy="1751790"/>
            <a:chOff x="0" y="0"/>
            <a:chExt cx="2170790" cy="1751789"/>
          </a:xfrm>
        </p:grpSpPr>
        <p:sp>
          <p:nvSpPr>
            <p:cNvPr id="146"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47"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grpSp>
        <p:nvGrpSpPr>
          <p:cNvPr id="151" name="Group"/>
          <p:cNvGrpSpPr/>
          <p:nvPr/>
        </p:nvGrpSpPr>
        <p:grpSpPr>
          <a:xfrm>
            <a:off x="9629203" y="5796429"/>
            <a:ext cx="2744724" cy="1677032"/>
            <a:chOff x="0" y="0"/>
            <a:chExt cx="2744723" cy="1677030"/>
          </a:xfrm>
        </p:grpSpPr>
        <p:sp>
          <p:nvSpPr>
            <p:cNvPr id="149" name="Scissors"/>
            <p:cNvSpPr/>
            <p:nvPr/>
          </p:nvSpPr>
          <p:spPr>
            <a:xfrm>
              <a:off x="453442" y="0"/>
              <a:ext cx="1329840" cy="1203903"/>
            </a:xfrm>
            <a:custGeom>
              <a:avLst/>
              <a:gdLst/>
              <a:ahLst/>
              <a:cxnLst>
                <a:cxn ang="0">
                  <a:pos x="wd2" y="hd2"/>
                </a:cxn>
                <a:cxn ang="5400000">
                  <a:pos x="wd2" y="hd2"/>
                </a:cxn>
                <a:cxn ang="10800000">
                  <a:pos x="wd2" y="hd2"/>
                </a:cxn>
                <a:cxn ang="16200000">
                  <a:pos x="wd2" y="hd2"/>
                </a:cxn>
              </a:cxnLst>
              <a:rect l="0" t="0" r="r" b="b"/>
              <a:pathLst>
                <a:path w="21506" h="21600" fill="norm" stroke="1"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50" name="Creative Outcome"/>
            <p:cNvSpPr txBox="1"/>
            <p:nvPr/>
          </p:nvSpPr>
          <p:spPr>
            <a:xfrm>
              <a:off x="0" y="1215971"/>
              <a:ext cx="274472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Creative Outcome</a:t>
              </a:r>
            </a:p>
          </p:txBody>
        </p:sp>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0" name="Image" descr="Image"/>
          <p:cNvPicPr>
            <a:picLocks noChangeAspect="1"/>
          </p:cNvPicPr>
          <p:nvPr/>
        </p:nvPicPr>
        <p:blipFill>
          <a:blip r:embed="rId2">
            <a:extLst/>
          </a:blip>
          <a:stretch>
            <a:fillRect/>
          </a:stretch>
        </p:blipFill>
        <p:spPr>
          <a:xfrm>
            <a:off x="3331193" y="361950"/>
            <a:ext cx="6850414" cy="9753600"/>
          </a:xfrm>
          <a:prstGeom prst="rect">
            <a:avLst/>
          </a:prstGeom>
          <a:ln w="12700">
            <a:miter lim="400000"/>
          </a:ln>
        </p:spPr>
      </p:pic>
      <p:sp>
        <p:nvSpPr>
          <p:cNvPr id="261" name="What we know - retrieval"/>
          <p:cNvSpPr txBox="1"/>
          <p:nvPr/>
        </p:nvSpPr>
        <p:spPr>
          <a:xfrm>
            <a:off x="8947353" y="2042770"/>
            <a:ext cx="372069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What we know - retrieval</a:t>
            </a:r>
          </a:p>
        </p:txBody>
      </p:sp>
      <p:sp>
        <p:nvSpPr>
          <p:cNvPr id="262" name="Feelings - or what we can infer"/>
          <p:cNvSpPr txBox="1"/>
          <p:nvPr/>
        </p:nvSpPr>
        <p:spPr>
          <a:xfrm>
            <a:off x="8322513" y="5408270"/>
            <a:ext cx="4589374"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Feelings - or what we can infer</a:t>
            </a:r>
          </a:p>
        </p:txBody>
      </p:sp>
      <p:sp>
        <p:nvSpPr>
          <p:cNvPr id="263" name="Line"/>
          <p:cNvSpPr/>
          <p:nvPr/>
        </p:nvSpPr>
        <p:spPr>
          <a:xfrm flipH="1">
            <a:off x="8186985" y="2455456"/>
            <a:ext cx="1253134" cy="435271"/>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64" name="Line"/>
          <p:cNvSpPr/>
          <p:nvPr/>
        </p:nvSpPr>
        <p:spPr>
          <a:xfrm flipH="1" flipV="1">
            <a:off x="6913810" y="4739667"/>
            <a:ext cx="1314253" cy="988015"/>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Oval"/>
          <p:cNvSpPr/>
          <p:nvPr/>
        </p:nvSpPr>
        <p:spPr>
          <a:xfrm>
            <a:off x="5384338" y="3648429"/>
            <a:ext cx="3852629" cy="3993724"/>
          </a:xfrm>
          <a:prstGeom prst="ellipse">
            <a:avLst/>
          </a:prstGeom>
          <a:ln w="12700">
            <a:solidFill>
              <a:srgbClr val="53585F">
                <a:alpha val="71000"/>
              </a:srgbClr>
            </a:solidFill>
            <a:miter lim="400000"/>
          </a:ln>
        </p:spPr>
        <p:txBody>
          <a:bodyPr lIns="50800" tIns="50800" rIns="50800" bIns="50800" anchor="ctr"/>
          <a:lstStyle/>
          <a:p>
            <a:pPr defTabSz="457200">
              <a:defRPr b="0" sz="1200">
                <a:latin typeface="Helvetica Light"/>
                <a:ea typeface="Helvetica Light"/>
                <a:cs typeface="Helvetica Light"/>
                <a:sym typeface="Helvetica Light"/>
              </a:defRPr>
            </a:pPr>
          </a:p>
        </p:txBody>
      </p:sp>
      <p:pic>
        <p:nvPicPr>
          <p:cNvPr id="267" name="Image" descr="Image"/>
          <p:cNvPicPr>
            <a:picLocks noChangeAspect="1"/>
          </p:cNvPicPr>
          <p:nvPr/>
        </p:nvPicPr>
        <p:blipFill>
          <a:blip r:embed="rId2">
            <a:extLst/>
          </a:blip>
          <a:stretch>
            <a:fillRect/>
          </a:stretch>
        </p:blipFill>
        <p:spPr>
          <a:xfrm>
            <a:off x="1494321" y="4980819"/>
            <a:ext cx="1040631" cy="1328944"/>
          </a:xfrm>
          <a:prstGeom prst="rect">
            <a:avLst/>
          </a:prstGeom>
          <a:ln w="12700">
            <a:miter lim="400000"/>
          </a:ln>
        </p:spPr>
      </p:pic>
      <p:pic>
        <p:nvPicPr>
          <p:cNvPr id="268" name="Image" descr="Image"/>
          <p:cNvPicPr>
            <a:picLocks noChangeAspect="1"/>
          </p:cNvPicPr>
          <p:nvPr/>
        </p:nvPicPr>
        <p:blipFill>
          <a:blip r:embed="rId3">
            <a:extLst/>
          </a:blip>
          <a:stretch>
            <a:fillRect/>
          </a:stretch>
        </p:blipFill>
        <p:spPr>
          <a:xfrm>
            <a:off x="9626187" y="4896098"/>
            <a:ext cx="1280154" cy="1498387"/>
          </a:xfrm>
          <a:prstGeom prst="rect">
            <a:avLst/>
          </a:prstGeom>
          <a:ln w="12700">
            <a:miter lim="400000"/>
          </a:ln>
        </p:spPr>
      </p:pic>
      <p:grpSp>
        <p:nvGrpSpPr>
          <p:cNvPr id="271" name="Group"/>
          <p:cNvGrpSpPr/>
          <p:nvPr/>
        </p:nvGrpSpPr>
        <p:grpSpPr>
          <a:xfrm>
            <a:off x="10506499" y="7370378"/>
            <a:ext cx="2170792" cy="1751790"/>
            <a:chOff x="0" y="0"/>
            <a:chExt cx="2170790" cy="1751789"/>
          </a:xfrm>
        </p:grpSpPr>
        <p:sp>
          <p:nvSpPr>
            <p:cNvPr id="269"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70"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grpSp>
        <p:nvGrpSpPr>
          <p:cNvPr id="274" name="Group"/>
          <p:cNvGrpSpPr/>
          <p:nvPr/>
        </p:nvGrpSpPr>
        <p:grpSpPr>
          <a:xfrm>
            <a:off x="195783" y="7391655"/>
            <a:ext cx="2631034" cy="1709236"/>
            <a:chOff x="0" y="0"/>
            <a:chExt cx="2631033" cy="1709235"/>
          </a:xfrm>
        </p:grpSpPr>
        <p:sp>
          <p:nvSpPr>
            <p:cNvPr id="272" name="Line Graph"/>
            <p:cNvSpPr/>
            <p:nvPr/>
          </p:nvSpPr>
          <p:spPr>
            <a:xfrm>
              <a:off x="679675" y="0"/>
              <a:ext cx="1271684" cy="12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chemeClr val="accent6"/>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73" name="Graphic outcome"/>
            <p:cNvSpPr txBox="1"/>
            <p:nvPr/>
          </p:nvSpPr>
          <p:spPr>
            <a:xfrm>
              <a:off x="-1" y="1248177"/>
              <a:ext cx="2631035"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Graphic outcome</a:t>
              </a:r>
            </a:p>
          </p:txBody>
        </p:sp>
      </p:grpSp>
      <p:sp>
        <p:nvSpPr>
          <p:cNvPr id="275" name="Venn Diagram"/>
          <p:cNvSpPr txBox="1"/>
          <p:nvPr>
            <p:ph type="title" idx="4294967295"/>
          </p:nvPr>
        </p:nvSpPr>
        <p:spPr>
          <a:xfrm>
            <a:off x="952500" y="-266700"/>
            <a:ext cx="11099800" cy="2159000"/>
          </a:xfrm>
          <a:prstGeom prst="rect">
            <a:avLst/>
          </a:prstGeom>
        </p:spPr>
        <p:txBody>
          <a:bodyPr/>
          <a:lstStyle/>
          <a:p>
            <a:pPr/>
            <a:r>
              <a:t>Venn Diagram</a:t>
            </a:r>
          </a:p>
        </p:txBody>
      </p:sp>
      <p:sp>
        <p:nvSpPr>
          <p:cNvPr id="276" name="Oval"/>
          <p:cNvSpPr/>
          <p:nvPr/>
        </p:nvSpPr>
        <p:spPr>
          <a:xfrm>
            <a:off x="3060238" y="3648429"/>
            <a:ext cx="3852629" cy="3993724"/>
          </a:xfrm>
          <a:prstGeom prst="ellipse">
            <a:avLst/>
          </a:prstGeom>
          <a:ln w="12700">
            <a:solidFill>
              <a:srgbClr val="53585F">
                <a:alpha val="71000"/>
              </a:srgbClr>
            </a:solidFill>
            <a:miter lim="400000"/>
          </a:ln>
        </p:spPr>
        <p:txBody>
          <a:bodyPr lIns="50800" tIns="50800" rIns="50800" bIns="50800" anchor="ctr"/>
          <a:lstStyle/>
          <a:p>
            <a:pPr defTabSz="457200">
              <a:defRPr b="0" sz="1200">
                <a:latin typeface="Helvetica Light"/>
                <a:ea typeface="Helvetica Light"/>
                <a:cs typeface="Helvetica Light"/>
                <a:sym typeface="Helvetica Light"/>
              </a:defRPr>
            </a:pPr>
          </a:p>
        </p:txBody>
      </p:sp>
      <p:sp>
        <p:nvSpPr>
          <p:cNvPr id="277" name="Once the role on the wall for both characters has been completed, compare their similarities and differences using a Venn diagram"/>
          <p:cNvSpPr txBox="1"/>
          <p:nvPr/>
        </p:nvSpPr>
        <p:spPr>
          <a:xfrm>
            <a:off x="266496" y="1604620"/>
            <a:ext cx="11938408"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Once the role on the wall for both characters has been completed, compare their similarities and differences using a Venn diagram</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Group"/>
          <p:cNvGrpSpPr/>
          <p:nvPr/>
        </p:nvGrpSpPr>
        <p:grpSpPr>
          <a:xfrm>
            <a:off x="5866184" y="323850"/>
            <a:ext cx="5393185" cy="8312448"/>
            <a:chOff x="0" y="0"/>
            <a:chExt cx="5393183" cy="8312447"/>
          </a:xfrm>
        </p:grpSpPr>
        <p:sp>
          <p:nvSpPr>
            <p:cNvPr id="279" name="Rectangle"/>
            <p:cNvSpPr/>
            <p:nvPr/>
          </p:nvSpPr>
          <p:spPr>
            <a:xfrm>
              <a:off x="9525" y="0"/>
              <a:ext cx="5374134" cy="8312448"/>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280" name="Image" descr="Image"/>
            <p:cNvPicPr>
              <a:picLocks noChangeAspect="1"/>
            </p:cNvPicPr>
            <p:nvPr/>
          </p:nvPicPr>
          <p:blipFill>
            <a:blip r:embed="rId2">
              <a:extLst/>
            </a:blip>
            <a:stretch>
              <a:fillRect/>
            </a:stretch>
          </p:blipFill>
          <p:spPr>
            <a:xfrm>
              <a:off x="1441980" y="127658"/>
              <a:ext cx="2509223" cy="3204419"/>
            </a:xfrm>
            <a:prstGeom prst="rect">
              <a:avLst/>
            </a:prstGeom>
            <a:ln w="12700" cap="flat">
              <a:noFill/>
              <a:miter lim="400000"/>
            </a:ln>
            <a:effectLst/>
          </p:spPr>
        </p:pic>
        <p:sp>
          <p:nvSpPr>
            <p:cNvPr id="281" name="Rectangle"/>
            <p:cNvSpPr/>
            <p:nvPr/>
          </p:nvSpPr>
          <p:spPr>
            <a:xfrm>
              <a:off x="200025" y="3556000"/>
              <a:ext cx="833339" cy="559346"/>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82" name="Rectangle"/>
            <p:cNvSpPr/>
            <p:nvPr/>
          </p:nvSpPr>
          <p:spPr>
            <a:xfrm>
              <a:off x="2279922" y="3556000"/>
              <a:ext cx="833340" cy="559346"/>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83" name="Rectangle"/>
            <p:cNvSpPr/>
            <p:nvPr/>
          </p:nvSpPr>
          <p:spPr>
            <a:xfrm>
              <a:off x="4210322" y="3556000"/>
              <a:ext cx="833340" cy="559346"/>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84" name="How friendly?"/>
            <p:cNvSpPr txBox="1"/>
            <p:nvPr/>
          </p:nvSpPr>
          <p:spPr>
            <a:xfrm>
              <a:off x="61577" y="4200478"/>
              <a:ext cx="1110235" cy="287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
              </a:lvl1pPr>
            </a:lstStyle>
            <a:p>
              <a:pPr/>
              <a:r>
                <a:t>How friendly?</a:t>
              </a:r>
            </a:p>
          </p:txBody>
        </p:sp>
        <p:sp>
          <p:nvSpPr>
            <p:cNvPr id="285" name="How lonely?"/>
            <p:cNvSpPr txBox="1"/>
            <p:nvPr/>
          </p:nvSpPr>
          <p:spPr>
            <a:xfrm>
              <a:off x="2196491" y="4200478"/>
              <a:ext cx="1000202" cy="287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
              </a:lvl1pPr>
            </a:lstStyle>
            <a:p>
              <a:pPr/>
              <a:r>
                <a:t>How lonely?</a:t>
              </a:r>
            </a:p>
          </p:txBody>
        </p:sp>
        <p:sp>
          <p:nvSpPr>
            <p:cNvPr id="286" name="How busy?"/>
            <p:cNvSpPr txBox="1"/>
            <p:nvPr/>
          </p:nvSpPr>
          <p:spPr>
            <a:xfrm>
              <a:off x="4169029" y="4200478"/>
              <a:ext cx="915925" cy="287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200"/>
              </a:lvl1pPr>
            </a:lstStyle>
            <a:p>
              <a:pPr/>
              <a:r>
                <a:t>How busy?</a:t>
              </a:r>
            </a:p>
          </p:txBody>
        </p:sp>
        <p:sp>
          <p:nvSpPr>
            <p:cNvPr id="287" name="Line"/>
            <p:cNvSpPr/>
            <p:nvPr/>
          </p:nvSpPr>
          <p:spPr>
            <a:xfrm>
              <a:off x="0" y="4576464"/>
              <a:ext cx="539318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grpSp>
        <p:nvGrpSpPr>
          <p:cNvPr id="291" name="Group"/>
          <p:cNvGrpSpPr/>
          <p:nvPr/>
        </p:nvGrpSpPr>
        <p:grpSpPr>
          <a:xfrm>
            <a:off x="3212466" y="7549750"/>
            <a:ext cx="2170791" cy="1751790"/>
            <a:chOff x="0" y="0"/>
            <a:chExt cx="2170790" cy="1751789"/>
          </a:xfrm>
        </p:grpSpPr>
        <p:sp>
          <p:nvSpPr>
            <p:cNvPr id="289"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90"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grpSp>
        <p:nvGrpSpPr>
          <p:cNvPr id="294" name="Group"/>
          <p:cNvGrpSpPr/>
          <p:nvPr/>
        </p:nvGrpSpPr>
        <p:grpSpPr>
          <a:xfrm>
            <a:off x="194212" y="7521210"/>
            <a:ext cx="2535327" cy="1808870"/>
            <a:chOff x="0" y="0"/>
            <a:chExt cx="2535326" cy="1808869"/>
          </a:xfrm>
        </p:grpSpPr>
        <p:sp>
          <p:nvSpPr>
            <p:cNvPr id="292"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93"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sp>
        <p:nvSpPr>
          <p:cNvPr id="295" name="Use your detailed knowledge of the characters to make a trading card for each of them.…"/>
          <p:cNvSpPr txBox="1"/>
          <p:nvPr/>
        </p:nvSpPr>
        <p:spPr>
          <a:xfrm>
            <a:off x="448223" y="2607920"/>
            <a:ext cx="5155154" cy="23025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Use your detailed knowledge of the characters to make a trading card for each of them.</a:t>
            </a:r>
          </a:p>
          <a:p>
            <a:pPr algn="l"/>
          </a:p>
          <a:p>
            <a:pPr algn="l"/>
            <a:r>
              <a:t>Give them marks out of ten in the boxes.</a:t>
            </a:r>
          </a:p>
        </p:txBody>
      </p:sp>
      <p:sp>
        <p:nvSpPr>
          <p:cNvPr id="296" name="Trading Cards"/>
          <p:cNvSpPr txBox="1"/>
          <p:nvPr>
            <p:ph type="title" idx="4294967295"/>
          </p:nvPr>
        </p:nvSpPr>
        <p:spPr>
          <a:xfrm>
            <a:off x="76200" y="241300"/>
            <a:ext cx="5899200" cy="2159000"/>
          </a:xfrm>
          <a:prstGeom prst="rect">
            <a:avLst/>
          </a:prstGeom>
        </p:spPr>
        <p:txBody>
          <a:bodyPr/>
          <a:lstStyle>
            <a:lvl1pPr>
              <a:defRPr sz="6000"/>
            </a:lvl1pPr>
          </a:lstStyle>
          <a:p>
            <a:pPr/>
            <a:r>
              <a:t>Trading Cards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7" name="Group"/>
          <p:cNvGrpSpPr/>
          <p:nvPr/>
        </p:nvGrpSpPr>
        <p:grpSpPr>
          <a:xfrm>
            <a:off x="5145708" y="542793"/>
            <a:ext cx="5380384" cy="8668014"/>
            <a:chOff x="0" y="0"/>
            <a:chExt cx="5380382" cy="8668012"/>
          </a:xfrm>
        </p:grpSpPr>
        <p:sp>
          <p:nvSpPr>
            <p:cNvPr id="298" name="Rectangle"/>
            <p:cNvSpPr/>
            <p:nvPr/>
          </p:nvSpPr>
          <p:spPr>
            <a:xfrm>
              <a:off x="9502" y="0"/>
              <a:ext cx="5361379" cy="8668013"/>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99" name="Rectangle"/>
            <p:cNvSpPr/>
            <p:nvPr/>
          </p:nvSpPr>
          <p:spPr>
            <a:xfrm>
              <a:off x="199550" y="3547559"/>
              <a:ext cx="831361" cy="558019"/>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00" name="Rectangle"/>
            <p:cNvSpPr/>
            <p:nvPr/>
          </p:nvSpPr>
          <p:spPr>
            <a:xfrm>
              <a:off x="2274511" y="3547559"/>
              <a:ext cx="831361" cy="558019"/>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01" name="Rectangle"/>
            <p:cNvSpPr/>
            <p:nvPr/>
          </p:nvSpPr>
          <p:spPr>
            <a:xfrm>
              <a:off x="4200329" y="3547559"/>
              <a:ext cx="831361" cy="558019"/>
            </a:xfrm>
            <a:prstGeom prst="rect">
              <a:avLst/>
            </a:prstGeom>
            <a:noFill/>
            <a:ln w="1905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02" name="How friendly?"/>
            <p:cNvSpPr txBox="1"/>
            <p:nvPr/>
          </p:nvSpPr>
          <p:spPr>
            <a:xfrm>
              <a:off x="61430" y="4190508"/>
              <a:ext cx="1107600" cy="28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a:r>
                <a:t>How friendly?</a:t>
              </a:r>
            </a:p>
          </p:txBody>
        </p:sp>
        <p:sp>
          <p:nvSpPr>
            <p:cNvPr id="303" name="How lonely?"/>
            <p:cNvSpPr txBox="1"/>
            <p:nvPr/>
          </p:nvSpPr>
          <p:spPr>
            <a:xfrm>
              <a:off x="2191278" y="4190508"/>
              <a:ext cx="997828" cy="28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a:r>
                <a:t>How lonely?</a:t>
              </a:r>
            </a:p>
          </p:txBody>
        </p:sp>
        <p:sp>
          <p:nvSpPr>
            <p:cNvPr id="304" name="How busy?"/>
            <p:cNvSpPr txBox="1"/>
            <p:nvPr/>
          </p:nvSpPr>
          <p:spPr>
            <a:xfrm>
              <a:off x="4159134" y="4190508"/>
              <a:ext cx="913751" cy="2869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200"/>
              </a:lvl1pPr>
            </a:lstStyle>
            <a:p>
              <a:pPr/>
              <a:r>
                <a:t>How busy?</a:t>
              </a:r>
            </a:p>
          </p:txBody>
        </p:sp>
        <p:sp>
          <p:nvSpPr>
            <p:cNvPr id="305" name="Line"/>
            <p:cNvSpPr/>
            <p:nvPr/>
          </p:nvSpPr>
          <p:spPr>
            <a:xfrm>
              <a:off x="0" y="4565602"/>
              <a:ext cx="5380383"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pic>
          <p:nvPicPr>
            <p:cNvPr id="306" name="Image" descr="Image"/>
            <p:cNvPicPr>
              <a:picLocks noChangeAspect="1"/>
            </p:cNvPicPr>
            <p:nvPr/>
          </p:nvPicPr>
          <p:blipFill>
            <a:blip r:embed="rId2">
              <a:extLst/>
            </a:blip>
            <a:stretch>
              <a:fillRect/>
            </a:stretch>
          </p:blipFill>
          <p:spPr>
            <a:xfrm>
              <a:off x="1336309" y="177377"/>
              <a:ext cx="2707765" cy="3169369"/>
            </a:xfrm>
            <a:prstGeom prst="rect">
              <a:avLst/>
            </a:prstGeom>
            <a:ln w="12700" cap="flat">
              <a:noFill/>
              <a:miter lim="400000"/>
            </a:ln>
            <a:effectLst/>
          </p:spPr>
        </p:pic>
      </p:grpSp>
      <p:grpSp>
        <p:nvGrpSpPr>
          <p:cNvPr id="310" name="Group"/>
          <p:cNvGrpSpPr/>
          <p:nvPr/>
        </p:nvGrpSpPr>
        <p:grpSpPr>
          <a:xfrm>
            <a:off x="10595399" y="7840278"/>
            <a:ext cx="2170792" cy="1751790"/>
            <a:chOff x="0" y="0"/>
            <a:chExt cx="2170790" cy="1751789"/>
          </a:xfrm>
        </p:grpSpPr>
        <p:sp>
          <p:nvSpPr>
            <p:cNvPr id="308"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09"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grpSp>
        <p:nvGrpSpPr>
          <p:cNvPr id="313" name="Group"/>
          <p:cNvGrpSpPr/>
          <p:nvPr/>
        </p:nvGrpSpPr>
        <p:grpSpPr>
          <a:xfrm>
            <a:off x="582753" y="7648210"/>
            <a:ext cx="2535328" cy="1808870"/>
            <a:chOff x="0" y="0"/>
            <a:chExt cx="2535326" cy="1808869"/>
          </a:xfrm>
        </p:grpSpPr>
        <p:sp>
          <p:nvSpPr>
            <p:cNvPr id="311"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12"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sp>
        <p:nvSpPr>
          <p:cNvPr id="314" name="Trading Cards"/>
          <p:cNvSpPr txBox="1"/>
          <p:nvPr>
            <p:ph type="title" idx="4294967295"/>
          </p:nvPr>
        </p:nvSpPr>
        <p:spPr>
          <a:xfrm>
            <a:off x="-338667" y="241300"/>
            <a:ext cx="5899200" cy="2159000"/>
          </a:xfrm>
          <a:prstGeom prst="rect">
            <a:avLst/>
          </a:prstGeom>
        </p:spPr>
        <p:txBody>
          <a:bodyPr/>
          <a:lstStyle>
            <a:lvl1pPr>
              <a:defRPr sz="6000"/>
            </a:lvl1pPr>
          </a:lstStyle>
          <a:p>
            <a:pPr/>
            <a:r>
              <a:t>Trading Cards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Design and make your own robot explorer"/>
          <p:cNvSpPr txBox="1"/>
          <p:nvPr>
            <p:ph type="title" idx="4294967295"/>
          </p:nvPr>
        </p:nvSpPr>
        <p:spPr>
          <a:xfrm>
            <a:off x="952500" y="-152400"/>
            <a:ext cx="11099800" cy="2159000"/>
          </a:xfrm>
          <a:prstGeom prst="rect">
            <a:avLst/>
          </a:prstGeom>
        </p:spPr>
        <p:txBody>
          <a:bodyPr/>
          <a:lstStyle>
            <a:lvl1pPr defTabSz="484886">
              <a:defRPr sz="6640"/>
            </a:lvl1pPr>
          </a:lstStyle>
          <a:p>
            <a:pPr/>
            <a:r>
              <a:t>Design and make your own robot explorer</a:t>
            </a:r>
          </a:p>
        </p:txBody>
      </p:sp>
      <p:pic>
        <p:nvPicPr>
          <p:cNvPr id="317" name="IMG_0880.jpg" descr="IMG_0880.jpg"/>
          <p:cNvPicPr>
            <a:picLocks noChangeAspect="1"/>
          </p:cNvPicPr>
          <p:nvPr/>
        </p:nvPicPr>
        <p:blipFill>
          <a:blip r:embed="rId2">
            <a:extLst/>
          </a:blip>
          <a:stretch>
            <a:fillRect/>
          </a:stretch>
        </p:blipFill>
        <p:spPr>
          <a:xfrm>
            <a:off x="2371420" y="2286019"/>
            <a:ext cx="8261960" cy="5841962"/>
          </a:xfrm>
          <a:prstGeom prst="rect">
            <a:avLst/>
          </a:prstGeom>
          <a:ln w="12700">
            <a:miter lim="400000"/>
          </a:ln>
        </p:spPr>
      </p:pic>
      <p:sp>
        <p:nvSpPr>
          <p:cNvPr id="318" name="Use scrap materials to make a collage of the explorer robot or use your imagination to design your own explorer or rocket.…"/>
          <p:cNvSpPr/>
          <p:nvPr/>
        </p:nvSpPr>
        <p:spPr>
          <a:xfrm>
            <a:off x="2362199" y="2254249"/>
            <a:ext cx="4193780" cy="5905501"/>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l">
              <a:defRPr b="0" sz="2200">
                <a:solidFill>
                  <a:srgbClr val="FFFFFF"/>
                </a:solidFill>
                <a:latin typeface="+mn-lt"/>
                <a:ea typeface="+mn-ea"/>
                <a:cs typeface="+mn-cs"/>
                <a:sym typeface="Helvetica Neue Medium"/>
              </a:defRPr>
            </a:pPr>
            <a:r>
              <a:t>Use scrap materials to make a collage of the explorer robot or use your imagination to design your own explorer or rocket. </a:t>
            </a:r>
          </a:p>
          <a:p>
            <a:pPr algn="l">
              <a:defRPr b="0" sz="2200">
                <a:solidFill>
                  <a:srgbClr val="FFFFFF"/>
                </a:solidFill>
                <a:latin typeface="+mn-lt"/>
                <a:ea typeface="+mn-ea"/>
                <a:cs typeface="+mn-cs"/>
                <a:sym typeface="Helvetica Neue Medium"/>
              </a:defRPr>
            </a:pPr>
          </a:p>
          <a:p>
            <a:pPr algn="l">
              <a:defRPr b="0" sz="2200">
                <a:solidFill>
                  <a:srgbClr val="FFFFFF"/>
                </a:solidFill>
                <a:latin typeface="+mn-lt"/>
                <a:ea typeface="+mn-ea"/>
                <a:cs typeface="+mn-cs"/>
                <a:sym typeface="Helvetica Neue Medium"/>
              </a:defRPr>
            </a:pPr>
            <a:r>
              <a:t>The collage on the right is an example using The Lost Thing by Shaun Tan.</a:t>
            </a:r>
          </a:p>
        </p:txBody>
      </p:sp>
      <p:grpSp>
        <p:nvGrpSpPr>
          <p:cNvPr id="321" name="Group"/>
          <p:cNvGrpSpPr/>
          <p:nvPr/>
        </p:nvGrpSpPr>
        <p:grpSpPr>
          <a:xfrm>
            <a:off x="5527102" y="7155638"/>
            <a:ext cx="2493970" cy="1523819"/>
            <a:chOff x="0" y="0"/>
            <a:chExt cx="2493968" cy="1523818"/>
          </a:xfrm>
        </p:grpSpPr>
        <p:sp>
          <p:nvSpPr>
            <p:cNvPr id="319" name="Scissors"/>
            <p:cNvSpPr/>
            <p:nvPr/>
          </p:nvSpPr>
          <p:spPr>
            <a:xfrm>
              <a:off x="412016" y="0"/>
              <a:ext cx="1208346" cy="1093915"/>
            </a:xfrm>
            <a:custGeom>
              <a:avLst/>
              <a:gdLst/>
              <a:ahLst/>
              <a:cxnLst>
                <a:cxn ang="0">
                  <a:pos x="wd2" y="hd2"/>
                </a:cxn>
                <a:cxn ang="5400000">
                  <a:pos x="wd2" y="hd2"/>
                </a:cxn>
                <a:cxn ang="10800000">
                  <a:pos x="wd2" y="hd2"/>
                </a:cxn>
                <a:cxn ang="16200000">
                  <a:pos x="wd2" y="hd2"/>
                </a:cxn>
              </a:cxnLst>
              <a:rect l="0" t="0" r="r" b="b"/>
              <a:pathLst>
                <a:path w="21506" h="21600" fill="norm" stroke="1"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chemeClr val="accent5">
                <a:hueOff val="-82419"/>
                <a:satOff val="-9513"/>
                <a:lumOff val="-16343"/>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20" name="Creative Outcome"/>
            <p:cNvSpPr txBox="1"/>
            <p:nvPr/>
          </p:nvSpPr>
          <p:spPr>
            <a:xfrm>
              <a:off x="0" y="1104881"/>
              <a:ext cx="2493969" cy="4189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Creative Outcome</a:t>
              </a:r>
            </a:p>
          </p:txBody>
        </p:sp>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officeArt object"/>
          <p:cNvSpPr/>
          <p:nvPr/>
        </p:nvSpPr>
        <p:spPr>
          <a:xfrm flipH="1">
            <a:off x="1603374" y="2185913"/>
            <a:ext cx="1" cy="5610374"/>
          </a:xfrm>
          <a:prstGeom prst="line">
            <a:avLst/>
          </a:prstGeom>
          <a:ln w="4445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24" name="officeArt object"/>
          <p:cNvSpPr/>
          <p:nvPr/>
        </p:nvSpPr>
        <p:spPr>
          <a:xfrm>
            <a:off x="1584325" y="7801209"/>
            <a:ext cx="11283950" cy="1"/>
          </a:xfrm>
          <a:prstGeom prst="line">
            <a:avLst/>
          </a:prstGeom>
          <a:ln w="4445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nvGrpSpPr>
          <p:cNvPr id="329" name="officeArt object"/>
          <p:cNvGrpSpPr/>
          <p:nvPr/>
        </p:nvGrpSpPr>
        <p:grpSpPr>
          <a:xfrm>
            <a:off x="669924" y="6734409"/>
            <a:ext cx="457201" cy="457201"/>
            <a:chOff x="0" y="0"/>
            <a:chExt cx="457200" cy="457200"/>
          </a:xfrm>
        </p:grpSpPr>
        <p:sp>
          <p:nvSpPr>
            <p:cNvPr id="325" name="Shape 1073741829"/>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26" name="Shape 1073741830"/>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27" name="Shape 1073741831"/>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28" name="Shape 1073741832"/>
            <p:cNvSpPr/>
            <p:nvPr/>
          </p:nvSpPr>
          <p:spPr>
            <a:xfrm>
              <a:off x="104985" y="136418"/>
              <a:ext cx="247230" cy="23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1" y="0"/>
                  </a:moveTo>
                  <a:cubicBezTo>
                    <a:pt x="3252" y="0"/>
                    <a:pt x="2321" y="982"/>
                    <a:pt x="2321" y="2194"/>
                  </a:cubicBezTo>
                  <a:cubicBezTo>
                    <a:pt x="2321" y="3406"/>
                    <a:pt x="3252" y="4388"/>
                    <a:pt x="4401" y="4388"/>
                  </a:cubicBezTo>
                  <a:cubicBezTo>
                    <a:pt x="5550" y="4388"/>
                    <a:pt x="6482" y="3406"/>
                    <a:pt x="6482" y="2194"/>
                  </a:cubicBezTo>
                  <a:cubicBezTo>
                    <a:pt x="6482" y="982"/>
                    <a:pt x="5550" y="0"/>
                    <a:pt x="4401" y="0"/>
                  </a:cubicBezTo>
                  <a:close/>
                  <a:moveTo>
                    <a:pt x="17199" y="0"/>
                  </a:moveTo>
                  <a:cubicBezTo>
                    <a:pt x="16050" y="0"/>
                    <a:pt x="15118" y="982"/>
                    <a:pt x="15118" y="2194"/>
                  </a:cubicBezTo>
                  <a:cubicBezTo>
                    <a:pt x="15118" y="3406"/>
                    <a:pt x="16050" y="4388"/>
                    <a:pt x="17199" y="4388"/>
                  </a:cubicBezTo>
                  <a:cubicBezTo>
                    <a:pt x="18348" y="4388"/>
                    <a:pt x="19279" y="3406"/>
                    <a:pt x="19279" y="2194"/>
                  </a:cubicBezTo>
                  <a:cubicBezTo>
                    <a:pt x="19279" y="982"/>
                    <a:pt x="18348" y="0"/>
                    <a:pt x="17199" y="0"/>
                  </a:cubicBezTo>
                  <a:close/>
                  <a:moveTo>
                    <a:pt x="0" y="21600"/>
                  </a:moveTo>
                  <a:cubicBezTo>
                    <a:pt x="7199" y="16373"/>
                    <a:pt x="14401" y="16373"/>
                    <a:pt x="21600" y="21600"/>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334" name="officeArt object"/>
          <p:cNvGrpSpPr/>
          <p:nvPr/>
        </p:nvGrpSpPr>
        <p:grpSpPr>
          <a:xfrm>
            <a:off x="669924" y="4505559"/>
            <a:ext cx="457201" cy="457201"/>
            <a:chOff x="0" y="0"/>
            <a:chExt cx="457200" cy="457200"/>
          </a:xfrm>
        </p:grpSpPr>
        <p:sp>
          <p:nvSpPr>
            <p:cNvPr id="330" name="Shape 1073741834"/>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1" name="Shape 1073741835"/>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2" name="Shape 1073741836"/>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3" name="Shape 1073741837"/>
            <p:cNvSpPr/>
            <p:nvPr/>
          </p:nvSpPr>
          <p:spPr>
            <a:xfrm>
              <a:off x="104985" y="136418"/>
              <a:ext cx="247230" cy="21410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4401" y="0"/>
                  </a:moveTo>
                  <a:cubicBezTo>
                    <a:pt x="3252" y="0"/>
                    <a:pt x="2321" y="1072"/>
                    <a:pt x="2321" y="2395"/>
                  </a:cubicBezTo>
                  <a:cubicBezTo>
                    <a:pt x="2321" y="3718"/>
                    <a:pt x="3252" y="4791"/>
                    <a:pt x="4401" y="4791"/>
                  </a:cubicBezTo>
                  <a:cubicBezTo>
                    <a:pt x="5550" y="4791"/>
                    <a:pt x="6482" y="3718"/>
                    <a:pt x="6482" y="2395"/>
                  </a:cubicBezTo>
                  <a:cubicBezTo>
                    <a:pt x="6482" y="1072"/>
                    <a:pt x="5550" y="0"/>
                    <a:pt x="4401" y="0"/>
                  </a:cubicBezTo>
                  <a:close/>
                  <a:moveTo>
                    <a:pt x="17199" y="0"/>
                  </a:moveTo>
                  <a:cubicBezTo>
                    <a:pt x="16050" y="0"/>
                    <a:pt x="15118" y="1072"/>
                    <a:pt x="15118" y="2395"/>
                  </a:cubicBezTo>
                  <a:cubicBezTo>
                    <a:pt x="15118" y="3718"/>
                    <a:pt x="16050" y="4791"/>
                    <a:pt x="17199" y="4791"/>
                  </a:cubicBezTo>
                  <a:cubicBezTo>
                    <a:pt x="18348" y="4791"/>
                    <a:pt x="19279" y="3718"/>
                    <a:pt x="19279" y="2395"/>
                  </a:cubicBezTo>
                  <a:cubicBezTo>
                    <a:pt x="19279" y="1072"/>
                    <a:pt x="18348" y="0"/>
                    <a:pt x="17199" y="0"/>
                  </a:cubicBezTo>
                  <a:close/>
                  <a:moveTo>
                    <a:pt x="0" y="21345"/>
                  </a:moveTo>
                  <a:cubicBezTo>
                    <a:pt x="7199" y="21600"/>
                    <a:pt x="14401" y="21600"/>
                    <a:pt x="21600" y="21345"/>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339" name="officeArt object"/>
          <p:cNvGrpSpPr/>
          <p:nvPr/>
        </p:nvGrpSpPr>
        <p:grpSpPr>
          <a:xfrm>
            <a:off x="758824" y="2276709"/>
            <a:ext cx="457201" cy="457201"/>
            <a:chOff x="0" y="0"/>
            <a:chExt cx="457200" cy="457200"/>
          </a:xfrm>
        </p:grpSpPr>
        <p:sp>
          <p:nvSpPr>
            <p:cNvPr id="335" name="Shape 1073741839"/>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6" name="Shape 1073741840"/>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7" name="Shape 1073741841"/>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38" name="Shape 1073741842"/>
            <p:cNvSpPr/>
            <p:nvPr/>
          </p:nvSpPr>
          <p:spPr>
            <a:xfrm>
              <a:off x="104985" y="136418"/>
              <a:ext cx="247230" cy="234421"/>
            </a:xfrm>
            <a:custGeom>
              <a:avLst/>
              <a:gdLst/>
              <a:ahLst/>
              <a:cxnLst>
                <a:cxn ang="0">
                  <a:pos x="wd2" y="hd2"/>
                </a:cxn>
                <a:cxn ang="5400000">
                  <a:pos x="wd2" y="hd2"/>
                </a:cxn>
                <a:cxn ang="10800000">
                  <a:pos x="wd2" y="hd2"/>
                </a:cxn>
                <a:cxn ang="16200000">
                  <a:pos x="wd2" y="hd2"/>
                </a:cxn>
              </a:cxnLst>
              <a:rect l="0" t="0" r="r" b="b"/>
              <a:pathLst>
                <a:path w="21600" h="20368" fill="norm" stroke="1" extrusionOk="0">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sp>
        <p:nvSpPr>
          <p:cNvPr id="340" name="officeArt object"/>
          <p:cNvSpPr txBox="1"/>
          <p:nvPr/>
        </p:nvSpPr>
        <p:spPr>
          <a:xfrm>
            <a:off x="2387600" y="190500"/>
            <a:ext cx="8229600" cy="12426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lstStyle>
            <a:lvl1pPr defTabSz="457200">
              <a:tabLst>
                <a:tab pos="914400" algn="l"/>
                <a:tab pos="1828800" algn="l"/>
                <a:tab pos="2743200" algn="l"/>
                <a:tab pos="3657600" algn="l"/>
                <a:tab pos="4572000" algn="l"/>
                <a:tab pos="5486400" algn="l"/>
                <a:tab pos="6400800" algn="l"/>
                <a:tab pos="7315200" algn="l"/>
              </a:tabLst>
              <a:defRPr b="0" sz="4400">
                <a:uFill>
                  <a:solidFill>
                    <a:srgbClr val="000000"/>
                  </a:solidFill>
                </a:uFill>
                <a:latin typeface="Gill Sans"/>
                <a:ea typeface="Gill Sans"/>
                <a:cs typeface="Gill Sans"/>
                <a:sym typeface="Gill Sans"/>
              </a:defRPr>
            </a:lvl1pPr>
          </a:lstStyle>
          <a:p>
            <a:pPr>
              <a:defRPr b="1" sz="3000">
                <a:latin typeface="Helvetica"/>
                <a:ea typeface="Helvetica"/>
                <a:cs typeface="Helvetica"/>
                <a:sym typeface="Helvetica"/>
              </a:defRPr>
            </a:pPr>
            <a:r>
              <a:rPr b="0" sz="4400">
                <a:latin typeface="Gill Sans"/>
                <a:ea typeface="Gill Sans"/>
                <a:cs typeface="Gill Sans"/>
                <a:sym typeface="Gill Sans"/>
              </a:rPr>
              <a:t>Axis of Emotion - sequenced</a:t>
            </a:r>
          </a:p>
        </p:txBody>
      </p:sp>
      <p:pic>
        <p:nvPicPr>
          <p:cNvPr id="341" name="Image" descr="Image"/>
          <p:cNvPicPr>
            <a:picLocks noChangeAspect="1"/>
          </p:cNvPicPr>
          <p:nvPr/>
        </p:nvPicPr>
        <p:blipFill>
          <a:blip r:embed="rId2">
            <a:extLst/>
          </a:blip>
          <a:stretch>
            <a:fillRect/>
          </a:stretch>
        </p:blipFill>
        <p:spPr>
          <a:xfrm>
            <a:off x="4099284" y="7854950"/>
            <a:ext cx="1355367" cy="1586422"/>
          </a:xfrm>
          <a:prstGeom prst="rect">
            <a:avLst/>
          </a:prstGeom>
          <a:ln w="12700">
            <a:miter lim="400000"/>
          </a:ln>
        </p:spPr>
      </p:pic>
      <p:pic>
        <p:nvPicPr>
          <p:cNvPr id="342" name="Image" descr="Image"/>
          <p:cNvPicPr>
            <a:picLocks noChangeAspect="1"/>
          </p:cNvPicPr>
          <p:nvPr/>
        </p:nvPicPr>
        <p:blipFill>
          <a:blip r:embed="rId3">
            <a:extLst/>
          </a:blip>
          <a:stretch>
            <a:fillRect/>
          </a:stretch>
        </p:blipFill>
        <p:spPr>
          <a:xfrm>
            <a:off x="8305102" y="7854950"/>
            <a:ext cx="1854011" cy="1586422"/>
          </a:xfrm>
          <a:prstGeom prst="rect">
            <a:avLst/>
          </a:prstGeom>
          <a:ln w="12700">
            <a:miter lim="400000"/>
          </a:ln>
        </p:spPr>
      </p:pic>
      <p:pic>
        <p:nvPicPr>
          <p:cNvPr id="343" name="Image" descr="Image"/>
          <p:cNvPicPr>
            <a:picLocks noChangeAspect="1"/>
          </p:cNvPicPr>
          <p:nvPr/>
        </p:nvPicPr>
        <p:blipFill>
          <a:blip r:embed="rId4">
            <a:extLst/>
          </a:blip>
          <a:stretch>
            <a:fillRect/>
          </a:stretch>
        </p:blipFill>
        <p:spPr>
          <a:xfrm>
            <a:off x="1657174" y="7897331"/>
            <a:ext cx="2222852" cy="1501660"/>
          </a:xfrm>
          <a:prstGeom prst="rect">
            <a:avLst/>
          </a:prstGeom>
          <a:ln w="12700">
            <a:miter lim="400000"/>
          </a:ln>
        </p:spPr>
      </p:pic>
      <p:pic>
        <p:nvPicPr>
          <p:cNvPr id="344" name="Image" descr="Image"/>
          <p:cNvPicPr>
            <a:picLocks noChangeAspect="1"/>
          </p:cNvPicPr>
          <p:nvPr/>
        </p:nvPicPr>
        <p:blipFill>
          <a:blip r:embed="rId5">
            <a:extLst/>
          </a:blip>
          <a:stretch>
            <a:fillRect/>
          </a:stretch>
        </p:blipFill>
        <p:spPr>
          <a:xfrm>
            <a:off x="5673909" y="7854950"/>
            <a:ext cx="2411935" cy="1586422"/>
          </a:xfrm>
          <a:prstGeom prst="rect">
            <a:avLst/>
          </a:prstGeom>
          <a:ln w="12700">
            <a:miter lim="400000"/>
          </a:ln>
        </p:spPr>
      </p:pic>
      <p:pic>
        <p:nvPicPr>
          <p:cNvPr id="345" name="Image" descr="Image"/>
          <p:cNvPicPr>
            <a:picLocks noChangeAspect="1"/>
          </p:cNvPicPr>
          <p:nvPr/>
        </p:nvPicPr>
        <p:blipFill>
          <a:blip r:embed="rId6">
            <a:extLst/>
          </a:blip>
          <a:stretch>
            <a:fillRect/>
          </a:stretch>
        </p:blipFill>
        <p:spPr>
          <a:xfrm>
            <a:off x="10378371" y="7854950"/>
            <a:ext cx="2450036" cy="1586422"/>
          </a:xfrm>
          <a:prstGeom prst="rect">
            <a:avLst/>
          </a:prstGeom>
          <a:ln w="12700">
            <a:miter lim="400000"/>
          </a:ln>
        </p:spPr>
      </p:pic>
      <p:sp>
        <p:nvSpPr>
          <p:cNvPr id="346" name="Print the slide to make the resources"/>
          <p:cNvSpPr/>
          <p:nvPr/>
        </p:nvSpPr>
        <p:spPr>
          <a:xfrm>
            <a:off x="228600" y="190500"/>
            <a:ext cx="2557860" cy="1242632"/>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Print the slide to make the resources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officeArt object"/>
          <p:cNvSpPr/>
          <p:nvPr/>
        </p:nvSpPr>
        <p:spPr>
          <a:xfrm flipH="1">
            <a:off x="1603374" y="2185913"/>
            <a:ext cx="1" cy="5610374"/>
          </a:xfrm>
          <a:prstGeom prst="line">
            <a:avLst/>
          </a:prstGeom>
          <a:ln w="4445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49" name="officeArt object"/>
          <p:cNvSpPr/>
          <p:nvPr/>
        </p:nvSpPr>
        <p:spPr>
          <a:xfrm>
            <a:off x="1584325" y="7801209"/>
            <a:ext cx="11283950" cy="1"/>
          </a:xfrm>
          <a:prstGeom prst="line">
            <a:avLst/>
          </a:prstGeom>
          <a:ln w="4445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nvGrpSpPr>
          <p:cNvPr id="354" name="officeArt object"/>
          <p:cNvGrpSpPr/>
          <p:nvPr/>
        </p:nvGrpSpPr>
        <p:grpSpPr>
          <a:xfrm>
            <a:off x="669924" y="6734409"/>
            <a:ext cx="457201" cy="457201"/>
            <a:chOff x="0" y="0"/>
            <a:chExt cx="457200" cy="457200"/>
          </a:xfrm>
        </p:grpSpPr>
        <p:sp>
          <p:nvSpPr>
            <p:cNvPr id="350" name="Shape 1073741829"/>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1" name="Shape 1073741830"/>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2" name="Shape 1073741831"/>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3" name="Shape 1073741832"/>
            <p:cNvSpPr/>
            <p:nvPr/>
          </p:nvSpPr>
          <p:spPr>
            <a:xfrm>
              <a:off x="104985" y="136418"/>
              <a:ext cx="247230" cy="234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1" y="0"/>
                  </a:moveTo>
                  <a:cubicBezTo>
                    <a:pt x="3252" y="0"/>
                    <a:pt x="2321" y="982"/>
                    <a:pt x="2321" y="2194"/>
                  </a:cubicBezTo>
                  <a:cubicBezTo>
                    <a:pt x="2321" y="3406"/>
                    <a:pt x="3252" y="4388"/>
                    <a:pt x="4401" y="4388"/>
                  </a:cubicBezTo>
                  <a:cubicBezTo>
                    <a:pt x="5550" y="4388"/>
                    <a:pt x="6482" y="3406"/>
                    <a:pt x="6482" y="2194"/>
                  </a:cubicBezTo>
                  <a:cubicBezTo>
                    <a:pt x="6482" y="982"/>
                    <a:pt x="5550" y="0"/>
                    <a:pt x="4401" y="0"/>
                  </a:cubicBezTo>
                  <a:close/>
                  <a:moveTo>
                    <a:pt x="17199" y="0"/>
                  </a:moveTo>
                  <a:cubicBezTo>
                    <a:pt x="16050" y="0"/>
                    <a:pt x="15118" y="982"/>
                    <a:pt x="15118" y="2194"/>
                  </a:cubicBezTo>
                  <a:cubicBezTo>
                    <a:pt x="15118" y="3406"/>
                    <a:pt x="16050" y="4388"/>
                    <a:pt x="17199" y="4388"/>
                  </a:cubicBezTo>
                  <a:cubicBezTo>
                    <a:pt x="18348" y="4388"/>
                    <a:pt x="19279" y="3406"/>
                    <a:pt x="19279" y="2194"/>
                  </a:cubicBezTo>
                  <a:cubicBezTo>
                    <a:pt x="19279" y="982"/>
                    <a:pt x="18348" y="0"/>
                    <a:pt x="17199" y="0"/>
                  </a:cubicBezTo>
                  <a:close/>
                  <a:moveTo>
                    <a:pt x="0" y="21600"/>
                  </a:moveTo>
                  <a:cubicBezTo>
                    <a:pt x="7199" y="16373"/>
                    <a:pt x="14401" y="16373"/>
                    <a:pt x="21600" y="21600"/>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359" name="officeArt object"/>
          <p:cNvGrpSpPr/>
          <p:nvPr/>
        </p:nvGrpSpPr>
        <p:grpSpPr>
          <a:xfrm>
            <a:off x="669924" y="4505559"/>
            <a:ext cx="457201" cy="457201"/>
            <a:chOff x="0" y="0"/>
            <a:chExt cx="457200" cy="457200"/>
          </a:xfrm>
        </p:grpSpPr>
        <p:sp>
          <p:nvSpPr>
            <p:cNvPr id="355" name="Shape 1073741834"/>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6" name="Shape 1073741835"/>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7" name="Shape 1073741836"/>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58" name="Shape 1073741837"/>
            <p:cNvSpPr/>
            <p:nvPr/>
          </p:nvSpPr>
          <p:spPr>
            <a:xfrm>
              <a:off x="104985" y="136418"/>
              <a:ext cx="247230" cy="21410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4401" y="0"/>
                  </a:moveTo>
                  <a:cubicBezTo>
                    <a:pt x="3252" y="0"/>
                    <a:pt x="2321" y="1072"/>
                    <a:pt x="2321" y="2395"/>
                  </a:cubicBezTo>
                  <a:cubicBezTo>
                    <a:pt x="2321" y="3718"/>
                    <a:pt x="3252" y="4791"/>
                    <a:pt x="4401" y="4791"/>
                  </a:cubicBezTo>
                  <a:cubicBezTo>
                    <a:pt x="5550" y="4791"/>
                    <a:pt x="6482" y="3718"/>
                    <a:pt x="6482" y="2395"/>
                  </a:cubicBezTo>
                  <a:cubicBezTo>
                    <a:pt x="6482" y="1072"/>
                    <a:pt x="5550" y="0"/>
                    <a:pt x="4401" y="0"/>
                  </a:cubicBezTo>
                  <a:close/>
                  <a:moveTo>
                    <a:pt x="17199" y="0"/>
                  </a:moveTo>
                  <a:cubicBezTo>
                    <a:pt x="16050" y="0"/>
                    <a:pt x="15118" y="1072"/>
                    <a:pt x="15118" y="2395"/>
                  </a:cubicBezTo>
                  <a:cubicBezTo>
                    <a:pt x="15118" y="3718"/>
                    <a:pt x="16050" y="4791"/>
                    <a:pt x="17199" y="4791"/>
                  </a:cubicBezTo>
                  <a:cubicBezTo>
                    <a:pt x="18348" y="4791"/>
                    <a:pt x="19279" y="3718"/>
                    <a:pt x="19279" y="2395"/>
                  </a:cubicBezTo>
                  <a:cubicBezTo>
                    <a:pt x="19279" y="1072"/>
                    <a:pt x="18348" y="0"/>
                    <a:pt x="17199" y="0"/>
                  </a:cubicBezTo>
                  <a:close/>
                  <a:moveTo>
                    <a:pt x="0" y="21345"/>
                  </a:moveTo>
                  <a:cubicBezTo>
                    <a:pt x="7199" y="21600"/>
                    <a:pt x="14401" y="21600"/>
                    <a:pt x="21600" y="21345"/>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grpSp>
        <p:nvGrpSpPr>
          <p:cNvPr id="364" name="officeArt object"/>
          <p:cNvGrpSpPr/>
          <p:nvPr/>
        </p:nvGrpSpPr>
        <p:grpSpPr>
          <a:xfrm>
            <a:off x="758824" y="2276709"/>
            <a:ext cx="457201" cy="457201"/>
            <a:chOff x="0" y="0"/>
            <a:chExt cx="457200" cy="457200"/>
          </a:xfrm>
        </p:grpSpPr>
        <p:sp>
          <p:nvSpPr>
            <p:cNvPr id="360" name="Shape 1073741839"/>
            <p:cNvSpPr/>
            <p:nvPr/>
          </p:nvSpPr>
          <p:spPr>
            <a:xfrm>
              <a:off x="-1" y="-1"/>
              <a:ext cx="457201" cy="457201"/>
            </a:xfrm>
            <a:prstGeom prst="ellipse">
              <a:avLst/>
            </a:prstGeom>
            <a:solidFill>
              <a:srgbClr val="FFFF00"/>
            </a:solidFill>
            <a:ln w="1905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61" name="Shape 1073741840"/>
            <p:cNvSpPr/>
            <p:nvPr/>
          </p:nvSpPr>
          <p:spPr>
            <a:xfrm>
              <a:off x="131550"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62" name="Shape 1073741841"/>
            <p:cNvSpPr/>
            <p:nvPr/>
          </p:nvSpPr>
          <p:spPr>
            <a:xfrm>
              <a:off x="278023" y="136418"/>
              <a:ext cx="47627" cy="4762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sp>
          <p:nvSpPr>
            <p:cNvPr id="363" name="Shape 1073741842"/>
            <p:cNvSpPr/>
            <p:nvPr/>
          </p:nvSpPr>
          <p:spPr>
            <a:xfrm>
              <a:off x="104985" y="136418"/>
              <a:ext cx="247230" cy="234421"/>
            </a:xfrm>
            <a:custGeom>
              <a:avLst/>
              <a:gdLst/>
              <a:ahLst/>
              <a:cxnLst>
                <a:cxn ang="0">
                  <a:pos x="wd2" y="hd2"/>
                </a:cxn>
                <a:cxn ang="5400000">
                  <a:pos x="wd2" y="hd2"/>
                </a:cxn>
                <a:cxn ang="10800000">
                  <a:pos x="wd2" y="hd2"/>
                </a:cxn>
                <a:cxn ang="16200000">
                  <a:pos x="wd2" y="hd2"/>
                </a:cxn>
              </a:cxnLst>
              <a:rect l="0" t="0" r="r" b="b"/>
              <a:pathLst>
                <a:path w="21600" h="20368" fill="norm" stroke="1" extrusionOk="0">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19050" cap="flat">
              <a:solidFill>
                <a:srgbClr val="4A7EBB"/>
              </a:solidFill>
              <a:prstDash val="solid"/>
              <a:round/>
            </a:ln>
            <a:effectLst/>
          </p:spPr>
          <p:txBody>
            <a:bodyPr wrap="square" lIns="50800" tIns="50800" rIns="50800" bIns="50800" numCol="1" anchor="ctr">
              <a:noAutofit/>
            </a:bodyPr>
            <a:lstStyle/>
            <a:p>
              <a:pPr defTabSz="457200">
                <a:defRPr b="0" sz="1200">
                  <a:solidFill>
                    <a:srgbClr val="FEFEFE"/>
                  </a:solidFill>
                  <a:effectLst>
                    <a:outerShdw sx="100000" sy="100000" kx="0" ky="0" algn="b" rotWithShape="0" blurRad="25400" dist="23998" dir="2700000">
                      <a:srgbClr val="000000">
                        <a:alpha val="31035"/>
                      </a:srgbClr>
                    </a:outerShdw>
                  </a:effectLst>
                  <a:uFill>
                    <a:solidFill>
                      <a:srgbClr val="FEFEFE"/>
                    </a:solidFill>
                  </a:uFill>
                  <a:latin typeface="Helvetica"/>
                  <a:ea typeface="Helvetica"/>
                  <a:cs typeface="Helvetica"/>
                  <a:sym typeface="Helvetica"/>
                </a:defRPr>
              </a:pPr>
            </a:p>
          </p:txBody>
        </p:sp>
      </p:grpSp>
      <p:sp>
        <p:nvSpPr>
          <p:cNvPr id="365" name="officeArt object"/>
          <p:cNvSpPr txBox="1"/>
          <p:nvPr/>
        </p:nvSpPr>
        <p:spPr>
          <a:xfrm>
            <a:off x="2387600" y="445083"/>
            <a:ext cx="8229600" cy="12426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lstStyle>
            <a:lvl1pPr defTabSz="457200">
              <a:tabLst>
                <a:tab pos="914400" algn="l"/>
                <a:tab pos="1828800" algn="l"/>
                <a:tab pos="2743200" algn="l"/>
                <a:tab pos="3657600" algn="l"/>
                <a:tab pos="4572000" algn="l"/>
                <a:tab pos="5486400" algn="l"/>
                <a:tab pos="6400800" algn="l"/>
                <a:tab pos="7315200" algn="l"/>
              </a:tabLst>
              <a:defRPr b="0" sz="4400">
                <a:uFill>
                  <a:solidFill>
                    <a:srgbClr val="000000"/>
                  </a:solidFill>
                </a:uFill>
                <a:latin typeface="Gill Sans"/>
                <a:ea typeface="Gill Sans"/>
                <a:cs typeface="Gill Sans"/>
                <a:sym typeface="Gill Sans"/>
              </a:defRPr>
            </a:lvl1pPr>
          </a:lstStyle>
          <a:p>
            <a:pPr>
              <a:defRPr b="1" sz="3000">
                <a:latin typeface="Helvetica"/>
                <a:ea typeface="Helvetica"/>
                <a:cs typeface="Helvetica"/>
                <a:sym typeface="Helvetica"/>
              </a:defRPr>
            </a:pPr>
            <a:r>
              <a:rPr b="0" sz="4400">
                <a:latin typeface="Gill Sans"/>
                <a:ea typeface="Gill Sans"/>
                <a:cs typeface="Gill Sans"/>
                <a:sym typeface="Gill Sans"/>
              </a:rPr>
              <a:t>Axis of Emotion - unsequenced</a:t>
            </a:r>
          </a:p>
        </p:txBody>
      </p:sp>
      <p:pic>
        <p:nvPicPr>
          <p:cNvPr id="366" name="Image" descr="Image"/>
          <p:cNvPicPr>
            <a:picLocks noChangeAspect="1"/>
          </p:cNvPicPr>
          <p:nvPr/>
        </p:nvPicPr>
        <p:blipFill>
          <a:blip r:embed="rId2">
            <a:extLst/>
          </a:blip>
          <a:stretch>
            <a:fillRect/>
          </a:stretch>
        </p:blipFill>
        <p:spPr>
          <a:xfrm>
            <a:off x="6448784" y="3016250"/>
            <a:ext cx="1355367" cy="1586422"/>
          </a:xfrm>
          <a:prstGeom prst="rect">
            <a:avLst/>
          </a:prstGeom>
          <a:ln w="12700">
            <a:miter lim="400000"/>
          </a:ln>
        </p:spPr>
      </p:pic>
      <p:pic>
        <p:nvPicPr>
          <p:cNvPr id="367" name="Image" descr="Image"/>
          <p:cNvPicPr>
            <a:picLocks noChangeAspect="1"/>
          </p:cNvPicPr>
          <p:nvPr/>
        </p:nvPicPr>
        <p:blipFill>
          <a:blip r:embed="rId3">
            <a:extLst/>
          </a:blip>
          <a:stretch>
            <a:fillRect/>
          </a:stretch>
        </p:blipFill>
        <p:spPr>
          <a:xfrm>
            <a:off x="7416102" y="5556250"/>
            <a:ext cx="1854011" cy="1586422"/>
          </a:xfrm>
          <a:prstGeom prst="rect">
            <a:avLst/>
          </a:prstGeom>
          <a:ln w="12700">
            <a:miter lim="400000"/>
          </a:ln>
        </p:spPr>
      </p:pic>
      <p:pic>
        <p:nvPicPr>
          <p:cNvPr id="368" name="Image" descr="Image"/>
          <p:cNvPicPr>
            <a:picLocks noChangeAspect="1"/>
          </p:cNvPicPr>
          <p:nvPr/>
        </p:nvPicPr>
        <p:blipFill>
          <a:blip r:embed="rId4">
            <a:extLst/>
          </a:blip>
          <a:stretch>
            <a:fillRect/>
          </a:stretch>
        </p:blipFill>
        <p:spPr>
          <a:xfrm>
            <a:off x="8883474" y="3312631"/>
            <a:ext cx="2222852" cy="1501660"/>
          </a:xfrm>
          <a:prstGeom prst="rect">
            <a:avLst/>
          </a:prstGeom>
          <a:ln w="12700">
            <a:miter lim="400000"/>
          </a:ln>
        </p:spPr>
      </p:pic>
      <p:pic>
        <p:nvPicPr>
          <p:cNvPr id="369" name="Image" descr="Image"/>
          <p:cNvPicPr>
            <a:picLocks noChangeAspect="1"/>
          </p:cNvPicPr>
          <p:nvPr/>
        </p:nvPicPr>
        <p:blipFill>
          <a:blip r:embed="rId5">
            <a:extLst/>
          </a:blip>
          <a:stretch>
            <a:fillRect/>
          </a:stretch>
        </p:blipFill>
        <p:spPr>
          <a:xfrm>
            <a:off x="3527609" y="5149850"/>
            <a:ext cx="2411935" cy="1586422"/>
          </a:xfrm>
          <a:prstGeom prst="rect">
            <a:avLst/>
          </a:prstGeom>
          <a:ln w="12700">
            <a:miter lim="400000"/>
          </a:ln>
        </p:spPr>
      </p:pic>
      <p:pic>
        <p:nvPicPr>
          <p:cNvPr id="370" name="Image" descr="Image"/>
          <p:cNvPicPr>
            <a:picLocks noChangeAspect="1"/>
          </p:cNvPicPr>
          <p:nvPr/>
        </p:nvPicPr>
        <p:blipFill>
          <a:blip r:embed="rId6">
            <a:extLst/>
          </a:blip>
          <a:stretch>
            <a:fillRect/>
          </a:stretch>
        </p:blipFill>
        <p:spPr>
          <a:xfrm>
            <a:off x="2812174" y="2520715"/>
            <a:ext cx="2450036" cy="158642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1"/>
          </p:cNvPicPr>
          <p:nvPr/>
        </p:nvPicPr>
        <p:blipFill>
          <a:blip r:embed="rId2">
            <a:extLst/>
          </a:blip>
          <a:stretch>
            <a:fillRect/>
          </a:stretch>
        </p:blipFill>
        <p:spPr>
          <a:xfrm>
            <a:off x="0" y="1722615"/>
            <a:ext cx="13004800" cy="6676670"/>
          </a:xfrm>
          <a:prstGeom prst="rect">
            <a:avLst/>
          </a:prstGeom>
          <a:ln w="12700">
            <a:miter lim="400000"/>
          </a:ln>
        </p:spPr>
      </p:pic>
      <p:sp>
        <p:nvSpPr>
          <p:cNvPr id="373" name="Describing a Scene"/>
          <p:cNvSpPr txBox="1"/>
          <p:nvPr>
            <p:ph type="title" idx="4294967295"/>
          </p:nvPr>
        </p:nvSpPr>
        <p:spPr>
          <a:xfrm>
            <a:off x="952500" y="-139983"/>
            <a:ext cx="11099800" cy="2159001"/>
          </a:xfrm>
          <a:prstGeom prst="rect">
            <a:avLst/>
          </a:prstGeom>
        </p:spPr>
        <p:txBody>
          <a:bodyPr/>
          <a:lstStyle/>
          <a:p>
            <a:pPr/>
            <a:r>
              <a:t>Describing a Scene</a:t>
            </a:r>
          </a:p>
        </p:txBody>
      </p:sp>
      <p:sp>
        <p:nvSpPr>
          <p:cNvPr id="374" name="Thanks to Into Film for this idea"/>
          <p:cNvSpPr txBox="1"/>
          <p:nvPr/>
        </p:nvSpPr>
        <p:spPr>
          <a:xfrm>
            <a:off x="148234" y="8576920"/>
            <a:ext cx="47073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Thanks to Into Film for this idea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Describing a Scene"/>
          <p:cNvSpPr txBox="1"/>
          <p:nvPr>
            <p:ph type="title" idx="4294967295"/>
          </p:nvPr>
        </p:nvSpPr>
        <p:spPr>
          <a:prstGeom prst="rect">
            <a:avLst/>
          </a:prstGeom>
        </p:spPr>
        <p:txBody>
          <a:bodyPr/>
          <a:lstStyle/>
          <a:p>
            <a:pPr/>
            <a:r>
              <a:t>Describing a Scene</a:t>
            </a:r>
          </a:p>
        </p:txBody>
      </p:sp>
      <p:sp>
        <p:nvSpPr>
          <p:cNvPr id="377" name="Write a sentence to describe an object in the scene on slide X using words related to colour and shade.…"/>
          <p:cNvSpPr txBox="1"/>
          <p:nvPr>
            <p:ph type="body" idx="4294967295"/>
          </p:nvPr>
        </p:nvSpPr>
        <p:spPr>
          <a:xfrm>
            <a:off x="952500" y="1930400"/>
            <a:ext cx="11099800" cy="6286500"/>
          </a:xfrm>
          <a:prstGeom prst="rect">
            <a:avLst/>
          </a:prstGeom>
        </p:spPr>
        <p:txBody>
          <a:bodyPr/>
          <a:lstStyle/>
          <a:p>
            <a:pPr marL="228600" indent="-228600">
              <a:buSzPct val="100000"/>
              <a:buAutoNum type="arabicPeriod" startAt="1"/>
            </a:pPr>
            <a:r>
              <a:t>Write a sentence to describe an </a:t>
            </a:r>
            <a:r>
              <a:rPr b="1"/>
              <a:t>object</a:t>
            </a:r>
            <a:r>
              <a:t> in the scene on slide X using words related to colour and shade.</a:t>
            </a:r>
          </a:p>
          <a:p>
            <a:pPr marL="228600" indent="-228600">
              <a:buSzPct val="100000"/>
              <a:buAutoNum type="arabicPeriod" startAt="1"/>
            </a:pPr>
            <a:r>
              <a:t> Write a sentence to describe the </a:t>
            </a:r>
            <a:r>
              <a:rPr b="1"/>
              <a:t>setting</a:t>
            </a:r>
            <a:r>
              <a:t> using words related to colour and shade.</a:t>
            </a:r>
          </a:p>
          <a:p>
            <a:pPr marL="228600" indent="-228600">
              <a:buSzPct val="100000"/>
              <a:buAutoNum type="arabicPeriod" startAt="1"/>
            </a:pPr>
            <a:r>
              <a:t> Describe a </a:t>
            </a:r>
            <a:r>
              <a:rPr b="1"/>
              <a:t>noise</a:t>
            </a:r>
            <a:r>
              <a:t> you might be able to hear.</a:t>
            </a:r>
          </a:p>
          <a:p>
            <a:pPr marL="228600" indent="-228600">
              <a:buSzPct val="100000"/>
              <a:buAutoNum type="arabicPeriod" startAt="1"/>
            </a:pPr>
            <a:r>
              <a:t> Write down </a:t>
            </a:r>
            <a:r>
              <a:rPr b="1"/>
              <a:t>what is happening</a:t>
            </a:r>
            <a:r>
              <a:t> in the scene.</a:t>
            </a:r>
          </a:p>
        </p:txBody>
      </p:sp>
      <p:sp>
        <p:nvSpPr>
          <p:cNvPr id="378" name="The next few slides give an example of what this looks like using Flood by Alvaro F Villa."/>
          <p:cNvSpPr/>
          <p:nvPr/>
        </p:nvSpPr>
        <p:spPr>
          <a:xfrm>
            <a:off x="1473200" y="7499350"/>
            <a:ext cx="11210281" cy="127000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2200">
                <a:solidFill>
                  <a:srgbClr val="FFFFFF"/>
                </a:solidFill>
                <a:latin typeface="+mn-lt"/>
                <a:ea typeface="+mn-ea"/>
                <a:cs typeface="+mn-cs"/>
                <a:sym typeface="Helvetica Neue Medium"/>
              </a:defRPr>
            </a:lvl1pPr>
          </a:lstStyle>
          <a:p>
            <a:pPr/>
            <a:r>
              <a:t>The next few slides give an example of what this looks like using Flood by Alvaro F Villa.</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 descr="Image"/>
          <p:cNvPicPr>
            <a:picLocks noChangeAspect="1"/>
          </p:cNvPicPr>
          <p:nvPr/>
        </p:nvPicPr>
        <p:blipFill>
          <a:blip r:embed="rId2">
            <a:extLst/>
          </a:blip>
          <a:stretch>
            <a:fillRect/>
          </a:stretch>
        </p:blipFill>
        <p:spPr>
          <a:xfrm>
            <a:off x="887684" y="588298"/>
            <a:ext cx="11229432" cy="8577004"/>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Contents"/>
          <p:cNvSpPr txBox="1"/>
          <p:nvPr>
            <p:ph type="title"/>
          </p:nvPr>
        </p:nvSpPr>
        <p:spPr>
          <a:xfrm>
            <a:off x="952500" y="-258421"/>
            <a:ext cx="11099800" cy="2159001"/>
          </a:xfrm>
          <a:prstGeom prst="rect">
            <a:avLst/>
          </a:prstGeom>
        </p:spPr>
        <p:txBody>
          <a:bodyPr/>
          <a:lstStyle/>
          <a:p>
            <a:pPr/>
            <a:r>
              <a:t>Contents</a:t>
            </a:r>
          </a:p>
        </p:txBody>
      </p:sp>
      <p:sp>
        <p:nvSpPr>
          <p:cNvPr id="154" name="Decision wheel…"/>
          <p:cNvSpPr txBox="1"/>
          <p:nvPr>
            <p:ph type="body" idx="1"/>
          </p:nvPr>
        </p:nvSpPr>
        <p:spPr>
          <a:xfrm>
            <a:off x="698500" y="1435100"/>
            <a:ext cx="11099800" cy="6286500"/>
          </a:xfrm>
          <a:prstGeom prst="rect">
            <a:avLst/>
          </a:prstGeom>
        </p:spPr>
        <p:txBody>
          <a:bodyPr/>
          <a:lstStyle/>
          <a:p>
            <a:pPr marL="231139" indent="-231139" defTabSz="303783">
              <a:spcBef>
                <a:spcPts val="2100"/>
              </a:spcBef>
              <a:defRPr b="1" sz="1664"/>
            </a:pPr>
            <a:r>
              <a:t>Decision wheel </a:t>
            </a:r>
          </a:p>
          <a:p>
            <a:pPr marL="231139" indent="-231139" defTabSz="303783">
              <a:spcBef>
                <a:spcPts val="2100"/>
              </a:spcBef>
              <a:defRPr b="1" sz="1664"/>
            </a:pPr>
            <a:r>
              <a:t>C and S questions</a:t>
            </a:r>
          </a:p>
          <a:p>
            <a:pPr marL="231139" indent="-231139" defTabSz="303783">
              <a:spcBef>
                <a:spcPts val="2100"/>
              </a:spcBef>
              <a:defRPr b="1" sz="1664"/>
            </a:pPr>
            <a:r>
              <a:t>Character</a:t>
            </a:r>
          </a:p>
          <a:p>
            <a:pPr lvl="1" marL="462279" indent="-231139" defTabSz="303783">
              <a:spcBef>
                <a:spcPts val="2100"/>
              </a:spcBef>
              <a:defRPr sz="1664"/>
            </a:pPr>
            <a:r>
              <a:t>Role on the wall</a:t>
            </a:r>
          </a:p>
          <a:p>
            <a:pPr lvl="1" marL="462279" indent="-231139" defTabSz="303783">
              <a:spcBef>
                <a:spcPts val="2100"/>
              </a:spcBef>
              <a:defRPr sz="1664"/>
            </a:pPr>
            <a:r>
              <a:t>Venn diagram</a:t>
            </a:r>
          </a:p>
          <a:p>
            <a:pPr lvl="1" marL="462279" indent="-231139" defTabSz="303783">
              <a:spcBef>
                <a:spcPts val="2100"/>
              </a:spcBef>
              <a:defRPr sz="1664"/>
            </a:pPr>
            <a:r>
              <a:t>Trading card / character study</a:t>
            </a:r>
          </a:p>
          <a:p>
            <a:pPr lvl="1" marL="462279" indent="-231139" defTabSz="303783">
              <a:spcBef>
                <a:spcPts val="2100"/>
              </a:spcBef>
              <a:defRPr sz="1664"/>
            </a:pPr>
            <a:r>
              <a:t>Design a character - collage</a:t>
            </a:r>
          </a:p>
          <a:p>
            <a:pPr lvl="1" marL="462279" indent="-231139" defTabSz="303783">
              <a:spcBef>
                <a:spcPts val="2100"/>
              </a:spcBef>
              <a:defRPr sz="1664"/>
            </a:pPr>
            <a:r>
              <a:t>Axis of emotion</a:t>
            </a:r>
          </a:p>
          <a:p>
            <a:pPr marL="231139" indent="-231139" defTabSz="303783">
              <a:spcBef>
                <a:spcPts val="2100"/>
              </a:spcBef>
              <a:defRPr b="1" sz="1664"/>
            </a:pPr>
            <a:r>
              <a:t>Setting</a:t>
            </a:r>
          </a:p>
          <a:p>
            <a:pPr lvl="1" marL="462279" indent="-231139" defTabSz="303783">
              <a:spcBef>
                <a:spcPts val="2100"/>
              </a:spcBef>
              <a:defRPr sz="1664"/>
            </a:pPr>
            <a:r>
              <a:t>Setting description</a:t>
            </a:r>
          </a:p>
          <a:p>
            <a:pPr lvl="1" marL="462279" indent="-231139" defTabSz="303783">
              <a:spcBef>
                <a:spcPts val="2100"/>
              </a:spcBef>
              <a:defRPr sz="1664"/>
            </a:pPr>
            <a:r>
              <a:t>Shoebox set design</a:t>
            </a:r>
          </a:p>
          <a:p>
            <a:pPr marL="231139" indent="-231139" defTabSz="303783">
              <a:spcBef>
                <a:spcPts val="2100"/>
              </a:spcBef>
              <a:defRPr b="1" sz="1664"/>
            </a:pPr>
            <a:r>
              <a:t>Comprehension questions</a:t>
            </a:r>
          </a:p>
        </p:txBody>
      </p:sp>
      <p:pic>
        <p:nvPicPr>
          <p:cNvPr id="155" name="Image" descr="Image"/>
          <p:cNvPicPr>
            <a:picLocks noChangeAspect="1"/>
          </p:cNvPicPr>
          <p:nvPr/>
        </p:nvPicPr>
        <p:blipFill>
          <a:blip r:embed="rId2">
            <a:extLst/>
          </a:blip>
          <a:stretch>
            <a:fillRect/>
          </a:stretch>
        </p:blipFill>
        <p:spPr>
          <a:xfrm>
            <a:off x="5147733" y="3085252"/>
            <a:ext cx="6979145" cy="3583096"/>
          </a:xfrm>
          <a:prstGeom prst="rect">
            <a:avLst/>
          </a:prstGeom>
          <a:ln w="12700">
            <a:miter lim="400000"/>
          </a:ln>
        </p:spPr>
      </p:pic>
      <p:sp>
        <p:nvSpPr>
          <p:cNvPr id="156" name="A film by Steve Boot"/>
          <p:cNvSpPr txBox="1"/>
          <p:nvPr/>
        </p:nvSpPr>
        <p:spPr>
          <a:xfrm>
            <a:off x="5133492" y="1934820"/>
            <a:ext cx="305531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 film by Steve Boot</a:t>
            </a:r>
          </a:p>
        </p:txBody>
      </p:sp>
      <p:sp>
        <p:nvSpPr>
          <p:cNvPr id="157" name="Produced by McKinnon and Saunders"/>
          <p:cNvSpPr txBox="1"/>
          <p:nvPr/>
        </p:nvSpPr>
        <p:spPr>
          <a:xfrm>
            <a:off x="5117642" y="2430120"/>
            <a:ext cx="560161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Produced by McKinnon and Saunders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82" name="Table"/>
          <p:cNvGraphicFramePr/>
          <p:nvPr/>
        </p:nvGraphicFramePr>
        <p:xfrm>
          <a:off x="1317216" y="2565400"/>
          <a:ext cx="11262719" cy="6286500"/>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1524000"/>
                <a:gridCol w="8846366"/>
              </a:tblGrid>
              <a:tr h="1568450">
                <a:tc>
                  <a:txBody>
                    <a:bodyPr/>
                    <a:lstStyle/>
                    <a:p>
                      <a:pPr defTabSz="914400">
                        <a:defRPr sz="1800"/>
                      </a:pPr>
                      <a:r>
                        <a:rPr b="1" sz="2200">
                          <a:sym typeface="Helvetica Neue"/>
                        </a:rPr>
                        <a:t>object</a:t>
                      </a:r>
                    </a:p>
                  </a:txBody>
                  <a:tcPr marL="50800" marR="50800" marT="50800" marB="50800" anchor="ctr" anchorCtr="0" horzOverflow="overflow">
                    <a:lnL w="12700">
                      <a:solidFill>
                        <a:srgbClr val="606060"/>
                      </a:solidFill>
                      <a:miter lim="400000"/>
                    </a:lnL>
                    <a:lnT w="12700">
                      <a:solidFill>
                        <a:srgbClr val="606060"/>
                      </a:solidFill>
                      <a:miter lim="400000"/>
                    </a:lnT>
                    <a:solidFill>
                      <a:srgbClr val="FFFFFF"/>
                    </a:solidFill>
                  </a:tcPr>
                </a:tc>
                <a:tc>
                  <a:txBody>
                    <a:bodyPr/>
                    <a:lstStyle/>
                    <a:p>
                      <a:pPr algn="l" defTabSz="914400">
                        <a:defRPr sz="2200">
                          <a:sym typeface="Helvetica Neue"/>
                        </a:defRPr>
                      </a:pPr>
                      <a:r>
                        <a:t>A </a:t>
                      </a:r>
                      <a:r>
                        <a:rPr b="1"/>
                        <a:t>bright</a:t>
                      </a:r>
                      <a:r>
                        <a:t> light shines on the side of a </a:t>
                      </a:r>
                      <a:r>
                        <a:rPr b="1"/>
                        <a:t>shadowy grey and white</a:t>
                      </a:r>
                      <a:r>
                        <a:t> house.</a:t>
                      </a:r>
                    </a:p>
                  </a:txBody>
                  <a:tcPr marL="50800" marR="50800" marT="50800" marB="50800" anchor="ctr" anchorCtr="0" horzOverflow="overflow">
                    <a:lnR w="12700">
                      <a:solidFill>
                        <a:srgbClr val="606060"/>
                      </a:solidFill>
                      <a:miter lim="400000"/>
                    </a:lnR>
                    <a:lnT w="12700">
                      <a:solidFill>
                        <a:srgbClr val="606060"/>
                      </a:solidFill>
                      <a:miter lim="400000"/>
                    </a:lnT>
                    <a:solidFill>
                      <a:srgbClr val="FFFFFF"/>
                    </a:solidFill>
                  </a:tcPr>
                </a:tc>
              </a:tr>
              <a:tr h="1568450">
                <a:tc>
                  <a:txBody>
                    <a:bodyPr/>
                    <a:lstStyle/>
                    <a:p>
                      <a:pPr defTabSz="914400">
                        <a:defRPr sz="1800"/>
                      </a:pPr>
                      <a:r>
                        <a:rPr b="1" sz="2200">
                          <a:sym typeface="Helvetica Neue"/>
                        </a:rPr>
                        <a:t>setting</a:t>
                      </a:r>
                    </a:p>
                  </a:txBody>
                  <a:tcPr marL="50800" marR="50800" marT="50800" marB="50800" anchor="ctr" anchorCtr="0" horzOverflow="overflow">
                    <a:lnL w="12700">
                      <a:solidFill>
                        <a:srgbClr val="606060"/>
                      </a:solidFill>
                      <a:miter lim="400000"/>
                    </a:lnL>
                    <a:solidFill>
                      <a:srgbClr val="FFFFFF"/>
                    </a:solidFill>
                  </a:tcPr>
                </a:tc>
                <a:tc>
                  <a:txBody>
                    <a:bodyPr/>
                    <a:lstStyle/>
                    <a:p>
                      <a:pPr algn="l" defTabSz="914400">
                        <a:defRPr sz="2200">
                          <a:sym typeface="Helvetica Neue"/>
                        </a:defRPr>
                      </a:pPr>
                      <a:r>
                        <a:t>The landscape is submerged in </a:t>
                      </a:r>
                      <a:r>
                        <a:rPr b="1"/>
                        <a:t>murky, brown</a:t>
                      </a:r>
                      <a:r>
                        <a:t> floodwater.</a:t>
                      </a:r>
                    </a:p>
                  </a:txBody>
                  <a:tcPr marL="50800" marR="50800" marT="50800" marB="50800" anchor="ctr" anchorCtr="0" horzOverflow="overflow">
                    <a:lnR w="12700">
                      <a:solidFill>
                        <a:srgbClr val="606060"/>
                      </a:solidFill>
                      <a:miter lim="400000"/>
                    </a:lnR>
                    <a:solidFill>
                      <a:srgbClr val="FFFFFF"/>
                    </a:solidFill>
                  </a:tcPr>
                </a:tc>
              </a:tr>
              <a:tr h="1568450">
                <a:tc>
                  <a:txBody>
                    <a:bodyPr/>
                    <a:lstStyle/>
                    <a:p>
                      <a:pPr defTabSz="914400">
                        <a:defRPr sz="1800"/>
                      </a:pPr>
                      <a:r>
                        <a:rPr b="1" sz="2200">
                          <a:sym typeface="Helvetica Neue"/>
                        </a:rPr>
                        <a:t>noise</a:t>
                      </a:r>
                    </a:p>
                  </a:txBody>
                  <a:tcPr marL="50800" marR="50800" marT="50800" marB="50800" anchor="ctr" anchorCtr="0" horzOverflow="overflow">
                    <a:lnL w="12700">
                      <a:solidFill>
                        <a:srgbClr val="606060"/>
                      </a:solidFill>
                      <a:miter lim="400000"/>
                    </a:lnL>
                    <a:solidFill>
                      <a:srgbClr val="FFFFFF"/>
                    </a:solidFill>
                  </a:tcPr>
                </a:tc>
                <a:tc>
                  <a:txBody>
                    <a:bodyPr/>
                    <a:lstStyle/>
                    <a:p>
                      <a:pPr algn="l" defTabSz="914400">
                        <a:defRPr sz="1800"/>
                      </a:pPr>
                      <a:r>
                        <a:rPr sz="2200">
                          <a:sym typeface="Helvetica Neue"/>
                        </a:rPr>
                        <a:t>The only sound is the water gurgling and lapping against the forlorn house.</a:t>
                      </a:r>
                    </a:p>
                  </a:txBody>
                  <a:tcPr marL="50800" marR="50800" marT="50800" marB="50800" anchor="ctr" anchorCtr="0" horzOverflow="overflow">
                    <a:lnR w="12700">
                      <a:solidFill>
                        <a:srgbClr val="606060"/>
                      </a:solidFill>
                      <a:miter lim="400000"/>
                    </a:lnR>
                    <a:solidFill>
                      <a:srgbClr val="FFFFFF"/>
                    </a:solidFill>
                  </a:tcPr>
                </a:tc>
              </a:tr>
              <a:tr h="1568450">
                <a:tc>
                  <a:txBody>
                    <a:bodyPr/>
                    <a:lstStyle/>
                    <a:p>
                      <a:pPr defTabSz="914400">
                        <a:defRPr sz="1800"/>
                      </a:pPr>
                      <a:r>
                        <a:rPr b="1" sz="2200">
                          <a:sym typeface="Helvetica Neue"/>
                        </a:rPr>
                        <a:t>happening</a:t>
                      </a:r>
                    </a:p>
                  </a:txBody>
                  <a:tcPr marL="50800" marR="50800" marT="50800" marB="50800" anchor="ctr" anchorCtr="0" horzOverflow="overflow">
                    <a:lnL w="12700">
                      <a:solidFill>
                        <a:srgbClr val="606060"/>
                      </a:solidFill>
                      <a:miter lim="400000"/>
                    </a:lnL>
                    <a:lnB w="12700">
                      <a:solidFill>
                        <a:srgbClr val="606060"/>
                      </a:solidFill>
                      <a:miter lim="400000"/>
                    </a:lnB>
                    <a:solidFill>
                      <a:srgbClr val="FFFFFF"/>
                    </a:solidFill>
                  </a:tcPr>
                </a:tc>
                <a:tc>
                  <a:txBody>
                    <a:bodyPr/>
                    <a:lstStyle/>
                    <a:p>
                      <a:pPr algn="l" defTabSz="914400">
                        <a:defRPr sz="1800"/>
                      </a:pPr>
                      <a:r>
                        <a:rPr sz="2200">
                          <a:sym typeface="Helvetica Neue"/>
                        </a:rPr>
                        <a:t>Slowly, gradually, inevitably the grey building is invaded by the irresistible force.</a:t>
                      </a:r>
                    </a:p>
                  </a:txBody>
                  <a:tcPr marL="50800" marR="50800" marT="50800" marB="50800" anchor="ctr" anchorCtr="0" horzOverflow="overflow">
                    <a:lnR w="12700">
                      <a:solidFill>
                        <a:srgbClr val="606060"/>
                      </a:solidFill>
                      <a:miter lim="400000"/>
                    </a:lnR>
                    <a:lnB w="12700">
                      <a:solidFill>
                        <a:srgbClr val="606060"/>
                      </a:solidFill>
                      <a:miter lim="400000"/>
                    </a:lnB>
                    <a:solidFill>
                      <a:srgbClr val="FFFFFF"/>
                    </a:solidFill>
                  </a:tcPr>
                </a:tc>
              </a:tr>
            </a:tbl>
          </a:graphicData>
        </a:graphic>
      </p:graphicFrame>
      <p:sp>
        <p:nvSpPr>
          <p:cNvPr id="383" name="Flood"/>
          <p:cNvSpPr txBox="1"/>
          <p:nvPr>
            <p:ph type="title" idx="4294967295"/>
          </p:nvPr>
        </p:nvSpPr>
        <p:spPr>
          <a:prstGeom prst="rect">
            <a:avLst/>
          </a:prstGeom>
        </p:spPr>
        <p:txBody>
          <a:bodyPr/>
          <a:lstStyle/>
          <a:p>
            <a:pPr/>
            <a:r>
              <a:t>Flood</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385" name="Table"/>
          <p:cNvGraphicFramePr/>
          <p:nvPr/>
        </p:nvGraphicFramePr>
        <p:xfrm>
          <a:off x="1317216" y="508000"/>
          <a:ext cx="11262719" cy="6286500"/>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1524000"/>
                <a:gridCol w="8846366"/>
              </a:tblGrid>
              <a:tr h="1568450">
                <a:tc>
                  <a:txBody>
                    <a:bodyPr/>
                    <a:lstStyle/>
                    <a:p>
                      <a:pPr defTabSz="914400">
                        <a:defRPr sz="1800"/>
                      </a:pPr>
                      <a:r>
                        <a:rPr b="1" sz="2200">
                          <a:sym typeface="Helvetica Neue"/>
                        </a:rPr>
                        <a:t>object</a:t>
                      </a:r>
                    </a:p>
                  </a:txBody>
                  <a:tcPr marL="50800" marR="50800" marT="50800" marB="50800" anchor="ctr" anchorCtr="0" horzOverflow="overflow">
                    <a:lnL w="12700">
                      <a:solidFill>
                        <a:srgbClr val="606060"/>
                      </a:solidFill>
                      <a:miter lim="400000"/>
                    </a:lnL>
                    <a:lnT w="12700">
                      <a:solidFill>
                        <a:srgbClr val="606060"/>
                      </a:solidFill>
                      <a:miter lim="400000"/>
                    </a:lnT>
                    <a:solidFill>
                      <a:srgbClr val="FFFFFF"/>
                    </a:solidFill>
                  </a:tcPr>
                </a:tc>
                <a:tc>
                  <a:txBody>
                    <a:bodyPr/>
                    <a:lstStyle/>
                    <a:p>
                      <a:pPr algn="l" defTabSz="914400">
                        <a:defRPr sz="2200">
                          <a:sym typeface="Helvetica Neue"/>
                        </a:defRPr>
                      </a:pPr>
                    </a:p>
                  </a:txBody>
                  <a:tcPr marL="50800" marR="50800" marT="50800" marB="50800" anchor="ctr" anchorCtr="0" horzOverflow="overflow">
                    <a:lnR w="12700">
                      <a:solidFill>
                        <a:srgbClr val="606060"/>
                      </a:solidFill>
                      <a:miter lim="400000"/>
                    </a:lnR>
                    <a:lnT w="12700">
                      <a:solidFill>
                        <a:srgbClr val="606060"/>
                      </a:solidFill>
                      <a:miter lim="400000"/>
                    </a:lnT>
                    <a:solidFill>
                      <a:srgbClr val="FFFFFF"/>
                    </a:solidFill>
                  </a:tcPr>
                </a:tc>
              </a:tr>
              <a:tr h="1568450">
                <a:tc>
                  <a:txBody>
                    <a:bodyPr/>
                    <a:lstStyle/>
                    <a:p>
                      <a:pPr defTabSz="914400">
                        <a:defRPr sz="1800"/>
                      </a:pPr>
                      <a:r>
                        <a:rPr b="1" sz="2200">
                          <a:sym typeface="Helvetica Neue"/>
                        </a:rPr>
                        <a:t>setting</a:t>
                      </a:r>
                    </a:p>
                  </a:txBody>
                  <a:tcPr marL="50800" marR="50800" marT="50800" marB="50800" anchor="ctr" anchorCtr="0" horzOverflow="overflow">
                    <a:lnL w="12700">
                      <a:solidFill>
                        <a:srgbClr val="606060"/>
                      </a:solidFill>
                      <a:miter lim="400000"/>
                    </a:lnL>
                    <a:solidFill>
                      <a:srgbClr val="FFFFFF"/>
                    </a:solidFill>
                  </a:tcPr>
                </a:tc>
                <a:tc>
                  <a:txBody>
                    <a:bodyPr/>
                    <a:lstStyle/>
                    <a:p>
                      <a:pPr algn="l" defTabSz="914400">
                        <a:defRPr sz="2200">
                          <a:sym typeface="Helvetica Neue"/>
                        </a:defRPr>
                      </a:pPr>
                    </a:p>
                  </a:txBody>
                  <a:tcPr marL="50800" marR="50800" marT="50800" marB="50800" anchor="ctr" anchorCtr="0" horzOverflow="overflow">
                    <a:lnR w="12700">
                      <a:solidFill>
                        <a:srgbClr val="606060"/>
                      </a:solidFill>
                      <a:miter lim="400000"/>
                    </a:lnR>
                    <a:solidFill>
                      <a:srgbClr val="FFFFFF"/>
                    </a:solidFill>
                  </a:tcPr>
                </a:tc>
              </a:tr>
              <a:tr h="1568450">
                <a:tc>
                  <a:txBody>
                    <a:bodyPr/>
                    <a:lstStyle/>
                    <a:p>
                      <a:pPr defTabSz="914400">
                        <a:defRPr sz="1800"/>
                      </a:pPr>
                      <a:r>
                        <a:rPr b="1" sz="2200">
                          <a:sym typeface="Helvetica Neue"/>
                        </a:rPr>
                        <a:t>noise</a:t>
                      </a:r>
                    </a:p>
                  </a:txBody>
                  <a:tcPr marL="50800" marR="50800" marT="50800" marB="50800" anchor="ctr" anchorCtr="0" horzOverflow="overflow">
                    <a:lnL w="12700">
                      <a:solidFill>
                        <a:srgbClr val="606060"/>
                      </a:solidFill>
                      <a:miter lim="400000"/>
                    </a:lnL>
                    <a:solidFill>
                      <a:srgbClr val="FFFFFF"/>
                    </a:solidFill>
                  </a:tcPr>
                </a:tc>
                <a:tc>
                  <a:txBody>
                    <a:bodyPr/>
                    <a:lstStyle/>
                    <a:p>
                      <a:pPr algn="l" defTabSz="914400">
                        <a:defRPr sz="2200">
                          <a:sym typeface="Helvetica Neue"/>
                        </a:defRPr>
                      </a:pPr>
                    </a:p>
                  </a:txBody>
                  <a:tcPr marL="50800" marR="50800" marT="50800" marB="50800" anchor="ctr" anchorCtr="0" horzOverflow="overflow">
                    <a:lnR w="12700">
                      <a:solidFill>
                        <a:srgbClr val="606060"/>
                      </a:solidFill>
                      <a:miter lim="400000"/>
                    </a:lnR>
                    <a:solidFill>
                      <a:srgbClr val="FFFFFF"/>
                    </a:solidFill>
                  </a:tcPr>
                </a:tc>
              </a:tr>
              <a:tr h="1568450">
                <a:tc>
                  <a:txBody>
                    <a:bodyPr/>
                    <a:lstStyle/>
                    <a:p>
                      <a:pPr defTabSz="914400">
                        <a:defRPr sz="1800"/>
                      </a:pPr>
                      <a:r>
                        <a:rPr b="1" sz="2200">
                          <a:sym typeface="Helvetica Neue"/>
                        </a:rPr>
                        <a:t>happening</a:t>
                      </a:r>
                    </a:p>
                  </a:txBody>
                  <a:tcPr marL="50800" marR="50800" marT="50800" marB="50800" anchor="ctr" anchorCtr="0" horzOverflow="overflow">
                    <a:lnL w="12700">
                      <a:solidFill>
                        <a:srgbClr val="606060"/>
                      </a:solidFill>
                      <a:miter lim="400000"/>
                    </a:lnL>
                    <a:lnB w="12700">
                      <a:solidFill>
                        <a:srgbClr val="606060"/>
                      </a:solidFill>
                      <a:miter lim="400000"/>
                    </a:lnB>
                    <a:solidFill>
                      <a:srgbClr val="FFFFFF"/>
                    </a:solidFill>
                  </a:tcPr>
                </a:tc>
                <a:tc>
                  <a:txBody>
                    <a:bodyPr/>
                    <a:lstStyle/>
                    <a:p>
                      <a:pPr algn="l" defTabSz="914400">
                        <a:defRPr sz="2200">
                          <a:sym typeface="Helvetica Neue"/>
                        </a:defRPr>
                      </a:pPr>
                    </a:p>
                  </a:txBody>
                  <a:tcPr marL="50800" marR="50800" marT="50800" marB="50800" anchor="ctr" anchorCtr="0" horzOverflow="overflow">
                    <a:lnR w="12700">
                      <a:solidFill>
                        <a:srgbClr val="606060"/>
                      </a:solidFill>
                      <a:miter lim="400000"/>
                    </a:lnR>
                    <a:lnB w="12700">
                      <a:solidFill>
                        <a:srgbClr val="606060"/>
                      </a:solidFill>
                      <a:miter lim="400000"/>
                    </a:lnB>
                    <a:solidFill>
                      <a:srgbClr val="FFFFFF"/>
                    </a:solidFill>
                  </a:tcPr>
                </a:tc>
              </a:tr>
            </a:tbl>
          </a:graphicData>
        </a:graphic>
      </p:graphicFrame>
      <p:grpSp>
        <p:nvGrpSpPr>
          <p:cNvPr id="388" name="Group"/>
          <p:cNvGrpSpPr/>
          <p:nvPr/>
        </p:nvGrpSpPr>
        <p:grpSpPr>
          <a:xfrm>
            <a:off x="10506499" y="7313825"/>
            <a:ext cx="2063046" cy="1664841"/>
            <a:chOff x="0" y="0"/>
            <a:chExt cx="2063044" cy="1664840"/>
          </a:xfrm>
        </p:grpSpPr>
        <p:sp>
          <p:nvSpPr>
            <p:cNvPr id="386" name="Computer"/>
            <p:cNvSpPr/>
            <p:nvPr/>
          </p:nvSpPr>
          <p:spPr>
            <a:xfrm>
              <a:off x="0" y="0"/>
              <a:ext cx="2063045" cy="1664841"/>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87" name="Downloadable…"/>
            <p:cNvSpPr txBox="1"/>
            <p:nvPr/>
          </p:nvSpPr>
          <p:spPr>
            <a:xfrm>
              <a:off x="94779" y="283024"/>
              <a:ext cx="1873487" cy="6929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b="0" sz="2100"/>
              </a:pPr>
              <a:r>
                <a:t>Downloadable </a:t>
              </a:r>
            </a:p>
            <a:p>
              <a:pPr>
                <a:defRPr b="0" sz="2100"/>
              </a:pPr>
              <a:r>
                <a:t>resource</a:t>
              </a:r>
            </a:p>
          </p:txBody>
        </p:sp>
      </p:grpSp>
      <p:grpSp>
        <p:nvGrpSpPr>
          <p:cNvPr id="391" name="Group"/>
          <p:cNvGrpSpPr/>
          <p:nvPr/>
        </p:nvGrpSpPr>
        <p:grpSpPr>
          <a:xfrm>
            <a:off x="265253" y="7241810"/>
            <a:ext cx="2535328" cy="1808870"/>
            <a:chOff x="0" y="0"/>
            <a:chExt cx="2535326" cy="1808869"/>
          </a:xfrm>
        </p:grpSpPr>
        <p:sp>
          <p:nvSpPr>
            <p:cNvPr id="389"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390"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A bright light shines on the side of a shadowy grey and white house.The landscape is submerged in murky, brown floodwater. The only sound is the water gurgling and lapping against the forlorn house. Slowly, gradually, inevitably the grey building is invaded by the irresistible force."/>
          <p:cNvSpPr txBox="1"/>
          <p:nvPr/>
        </p:nvSpPr>
        <p:spPr>
          <a:xfrm>
            <a:off x="81356" y="1972041"/>
            <a:ext cx="13035141" cy="2507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defRPr b="0" sz="3100"/>
            </a:pPr>
            <a:r>
              <a:t>A </a:t>
            </a:r>
            <a:r>
              <a:rPr b="1"/>
              <a:t>bright</a:t>
            </a:r>
            <a:r>
              <a:t> light shines on the side of a </a:t>
            </a:r>
            <a:r>
              <a:rPr b="1"/>
              <a:t>shadowy grey and white</a:t>
            </a:r>
            <a:r>
              <a:t> house.The landscape is submerged in </a:t>
            </a:r>
            <a:r>
              <a:rPr b="1"/>
              <a:t>murky, brown</a:t>
            </a:r>
            <a:r>
              <a:t> floodwater. The only sound is the water gurgling and lapping against the forlorn house. Slowly, gradually, inevitably the grey building is invaded by the irresistible force.</a:t>
            </a:r>
          </a:p>
        </p:txBody>
      </p:sp>
      <p:sp>
        <p:nvSpPr>
          <p:cNvPr id="394" name="A bright light shines on the side of a shadowy grey and white house as the landscape is submerged in murky, brown floodwater. The only sound is the water gurgling and lapping against the forlorn house. Slowly, gradually, inevitably the grey building is invaded by the irresistible force."/>
          <p:cNvSpPr txBox="1"/>
          <p:nvPr/>
        </p:nvSpPr>
        <p:spPr>
          <a:xfrm>
            <a:off x="81356" y="6137641"/>
            <a:ext cx="13035141" cy="2507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defRPr b="0" sz="3100"/>
            </a:pPr>
            <a:r>
              <a:t>A </a:t>
            </a:r>
            <a:r>
              <a:rPr b="1"/>
              <a:t>bright</a:t>
            </a:r>
            <a:r>
              <a:t> light shines on the side of a </a:t>
            </a:r>
            <a:r>
              <a:rPr b="1"/>
              <a:t>shadowy grey and white</a:t>
            </a:r>
            <a:r>
              <a:t> house </a:t>
            </a:r>
            <a:r>
              <a:rPr>
                <a:solidFill>
                  <a:schemeClr val="accent5">
                    <a:hueOff val="-82419"/>
                    <a:satOff val="-9513"/>
                    <a:lumOff val="-16343"/>
                  </a:schemeClr>
                </a:solidFill>
              </a:rPr>
              <a:t>as</a:t>
            </a:r>
            <a:r>
              <a:t> </a:t>
            </a:r>
            <a:r>
              <a:rPr>
                <a:solidFill>
                  <a:schemeClr val="accent5">
                    <a:hueOff val="-82419"/>
                    <a:satOff val="-9513"/>
                    <a:lumOff val="-16343"/>
                  </a:schemeClr>
                </a:solidFill>
              </a:rPr>
              <a:t>t</a:t>
            </a:r>
            <a:r>
              <a:t>he landscape is submerged in </a:t>
            </a:r>
            <a:r>
              <a:rPr b="1"/>
              <a:t>murky, brown</a:t>
            </a:r>
            <a:r>
              <a:t> floodwater. The only sound is the water gurgling and lapping against the forlorn house. Slowly, gradually, inevitably the grey building is invaded by the irresistible force.</a:t>
            </a:r>
          </a:p>
        </p:txBody>
      </p:sp>
      <p:sp>
        <p:nvSpPr>
          <p:cNvPr id="395" name="Put the sentences together…"/>
          <p:cNvSpPr txBox="1"/>
          <p:nvPr/>
        </p:nvSpPr>
        <p:spPr>
          <a:xfrm>
            <a:off x="372770" y="944220"/>
            <a:ext cx="435986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Put the sentences together…</a:t>
            </a:r>
          </a:p>
        </p:txBody>
      </p:sp>
      <p:sp>
        <p:nvSpPr>
          <p:cNvPr id="396" name="… and edit to taste!"/>
          <p:cNvSpPr txBox="1"/>
          <p:nvPr/>
        </p:nvSpPr>
        <p:spPr>
          <a:xfrm>
            <a:off x="402844" y="5186020"/>
            <a:ext cx="295351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 and edit to taste!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G_0133.jpg" descr="IMG_0133.jpg"/>
          <p:cNvPicPr>
            <a:picLocks noChangeAspect="1"/>
          </p:cNvPicPr>
          <p:nvPr/>
        </p:nvPicPr>
        <p:blipFill>
          <a:blip r:embed="rId2">
            <a:extLst/>
          </a:blip>
          <a:stretch>
            <a:fillRect/>
          </a:stretch>
        </p:blipFill>
        <p:spPr>
          <a:xfrm>
            <a:off x="0" y="160866"/>
            <a:ext cx="13004801" cy="9753601"/>
          </a:xfrm>
          <a:prstGeom prst="rect">
            <a:avLst/>
          </a:prstGeom>
          <a:ln w="12700">
            <a:miter lim="400000"/>
          </a:ln>
        </p:spPr>
      </p:pic>
      <p:sp>
        <p:nvSpPr>
          <p:cNvPr id="399" name="Shoebox Set Design"/>
          <p:cNvSpPr txBox="1"/>
          <p:nvPr/>
        </p:nvSpPr>
        <p:spPr>
          <a:xfrm>
            <a:off x="3448564" y="586875"/>
            <a:ext cx="6107672" cy="845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solidFill>
                  <a:srgbClr val="FFFFFF"/>
                </a:solidFill>
              </a:defRPr>
            </a:lvl1pPr>
          </a:lstStyle>
          <a:p>
            <a:pPr/>
            <a:r>
              <a:t>Shoebox Set Design</a:t>
            </a:r>
          </a:p>
        </p:txBody>
      </p:sp>
      <p:sp>
        <p:nvSpPr>
          <p:cNvPr id="400" name="Another idea by Into Film"/>
          <p:cNvSpPr txBox="1"/>
          <p:nvPr/>
        </p:nvSpPr>
        <p:spPr>
          <a:xfrm>
            <a:off x="3091103" y="8295462"/>
            <a:ext cx="7076594" cy="8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900">
                <a:solidFill>
                  <a:srgbClr val="FFFFFF"/>
                </a:solidFill>
              </a:defRPr>
            </a:lvl1pPr>
          </a:lstStyle>
          <a:p>
            <a:pPr/>
            <a:r>
              <a:t>Another idea by Into Film</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IMG_0132.jpg" descr="IMG_013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03" name="Construct the setting of a scene…"/>
          <p:cNvSpPr txBox="1"/>
          <p:nvPr/>
        </p:nvSpPr>
        <p:spPr>
          <a:xfrm>
            <a:off x="2814015" y="1591920"/>
            <a:ext cx="7376770"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FFFFFF"/>
                </a:solidFill>
              </a:defRPr>
            </a:pPr>
            <a:r>
              <a:t>Construct the setting of a scene </a:t>
            </a:r>
          </a:p>
          <a:p>
            <a:pPr algn="l">
              <a:defRPr>
                <a:solidFill>
                  <a:srgbClr val="FFFFFF"/>
                </a:solidFill>
              </a:defRPr>
            </a:pPr>
            <a:r>
              <a:t>from the film in a shoe box using found materials </a:t>
            </a:r>
          </a:p>
          <a:p>
            <a:pPr algn="l">
              <a:defRPr>
                <a:solidFill>
                  <a:srgbClr val="FFFFFF"/>
                </a:solidFill>
              </a:defRPr>
            </a:pPr>
            <a:r>
              <a:t>and possibly cut outs from stills.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G_0131.jpg" descr="IMG_0131.jpg"/>
          <p:cNvPicPr>
            <a:picLocks noChangeAspect="1"/>
          </p:cNvPicPr>
          <p:nvPr/>
        </p:nvPicPr>
        <p:blipFill>
          <a:blip r:embed="rId2">
            <a:extLst/>
          </a:blip>
          <a:stretch>
            <a:fillRect/>
          </a:stretch>
        </p:blipFill>
        <p:spPr>
          <a:xfrm>
            <a:off x="3040178" y="-1"/>
            <a:ext cx="7315201" cy="9753601"/>
          </a:xfrm>
          <a:prstGeom prst="rect">
            <a:avLst/>
          </a:prstGeom>
          <a:ln w="12700">
            <a:miter lim="400000"/>
          </a:ln>
        </p:spPr>
      </p:pic>
      <p:sp>
        <p:nvSpPr>
          <p:cNvPr id="406" name="This example of a shoe box set design…"/>
          <p:cNvSpPr txBox="1"/>
          <p:nvPr/>
        </p:nvSpPr>
        <p:spPr>
          <a:xfrm>
            <a:off x="3930598" y="6680387"/>
            <a:ext cx="5836617" cy="1197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This example of a shoe box set design </a:t>
            </a:r>
          </a:p>
          <a:p>
            <a:pPr algn="l"/>
            <a:r>
              <a:t>is based upon a scene from </a:t>
            </a:r>
          </a:p>
          <a:p>
            <a:pPr algn="l"/>
            <a:r>
              <a:t>Pooh’s Heffalump Movie.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1) How is the alien feeling at the start of the film?…"/>
          <p:cNvSpPr txBox="1"/>
          <p:nvPr/>
        </p:nvSpPr>
        <p:spPr>
          <a:xfrm>
            <a:off x="2436825" y="2474417"/>
            <a:ext cx="8464297" cy="56175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a:pPr>
            <a:r>
              <a:t>1) How is the alien feeling at the start of the film?</a:t>
            </a:r>
          </a:p>
          <a:p>
            <a:pPr algn="l" defTabSz="457200">
              <a:defRPr b="0"/>
            </a:pPr>
          </a:p>
          <a:p>
            <a:pPr algn="l" defTabSz="457200">
              <a:defRPr b="0"/>
            </a:pPr>
            <a:r>
              <a:t>2) What is the alien trying to do when we first meet him?</a:t>
            </a:r>
          </a:p>
          <a:p>
            <a:pPr algn="l" defTabSz="457200">
              <a:defRPr b="0"/>
            </a:pPr>
          </a:p>
          <a:p>
            <a:pPr algn="l" defTabSz="457200">
              <a:defRPr b="0"/>
            </a:pPr>
            <a:r>
              <a:t>3) What made him feel fed up after doing this for a while?</a:t>
            </a:r>
          </a:p>
          <a:p>
            <a:pPr algn="l" defTabSz="457200">
              <a:defRPr b="0"/>
            </a:pPr>
          </a:p>
          <a:p>
            <a:pPr algn="l" defTabSz="457200">
              <a:defRPr b="0"/>
            </a:pPr>
            <a:r>
              <a:t>4) How does the alien feel when the explorer robot arrives?</a:t>
            </a:r>
          </a:p>
          <a:p>
            <a:pPr algn="l" defTabSz="457200">
              <a:defRPr b="0"/>
            </a:pPr>
          </a:p>
          <a:p>
            <a:pPr algn="l" defTabSz="457200">
              <a:defRPr b="0"/>
            </a:pPr>
            <a:r>
              <a:t>5) What did the alien want the explorer robot to do?</a:t>
            </a:r>
          </a:p>
          <a:p>
            <a:pPr algn="l" defTabSz="457200">
              <a:defRPr b="0"/>
            </a:pPr>
          </a:p>
          <a:p>
            <a:pPr algn="l" defTabSz="457200">
              <a:defRPr b="0"/>
            </a:pPr>
            <a:r>
              <a:t>6) Name at least two things that annoyed the explorer robot?</a:t>
            </a:r>
          </a:p>
          <a:p>
            <a:pPr algn="l" defTabSz="457200">
              <a:defRPr b="0"/>
            </a:pPr>
          </a:p>
          <a:p>
            <a:pPr algn="l" defTabSz="457200">
              <a:defRPr b="0"/>
            </a:pPr>
            <a:r>
              <a:t>7) What was the main problem at the end of the story?</a:t>
            </a:r>
          </a:p>
          <a:p>
            <a:pPr algn="l" defTabSz="457200">
              <a:defRPr b="0"/>
            </a:pPr>
          </a:p>
        </p:txBody>
      </p:sp>
      <p:grpSp>
        <p:nvGrpSpPr>
          <p:cNvPr id="411" name="Group"/>
          <p:cNvGrpSpPr/>
          <p:nvPr/>
        </p:nvGrpSpPr>
        <p:grpSpPr>
          <a:xfrm>
            <a:off x="10430299" y="7537050"/>
            <a:ext cx="2170792" cy="1751790"/>
            <a:chOff x="0" y="0"/>
            <a:chExt cx="2170790" cy="1751789"/>
          </a:xfrm>
        </p:grpSpPr>
        <p:sp>
          <p:nvSpPr>
            <p:cNvPr id="409"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10"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
        <p:nvSpPr>
          <p:cNvPr id="412" name="Comprehension Questions"/>
          <p:cNvSpPr txBox="1"/>
          <p:nvPr>
            <p:ph type="title" idx="4294967295"/>
          </p:nvPr>
        </p:nvSpPr>
        <p:spPr>
          <a:prstGeom prst="rect">
            <a:avLst/>
          </a:prstGeom>
        </p:spPr>
        <p:txBody>
          <a:bodyPr/>
          <a:lstStyle>
            <a:lvl1pPr defTabSz="514095">
              <a:defRPr sz="7040"/>
            </a:lvl1pPr>
          </a:lstStyle>
          <a:p>
            <a:pPr/>
            <a:r>
              <a:t>Comprehension Questions</a:t>
            </a:r>
          </a:p>
        </p:txBody>
      </p:sp>
      <p:grpSp>
        <p:nvGrpSpPr>
          <p:cNvPr id="415" name="Group"/>
          <p:cNvGrpSpPr/>
          <p:nvPr/>
        </p:nvGrpSpPr>
        <p:grpSpPr>
          <a:xfrm>
            <a:off x="277953" y="7508510"/>
            <a:ext cx="2535328" cy="1808870"/>
            <a:chOff x="0" y="0"/>
            <a:chExt cx="2535326" cy="1808869"/>
          </a:xfrm>
        </p:grpSpPr>
        <p:sp>
          <p:nvSpPr>
            <p:cNvPr id="413"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14"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1) What do we learn about the alien’s personality when he takes the camera?…"/>
          <p:cNvSpPr txBox="1"/>
          <p:nvPr/>
        </p:nvSpPr>
        <p:spPr>
          <a:xfrm>
            <a:off x="1344574" y="3033217"/>
            <a:ext cx="10648799" cy="3776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a:pPr>
            <a:r>
              <a:t>1) What do we learn about the alien’s personality when he takes the camera?</a:t>
            </a:r>
          </a:p>
          <a:p>
            <a:pPr algn="l" defTabSz="457200">
              <a:defRPr b="0"/>
            </a:pPr>
          </a:p>
          <a:p>
            <a:pPr algn="l" defTabSz="457200">
              <a:defRPr b="0"/>
            </a:pPr>
            <a:r>
              <a:t>2) Describe the planet.</a:t>
            </a:r>
          </a:p>
          <a:p>
            <a:pPr algn="l" defTabSz="457200">
              <a:defRPr b="0"/>
            </a:pPr>
          </a:p>
          <a:p>
            <a:pPr algn="l" defTabSz="457200">
              <a:defRPr b="0"/>
            </a:pPr>
            <a:r>
              <a:t>3) How do the film-makers show how the alien is feeling?</a:t>
            </a:r>
          </a:p>
          <a:p>
            <a:pPr algn="l" defTabSz="457200">
              <a:defRPr b="0"/>
            </a:pPr>
          </a:p>
          <a:p>
            <a:pPr algn="l" defTabSz="457200">
              <a:defRPr b="0"/>
            </a:pPr>
            <a:r>
              <a:t>4) What was the alien curious about? How was this shown?</a:t>
            </a:r>
          </a:p>
          <a:p>
            <a:pPr algn="l" defTabSz="457200">
              <a:defRPr b="0"/>
            </a:pPr>
          </a:p>
          <a:p>
            <a:pPr algn="l" defTabSz="457200">
              <a:defRPr b="0"/>
            </a:pPr>
            <a:r>
              <a:t>5) Did the explorer robot break any of the rules?</a:t>
            </a:r>
          </a:p>
        </p:txBody>
      </p:sp>
      <p:grpSp>
        <p:nvGrpSpPr>
          <p:cNvPr id="420" name="Group"/>
          <p:cNvGrpSpPr/>
          <p:nvPr/>
        </p:nvGrpSpPr>
        <p:grpSpPr>
          <a:xfrm>
            <a:off x="10493799" y="7429499"/>
            <a:ext cx="2170792" cy="1751791"/>
            <a:chOff x="0" y="0"/>
            <a:chExt cx="2170790" cy="1751789"/>
          </a:xfrm>
        </p:grpSpPr>
        <p:sp>
          <p:nvSpPr>
            <p:cNvPr id="418"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19"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
        <p:nvSpPr>
          <p:cNvPr id="421" name="More challenging comprehension questions"/>
          <p:cNvSpPr txBox="1"/>
          <p:nvPr>
            <p:ph type="title" idx="4294967295"/>
          </p:nvPr>
        </p:nvSpPr>
        <p:spPr>
          <a:prstGeom prst="rect">
            <a:avLst/>
          </a:prstGeom>
        </p:spPr>
        <p:txBody>
          <a:bodyPr/>
          <a:lstStyle>
            <a:lvl1pPr defTabSz="484886">
              <a:defRPr sz="6640"/>
            </a:lvl1pPr>
          </a:lstStyle>
          <a:p>
            <a:pPr/>
            <a:r>
              <a:t>More challenging comprehension questions</a:t>
            </a:r>
          </a:p>
        </p:txBody>
      </p:sp>
      <p:grpSp>
        <p:nvGrpSpPr>
          <p:cNvPr id="424" name="Group"/>
          <p:cNvGrpSpPr/>
          <p:nvPr/>
        </p:nvGrpSpPr>
        <p:grpSpPr>
          <a:xfrm>
            <a:off x="608153" y="7400960"/>
            <a:ext cx="2535328" cy="1808870"/>
            <a:chOff x="0" y="0"/>
            <a:chExt cx="2535326" cy="1808869"/>
          </a:xfrm>
        </p:grpSpPr>
        <p:sp>
          <p:nvSpPr>
            <p:cNvPr id="422"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423"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Decision Wheel"/>
          <p:cNvSpPr txBox="1"/>
          <p:nvPr>
            <p:ph type="title"/>
          </p:nvPr>
        </p:nvSpPr>
        <p:spPr>
          <a:xfrm>
            <a:off x="952500" y="-457200"/>
            <a:ext cx="11099800" cy="2159000"/>
          </a:xfrm>
          <a:prstGeom prst="rect">
            <a:avLst/>
          </a:prstGeom>
        </p:spPr>
        <p:txBody>
          <a:bodyPr/>
          <a:lstStyle/>
          <a:p>
            <a:pPr/>
            <a:r>
              <a:t>Decision Wheel</a:t>
            </a:r>
          </a:p>
        </p:txBody>
      </p:sp>
      <p:sp>
        <p:nvSpPr>
          <p:cNvPr id="160" name="This is used when a character has a decision to make or faces a dilemma. Write the dilemma in the centre. In the middle circle children identify up to four possible actions. In the outer circle, they write the positives and negatives of each course of action. The next two slides explain more."/>
          <p:cNvSpPr txBox="1"/>
          <p:nvPr/>
        </p:nvSpPr>
        <p:spPr>
          <a:xfrm>
            <a:off x="139852" y="3198400"/>
            <a:ext cx="12725096" cy="15659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stStyle>
          <a:p>
            <a:pPr/>
            <a:r>
              <a:t>This is used when a character has a decision to make or faces a dilemma. Write the dilemma in the centre. In the middle circle children identify up to four possible actions. In the outer circle, they write the positives and negatives of each course of action. The next two slides explain more.</a:t>
            </a:r>
          </a:p>
        </p:txBody>
      </p:sp>
      <p:sp>
        <p:nvSpPr>
          <p:cNvPr id="161" name="Play the film and pause it around 2:55 (just after the rocket has gone) and then undertake the decision wheel activity."/>
          <p:cNvSpPr txBox="1"/>
          <p:nvPr/>
        </p:nvSpPr>
        <p:spPr>
          <a:xfrm>
            <a:off x="189026" y="1566520"/>
            <a:ext cx="11534548"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Play the film and pause it around 2:55 (just after the rocket has gone) and then undertake the decision wheel activity.</a:t>
            </a:r>
          </a:p>
        </p:txBody>
      </p:sp>
      <p:sp>
        <p:nvSpPr>
          <p:cNvPr id="162" name="Following the completion of the decision wheel, write a note to the robot explaining what he or she should do next."/>
          <p:cNvSpPr txBox="1"/>
          <p:nvPr/>
        </p:nvSpPr>
        <p:spPr>
          <a:xfrm>
            <a:off x="165252" y="5566880"/>
            <a:ext cx="12285574"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stStyle>
          <a:p>
            <a:pPr/>
            <a:r>
              <a:t>Following the completion of the decision wheel, write a note to the robot explaining what he or she should do next.</a:t>
            </a:r>
          </a:p>
        </p:txBody>
      </p:sp>
      <p:grpSp>
        <p:nvGrpSpPr>
          <p:cNvPr id="165" name="Group"/>
          <p:cNvGrpSpPr/>
          <p:nvPr/>
        </p:nvGrpSpPr>
        <p:grpSpPr>
          <a:xfrm>
            <a:off x="830783" y="6748688"/>
            <a:ext cx="2631034" cy="1709236"/>
            <a:chOff x="0" y="0"/>
            <a:chExt cx="2631033" cy="1709235"/>
          </a:xfrm>
        </p:grpSpPr>
        <p:sp>
          <p:nvSpPr>
            <p:cNvPr id="163" name="Line Graph"/>
            <p:cNvSpPr/>
            <p:nvPr/>
          </p:nvSpPr>
          <p:spPr>
            <a:xfrm>
              <a:off x="679675" y="0"/>
              <a:ext cx="1271684" cy="12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chemeClr val="accent6"/>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4" name="Graphic outcome"/>
            <p:cNvSpPr txBox="1"/>
            <p:nvPr/>
          </p:nvSpPr>
          <p:spPr>
            <a:xfrm>
              <a:off x="-1" y="1248177"/>
              <a:ext cx="2631035"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Graphic outcome</a:t>
              </a:r>
            </a:p>
          </p:txBody>
        </p:sp>
      </p:grpSp>
      <p:grpSp>
        <p:nvGrpSpPr>
          <p:cNvPr id="168" name="Group"/>
          <p:cNvGrpSpPr/>
          <p:nvPr/>
        </p:nvGrpSpPr>
        <p:grpSpPr>
          <a:xfrm>
            <a:off x="9466783" y="6698871"/>
            <a:ext cx="2535327" cy="1808870"/>
            <a:chOff x="0" y="0"/>
            <a:chExt cx="2535326" cy="1808869"/>
          </a:xfrm>
        </p:grpSpPr>
        <p:sp>
          <p:nvSpPr>
            <p:cNvPr id="166"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67"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grpSp>
        <p:nvGrpSpPr>
          <p:cNvPr id="171" name="Group"/>
          <p:cNvGrpSpPr/>
          <p:nvPr/>
        </p:nvGrpSpPr>
        <p:grpSpPr>
          <a:xfrm>
            <a:off x="5328104" y="6727411"/>
            <a:ext cx="2170792" cy="1751791"/>
            <a:chOff x="0" y="0"/>
            <a:chExt cx="2170790" cy="1751789"/>
          </a:xfrm>
        </p:grpSpPr>
        <p:sp>
          <p:nvSpPr>
            <p:cNvPr id="169"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70"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623030" y="4074943"/>
            <a:ext cx="1370140" cy="1603713"/>
          </a:xfrm>
          <a:prstGeom prst="rect">
            <a:avLst/>
          </a:prstGeom>
          <a:ln w="12700">
            <a:miter lim="400000"/>
          </a:ln>
        </p:spPr>
      </p:pic>
      <p:sp>
        <p:nvSpPr>
          <p:cNvPr id="174" name="Shape 1073741825"/>
          <p:cNvSpPr/>
          <p:nvPr/>
        </p:nvSpPr>
        <p:spPr>
          <a:xfrm>
            <a:off x="5459541" y="3827657"/>
            <a:ext cx="2085718" cy="2098284"/>
          </a:xfrm>
          <a:prstGeom prst="ellipse">
            <a:avLst/>
          </a:prstGeom>
          <a:ln w="19050">
            <a:solidFill>
              <a:srgbClr val="000000"/>
            </a:solidFill>
          </a:ln>
          <a:effectLst>
            <a:outerShdw sx="100000" sy="100000" kx="0" ky="0" algn="b" rotWithShape="0" blurRad="12700" dist="25400" dir="5400000">
              <a:srgbClr val="808080">
                <a:alpha val="35000"/>
              </a:srgbClr>
            </a:outerShdw>
          </a:effectLst>
        </p:spPr>
        <p:txBody>
          <a:bodyPr lIns="45718" tIns="45718" rIns="45718" bIns="45718" anchor="ctr"/>
          <a:lstStyle/>
          <a:p>
            <a:pPr algn="l" defTabSz="914400">
              <a:defRPr b="0" sz="1800"/>
            </a:pPr>
          </a:p>
        </p:txBody>
      </p:sp>
      <p:sp>
        <p:nvSpPr>
          <p:cNvPr id="175" name="Shape 1073741826"/>
          <p:cNvSpPr/>
          <p:nvPr/>
        </p:nvSpPr>
        <p:spPr>
          <a:xfrm>
            <a:off x="4542327" y="2935573"/>
            <a:ext cx="3895016" cy="3895018"/>
          </a:xfrm>
          <a:prstGeom prst="ellipse">
            <a:avLst/>
          </a:prstGeom>
          <a:ln w="19050">
            <a:solidFill>
              <a:srgbClr val="000000"/>
            </a:solidFill>
          </a:ln>
          <a:effectLst>
            <a:outerShdw sx="100000" sy="100000" kx="0" ky="0" algn="b" rotWithShape="0" blurRad="12700" dist="25400" dir="5400000">
              <a:srgbClr val="808080">
                <a:alpha val="35000"/>
              </a:srgbClr>
            </a:outerShdw>
          </a:effectLst>
        </p:spPr>
        <p:txBody>
          <a:bodyPr lIns="45718" tIns="45718" rIns="45718" bIns="45718" anchor="ctr"/>
          <a:lstStyle/>
          <a:p>
            <a:pPr algn="l" defTabSz="914400">
              <a:defRPr b="0" sz="1800"/>
            </a:pPr>
          </a:p>
        </p:txBody>
      </p:sp>
      <p:sp>
        <p:nvSpPr>
          <p:cNvPr id="176" name="Shape 1073741827"/>
          <p:cNvSpPr/>
          <p:nvPr/>
        </p:nvSpPr>
        <p:spPr>
          <a:xfrm>
            <a:off x="3336130" y="1716810"/>
            <a:ext cx="6307411" cy="6319980"/>
          </a:xfrm>
          <a:prstGeom prst="ellipse">
            <a:avLst/>
          </a:prstGeom>
          <a:ln w="19050">
            <a:solidFill>
              <a:srgbClr val="000000"/>
            </a:solidFill>
          </a:ln>
          <a:effectLst>
            <a:outerShdw sx="100000" sy="100000" kx="0" ky="0" algn="b" rotWithShape="0" blurRad="12700" dist="25400" dir="5400000">
              <a:srgbClr val="808080">
                <a:alpha val="35000"/>
              </a:srgbClr>
            </a:outerShdw>
          </a:effectLst>
        </p:spPr>
        <p:txBody>
          <a:bodyPr lIns="45718" tIns="45718" rIns="45718" bIns="45718" anchor="ctr"/>
          <a:lstStyle/>
          <a:p>
            <a:pPr algn="l" defTabSz="914400">
              <a:defRPr b="0" sz="1800"/>
            </a:pPr>
          </a:p>
        </p:txBody>
      </p:sp>
      <p:sp>
        <p:nvSpPr>
          <p:cNvPr id="177" name="Shape 1073741828"/>
          <p:cNvSpPr/>
          <p:nvPr/>
        </p:nvSpPr>
        <p:spPr>
          <a:xfrm>
            <a:off x="4322725" y="2622381"/>
            <a:ext cx="1505905" cy="1505906"/>
          </a:xfrm>
          <a:prstGeom prst="line">
            <a:avLst/>
          </a:prstGeom>
          <a:ln w="25400">
            <a:solidFill>
              <a:srgbClr val="000000"/>
            </a:solidFill>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78" name="Shape 1073741829"/>
          <p:cNvSpPr/>
          <p:nvPr/>
        </p:nvSpPr>
        <p:spPr>
          <a:xfrm flipV="1">
            <a:off x="7256271" y="2621459"/>
            <a:ext cx="1507752" cy="1507750"/>
          </a:xfrm>
          <a:prstGeom prst="line">
            <a:avLst/>
          </a:prstGeom>
          <a:ln w="25400">
            <a:solidFill>
              <a:srgbClr val="000000"/>
            </a:solidFill>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79" name="Shape 1073741830"/>
          <p:cNvSpPr/>
          <p:nvPr/>
        </p:nvSpPr>
        <p:spPr>
          <a:xfrm flipH="1">
            <a:off x="4320882" y="5648800"/>
            <a:ext cx="1507749" cy="1507750"/>
          </a:xfrm>
          <a:prstGeom prst="line">
            <a:avLst/>
          </a:prstGeom>
          <a:ln w="25400">
            <a:solidFill>
              <a:srgbClr val="000000"/>
            </a:solidFill>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80" name="Shape 1073741832"/>
          <p:cNvSpPr/>
          <p:nvPr/>
        </p:nvSpPr>
        <p:spPr>
          <a:xfrm flipH="1">
            <a:off x="3336131" y="4732306"/>
            <a:ext cx="1206198" cy="2"/>
          </a:xfrm>
          <a:prstGeom prst="line">
            <a:avLst/>
          </a:prstGeom>
          <a:ln w="44450" cap="rnd">
            <a:solidFill>
              <a:srgbClr val="000000"/>
            </a:solidFill>
            <a:prstDash val="sysDot"/>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81" name="Shape 1073741833"/>
          <p:cNvSpPr/>
          <p:nvPr/>
        </p:nvSpPr>
        <p:spPr>
          <a:xfrm flipH="1">
            <a:off x="8462472" y="4732306"/>
            <a:ext cx="1206198" cy="2"/>
          </a:xfrm>
          <a:prstGeom prst="line">
            <a:avLst/>
          </a:prstGeom>
          <a:ln w="44450" cap="rnd">
            <a:solidFill>
              <a:srgbClr val="000000"/>
            </a:solidFill>
            <a:prstDash val="sysDot"/>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82" name="Shape 1073741834"/>
          <p:cNvSpPr/>
          <p:nvPr/>
        </p:nvSpPr>
        <p:spPr>
          <a:xfrm>
            <a:off x="6401461" y="1745705"/>
            <a:ext cx="1" cy="1206200"/>
          </a:xfrm>
          <a:prstGeom prst="line">
            <a:avLst/>
          </a:prstGeom>
          <a:ln w="44450" cap="rnd">
            <a:solidFill>
              <a:srgbClr val="000000"/>
            </a:solidFill>
            <a:prstDash val="sysDot"/>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83" name="Shape 1073741835"/>
          <p:cNvSpPr/>
          <p:nvPr/>
        </p:nvSpPr>
        <p:spPr>
          <a:xfrm>
            <a:off x="6489835" y="6801691"/>
            <a:ext cx="1" cy="1206201"/>
          </a:xfrm>
          <a:prstGeom prst="line">
            <a:avLst/>
          </a:prstGeom>
          <a:ln w="44450" cap="rnd">
            <a:solidFill>
              <a:srgbClr val="000000"/>
            </a:solidFill>
            <a:prstDash val="sysDot"/>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
        <p:nvSpPr>
          <p:cNvPr id="184" name="What should…"/>
          <p:cNvSpPr txBox="1"/>
          <p:nvPr/>
        </p:nvSpPr>
        <p:spPr>
          <a:xfrm>
            <a:off x="5454650" y="4462120"/>
            <a:ext cx="2095501"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What should </a:t>
            </a:r>
          </a:p>
          <a:p>
            <a:pPr/>
            <a:r>
              <a:t>the robot do?</a:t>
            </a:r>
          </a:p>
        </p:txBody>
      </p:sp>
      <p:sp>
        <p:nvSpPr>
          <p:cNvPr id="185" name="Up to 4 suggestions"/>
          <p:cNvSpPr txBox="1"/>
          <p:nvPr/>
        </p:nvSpPr>
        <p:spPr>
          <a:xfrm>
            <a:off x="9506559" y="6722720"/>
            <a:ext cx="301569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Up to 4 suggestions</a:t>
            </a:r>
          </a:p>
        </p:txBody>
      </p:sp>
      <p:sp>
        <p:nvSpPr>
          <p:cNvPr id="186" name="Positives and negatives of…"/>
          <p:cNvSpPr txBox="1"/>
          <p:nvPr/>
        </p:nvSpPr>
        <p:spPr>
          <a:xfrm>
            <a:off x="8664854" y="1014070"/>
            <a:ext cx="4082492" cy="8293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Positives and negatives of </a:t>
            </a:r>
          </a:p>
          <a:p>
            <a:pPr/>
            <a:r>
              <a:t>each suggestion</a:t>
            </a:r>
          </a:p>
        </p:txBody>
      </p:sp>
      <p:sp>
        <p:nvSpPr>
          <p:cNvPr id="187" name="+"/>
          <p:cNvSpPr txBox="1"/>
          <p:nvPr/>
        </p:nvSpPr>
        <p:spPr>
          <a:xfrm>
            <a:off x="8555989" y="2703539"/>
            <a:ext cx="312421"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a:t>
            </a:r>
          </a:p>
        </p:txBody>
      </p:sp>
      <p:sp>
        <p:nvSpPr>
          <p:cNvPr id="188" name="-"/>
          <p:cNvSpPr txBox="1"/>
          <p:nvPr/>
        </p:nvSpPr>
        <p:spPr>
          <a:xfrm>
            <a:off x="8841854" y="4862539"/>
            <a:ext cx="248692" cy="4984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vl1pPr>
          </a:lstStyle>
          <a:p>
            <a:pPr/>
            <a:r>
              <a:t>-</a:t>
            </a:r>
          </a:p>
        </p:txBody>
      </p:sp>
      <p:sp>
        <p:nvSpPr>
          <p:cNvPr id="189" name="Line"/>
          <p:cNvSpPr/>
          <p:nvPr/>
        </p:nvSpPr>
        <p:spPr>
          <a:xfrm flipH="1" flipV="1">
            <a:off x="7763909" y="4965453"/>
            <a:ext cx="1887602" cy="1887602"/>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0" name="Line"/>
          <p:cNvSpPr/>
          <p:nvPr/>
        </p:nvSpPr>
        <p:spPr>
          <a:xfrm flipH="1">
            <a:off x="8897205" y="1755278"/>
            <a:ext cx="1746283" cy="1746284"/>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1" name="Line"/>
          <p:cNvSpPr/>
          <p:nvPr/>
        </p:nvSpPr>
        <p:spPr>
          <a:xfrm flipH="1">
            <a:off x="9252806" y="1814273"/>
            <a:ext cx="1339477" cy="3940159"/>
          </a:xfrm>
          <a:prstGeom prst="line">
            <a:avLst/>
          </a:prstGeom>
          <a:ln w="25400">
            <a:solidFill>
              <a:srgbClr val="000000"/>
            </a:solidFill>
            <a:miter lim="400000"/>
            <a:tailEnd type="triangle"/>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2" name="Decision Wheel"/>
          <p:cNvSpPr txBox="1"/>
          <p:nvPr>
            <p:ph type="title"/>
          </p:nvPr>
        </p:nvSpPr>
        <p:spPr>
          <a:xfrm>
            <a:off x="-1549400" y="-355600"/>
            <a:ext cx="11099800" cy="2159000"/>
          </a:xfrm>
          <a:prstGeom prst="rect">
            <a:avLst/>
          </a:prstGeom>
        </p:spPr>
        <p:txBody>
          <a:bodyPr/>
          <a:lstStyle/>
          <a:p>
            <a:pPr/>
            <a:r>
              <a:t>Decision Wheel</a:t>
            </a:r>
          </a:p>
        </p:txBody>
      </p:sp>
      <p:grpSp>
        <p:nvGrpSpPr>
          <p:cNvPr id="195" name="Group"/>
          <p:cNvGrpSpPr/>
          <p:nvPr/>
        </p:nvGrpSpPr>
        <p:grpSpPr>
          <a:xfrm>
            <a:off x="214813" y="6528896"/>
            <a:ext cx="2170791" cy="1751791"/>
            <a:chOff x="0" y="0"/>
            <a:chExt cx="2170790" cy="1751789"/>
          </a:xfrm>
        </p:grpSpPr>
        <p:sp>
          <p:nvSpPr>
            <p:cNvPr id="193"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194"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
        <p:nvSpPr>
          <p:cNvPr id="196" name="Shape 1073741828"/>
          <p:cNvSpPr/>
          <p:nvPr/>
        </p:nvSpPr>
        <p:spPr>
          <a:xfrm>
            <a:off x="7260961" y="5624391"/>
            <a:ext cx="1505904" cy="1505906"/>
          </a:xfrm>
          <a:prstGeom prst="line">
            <a:avLst/>
          </a:prstGeom>
          <a:ln w="25400">
            <a:solidFill>
              <a:srgbClr val="000000"/>
            </a:solidFill>
          </a:ln>
          <a:effectLst>
            <a:outerShdw sx="100000" sy="100000" kx="0" ky="0" algn="b" rotWithShape="0" blurRad="12700" dist="25400" dir="5400000">
              <a:srgbClr val="808080">
                <a:alpha val="35000"/>
              </a:srgbClr>
            </a:outerShdw>
          </a:effectLst>
        </p:spPr>
        <p:txBody>
          <a:bodyPr lIns="45718" tIns="45718" rIns="45718" bIns="45718"/>
          <a:lstStyle/>
          <a:p>
            <a:pPr algn="l" defTabSz="914400">
              <a:defRPr b="0" sz="1800"/>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Image" descr="Image"/>
          <p:cNvPicPr>
            <a:picLocks noChangeAspect="1"/>
          </p:cNvPicPr>
          <p:nvPr/>
        </p:nvPicPr>
        <p:blipFill>
          <a:blip r:embed="rId2">
            <a:extLst/>
          </a:blip>
          <a:stretch>
            <a:fillRect/>
          </a:stretch>
        </p:blipFill>
        <p:spPr>
          <a:xfrm>
            <a:off x="1625600" y="-171450"/>
            <a:ext cx="9753600" cy="9753600"/>
          </a:xfrm>
          <a:prstGeom prst="rect">
            <a:avLst/>
          </a:prstGeom>
          <a:ln w="12700">
            <a:miter lim="400000"/>
          </a:ln>
        </p:spPr>
      </p:pic>
      <p:grpSp>
        <p:nvGrpSpPr>
          <p:cNvPr id="204" name="Group"/>
          <p:cNvGrpSpPr/>
          <p:nvPr/>
        </p:nvGrpSpPr>
        <p:grpSpPr>
          <a:xfrm>
            <a:off x="4229074" y="2804505"/>
            <a:ext cx="3932587" cy="4144590"/>
            <a:chOff x="0" y="0"/>
            <a:chExt cx="3932585" cy="4144588"/>
          </a:xfrm>
        </p:grpSpPr>
        <p:sp>
          <p:nvSpPr>
            <p:cNvPr id="199" name="4 options"/>
            <p:cNvSpPr/>
            <p:nvPr/>
          </p:nvSpPr>
          <p:spPr>
            <a:xfrm>
              <a:off x="1397025" y="1437293"/>
              <a:ext cx="1270001" cy="127000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2200">
                  <a:solidFill>
                    <a:srgbClr val="FFFFFF"/>
                  </a:solidFill>
                  <a:latin typeface="+mn-lt"/>
                  <a:ea typeface="+mn-ea"/>
                  <a:cs typeface="+mn-cs"/>
                  <a:sym typeface="Helvetica Neue Medium"/>
                </a:defRPr>
              </a:lvl1pPr>
            </a:lstStyle>
            <a:p>
              <a:pPr/>
              <a:r>
                <a:t>4 options</a:t>
              </a:r>
            </a:p>
          </p:txBody>
        </p:sp>
        <p:sp>
          <p:nvSpPr>
            <p:cNvPr id="200" name="Arrow"/>
            <p:cNvSpPr/>
            <p:nvPr/>
          </p:nvSpPr>
          <p:spPr>
            <a:xfrm rot="21599822">
              <a:off x="2476525" y="1585824"/>
              <a:ext cx="1456036" cy="972940"/>
            </a:xfrm>
            <a:prstGeom prst="rightArrow">
              <a:avLst>
                <a:gd name="adj1" fmla="val 32000"/>
                <a:gd name="adj2" fmla="val 83541"/>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1" name="Arrow"/>
            <p:cNvSpPr/>
            <p:nvPr/>
          </p:nvSpPr>
          <p:spPr>
            <a:xfrm flipH="1" rot="21599822">
              <a:off x="25" y="1585828"/>
              <a:ext cx="1456036" cy="972940"/>
            </a:xfrm>
            <a:prstGeom prst="rightArrow">
              <a:avLst>
                <a:gd name="adj1" fmla="val 32000"/>
                <a:gd name="adj2" fmla="val 83541"/>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2" name="Arrow"/>
            <p:cNvSpPr/>
            <p:nvPr/>
          </p:nvSpPr>
          <p:spPr>
            <a:xfrm flipH="1" rot="16122534">
              <a:off x="1305917" y="2919324"/>
              <a:ext cx="1456037" cy="972940"/>
            </a:xfrm>
            <a:prstGeom prst="rightArrow">
              <a:avLst>
                <a:gd name="adj1" fmla="val 32000"/>
                <a:gd name="adj2" fmla="val 83541"/>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03" name="Arrow"/>
            <p:cNvSpPr/>
            <p:nvPr/>
          </p:nvSpPr>
          <p:spPr>
            <a:xfrm flipH="1" rot="5322534">
              <a:off x="1302097" y="252324"/>
              <a:ext cx="1456036" cy="972940"/>
            </a:xfrm>
            <a:prstGeom prst="rightArrow">
              <a:avLst>
                <a:gd name="adj1" fmla="val 32000"/>
                <a:gd name="adj2" fmla="val 83541"/>
              </a:avLst>
            </a:pr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205" name="Arrow"/>
          <p:cNvSpPr/>
          <p:nvPr/>
        </p:nvSpPr>
        <p:spPr>
          <a:xfrm rot="18017406">
            <a:off x="7046423" y="3272672"/>
            <a:ext cx="2568587" cy="692598"/>
          </a:xfrm>
          <a:prstGeom prst="rightArrow">
            <a:avLst>
              <a:gd name="adj1" fmla="val 32000"/>
              <a:gd name="adj2" fmla="val 99243"/>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6" name="Arrow"/>
          <p:cNvSpPr/>
          <p:nvPr/>
        </p:nvSpPr>
        <p:spPr>
          <a:xfrm rot="580604">
            <a:off x="7541723" y="4708052"/>
            <a:ext cx="2568587" cy="692598"/>
          </a:xfrm>
          <a:prstGeom prst="rightArrow">
            <a:avLst>
              <a:gd name="adj1" fmla="val 32000"/>
              <a:gd name="adj2" fmla="val 99243"/>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07" name="Positives"/>
          <p:cNvSpPr/>
          <p:nvPr/>
        </p:nvSpPr>
        <p:spPr>
          <a:xfrm>
            <a:off x="7587597" y="1225550"/>
            <a:ext cx="1390552" cy="127000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Positives</a:t>
            </a:r>
          </a:p>
        </p:txBody>
      </p:sp>
      <p:sp>
        <p:nvSpPr>
          <p:cNvPr id="208" name="Negatives"/>
          <p:cNvSpPr/>
          <p:nvPr/>
        </p:nvSpPr>
        <p:spPr>
          <a:xfrm>
            <a:off x="9708497" y="5403850"/>
            <a:ext cx="1390552" cy="1270000"/>
          </a:xfrm>
          <a:prstGeom prst="rect">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Negatives</a:t>
            </a:r>
          </a:p>
        </p:txBody>
      </p:sp>
      <p:sp>
        <p:nvSpPr>
          <p:cNvPr id="209" name="Decision Wheel"/>
          <p:cNvSpPr txBox="1"/>
          <p:nvPr>
            <p:ph type="title" idx="4294967295"/>
          </p:nvPr>
        </p:nvSpPr>
        <p:spPr>
          <a:xfrm>
            <a:off x="1041400" y="-546100"/>
            <a:ext cx="11099800" cy="2159000"/>
          </a:xfrm>
          <a:prstGeom prst="rect">
            <a:avLst/>
          </a:prstGeom>
        </p:spPr>
        <p:txBody>
          <a:bodyPr/>
          <a:lstStyle/>
          <a:p>
            <a:pPr/>
            <a:r>
              <a:t>Decision Wheel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C and S Questions"/>
          <p:cNvSpPr txBox="1"/>
          <p:nvPr>
            <p:ph type="title"/>
          </p:nvPr>
        </p:nvSpPr>
        <p:spPr>
          <a:xfrm>
            <a:off x="952500" y="-406400"/>
            <a:ext cx="11099800" cy="2159000"/>
          </a:xfrm>
          <a:prstGeom prst="rect">
            <a:avLst/>
          </a:prstGeom>
        </p:spPr>
        <p:txBody>
          <a:bodyPr/>
          <a:lstStyle/>
          <a:p>
            <a:pPr/>
            <a:r>
              <a:t>C and S Questions</a:t>
            </a:r>
          </a:p>
        </p:txBody>
      </p:sp>
      <p:sp>
        <p:nvSpPr>
          <p:cNvPr id="212" name="On the next slide are questions based upon the 3 Cs and 3Ss. These can be answered after watching the whole film. The questions can also be found on the downloadable resources 3C questions and 3S questions.…"/>
          <p:cNvSpPr txBox="1"/>
          <p:nvPr>
            <p:ph type="body" idx="1"/>
          </p:nvPr>
        </p:nvSpPr>
        <p:spPr>
          <a:xfrm>
            <a:off x="1270000" y="844550"/>
            <a:ext cx="11099800" cy="6286500"/>
          </a:xfrm>
          <a:prstGeom prst="rect">
            <a:avLst/>
          </a:prstGeom>
        </p:spPr>
        <p:txBody>
          <a:bodyPr/>
          <a:lstStyle/>
          <a:p>
            <a:pPr marL="0" indent="0">
              <a:buSzTx/>
              <a:buNone/>
            </a:pPr>
            <a:r>
              <a:t>On the next slide are questions based upon the 3 Cs and 3Ss. These can be answered after watching the whole film. The questions can also be found on the downloadable resources 3C questions and 3S questions.</a:t>
            </a:r>
          </a:p>
          <a:p>
            <a:pPr marL="0" indent="0">
              <a:buSzTx/>
              <a:buNone/>
            </a:pPr>
            <a:r>
              <a:t>See the page on my website for more information about the Cs and Ss</a:t>
            </a:r>
          </a:p>
        </p:txBody>
      </p:sp>
      <p:grpSp>
        <p:nvGrpSpPr>
          <p:cNvPr id="215" name="Group"/>
          <p:cNvGrpSpPr/>
          <p:nvPr/>
        </p:nvGrpSpPr>
        <p:grpSpPr>
          <a:xfrm>
            <a:off x="7701483" y="6775071"/>
            <a:ext cx="2535327" cy="1808870"/>
            <a:chOff x="0" y="0"/>
            <a:chExt cx="2535326" cy="1808869"/>
          </a:xfrm>
        </p:grpSpPr>
        <p:sp>
          <p:nvSpPr>
            <p:cNvPr id="213" name="Pencil"/>
            <p:cNvSpPr/>
            <p:nvPr/>
          </p:nvSpPr>
          <p:spPr>
            <a:xfrm>
              <a:off x="1201852" y="0"/>
              <a:ext cx="131622" cy="1378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0"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14" name="Written outcome"/>
            <p:cNvSpPr txBox="1"/>
            <p:nvPr/>
          </p:nvSpPr>
          <p:spPr>
            <a:xfrm>
              <a:off x="0" y="1347810"/>
              <a:ext cx="253532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Written outcome</a:t>
              </a:r>
            </a:p>
          </p:txBody>
        </p:sp>
      </p:grpSp>
      <p:grpSp>
        <p:nvGrpSpPr>
          <p:cNvPr id="218" name="Group"/>
          <p:cNvGrpSpPr/>
          <p:nvPr/>
        </p:nvGrpSpPr>
        <p:grpSpPr>
          <a:xfrm>
            <a:off x="2889704" y="6803611"/>
            <a:ext cx="2170792" cy="1751791"/>
            <a:chOff x="0" y="0"/>
            <a:chExt cx="2170790" cy="1751789"/>
          </a:xfrm>
        </p:grpSpPr>
        <p:sp>
          <p:nvSpPr>
            <p:cNvPr id="216"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17"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2" name="Group"/>
          <p:cNvGrpSpPr/>
          <p:nvPr/>
        </p:nvGrpSpPr>
        <p:grpSpPr>
          <a:xfrm>
            <a:off x="932230" y="288482"/>
            <a:ext cx="1259740" cy="2090036"/>
            <a:chOff x="0" y="0"/>
            <a:chExt cx="1259738" cy="2090034"/>
          </a:xfrm>
        </p:grpSpPr>
        <p:sp>
          <p:nvSpPr>
            <p:cNvPr id="220" name="Film Camera"/>
            <p:cNvSpPr/>
            <p:nvPr/>
          </p:nvSpPr>
          <p:spPr>
            <a:xfrm>
              <a:off x="209648" y="0"/>
              <a:ext cx="840443" cy="1509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91" y="0"/>
                  </a:moveTo>
                  <a:cubicBezTo>
                    <a:pt x="2011" y="0"/>
                    <a:pt x="0" y="1120"/>
                    <a:pt x="0" y="2501"/>
                  </a:cubicBezTo>
                  <a:cubicBezTo>
                    <a:pt x="0" y="3422"/>
                    <a:pt x="896" y="4224"/>
                    <a:pt x="2227" y="4658"/>
                  </a:cubicBezTo>
                  <a:cubicBezTo>
                    <a:pt x="1928" y="4864"/>
                    <a:pt x="1748" y="5126"/>
                    <a:pt x="1748" y="5410"/>
                  </a:cubicBezTo>
                  <a:lnTo>
                    <a:pt x="1748" y="9410"/>
                  </a:lnTo>
                  <a:cubicBezTo>
                    <a:pt x="1748" y="10070"/>
                    <a:pt x="2719" y="10613"/>
                    <a:pt x="3906" y="10613"/>
                  </a:cubicBezTo>
                  <a:lnTo>
                    <a:pt x="8012" y="10613"/>
                  </a:lnTo>
                  <a:lnTo>
                    <a:pt x="312" y="21546"/>
                  </a:lnTo>
                  <a:lnTo>
                    <a:pt x="1848" y="21546"/>
                  </a:lnTo>
                  <a:lnTo>
                    <a:pt x="8918" y="11618"/>
                  </a:lnTo>
                  <a:lnTo>
                    <a:pt x="8933" y="21600"/>
                  </a:lnTo>
                  <a:lnTo>
                    <a:pt x="10445" y="21600"/>
                  </a:lnTo>
                  <a:lnTo>
                    <a:pt x="10430" y="11699"/>
                  </a:lnTo>
                  <a:lnTo>
                    <a:pt x="17433" y="21546"/>
                  </a:lnTo>
                  <a:lnTo>
                    <a:pt x="19061" y="21546"/>
                  </a:lnTo>
                  <a:lnTo>
                    <a:pt x="11285" y="10613"/>
                  </a:lnTo>
                  <a:lnTo>
                    <a:pt x="15297" y="10613"/>
                  </a:lnTo>
                  <a:cubicBezTo>
                    <a:pt x="16484" y="10613"/>
                    <a:pt x="17455" y="10072"/>
                    <a:pt x="17455" y="9411"/>
                  </a:cubicBezTo>
                  <a:lnTo>
                    <a:pt x="17455" y="8659"/>
                  </a:lnTo>
                  <a:lnTo>
                    <a:pt x="17588" y="8701"/>
                  </a:lnTo>
                  <a:lnTo>
                    <a:pt x="21600" y="9990"/>
                  </a:lnTo>
                  <a:lnTo>
                    <a:pt x="21600" y="7410"/>
                  </a:lnTo>
                  <a:lnTo>
                    <a:pt x="21600" y="4830"/>
                  </a:lnTo>
                  <a:lnTo>
                    <a:pt x="17588" y="6121"/>
                  </a:lnTo>
                  <a:lnTo>
                    <a:pt x="17455" y="6163"/>
                  </a:lnTo>
                  <a:lnTo>
                    <a:pt x="17455" y="5410"/>
                  </a:lnTo>
                  <a:cubicBezTo>
                    <a:pt x="17455" y="5075"/>
                    <a:pt x="17202" y="4771"/>
                    <a:pt x="16800" y="4553"/>
                  </a:cubicBezTo>
                  <a:cubicBezTo>
                    <a:pt x="17965" y="4101"/>
                    <a:pt x="18730" y="3351"/>
                    <a:pt x="18730" y="2501"/>
                  </a:cubicBezTo>
                  <a:cubicBezTo>
                    <a:pt x="18730" y="1120"/>
                    <a:pt x="16719" y="0"/>
                    <a:pt x="14239" y="0"/>
                  </a:cubicBezTo>
                  <a:cubicBezTo>
                    <a:pt x="11760" y="0"/>
                    <a:pt x="9748" y="1120"/>
                    <a:pt x="9748" y="2501"/>
                  </a:cubicBezTo>
                  <a:cubicBezTo>
                    <a:pt x="9748" y="3162"/>
                    <a:pt x="10213" y="3761"/>
                    <a:pt x="10967" y="4209"/>
                  </a:cubicBezTo>
                  <a:lnTo>
                    <a:pt x="7764" y="4209"/>
                  </a:lnTo>
                  <a:cubicBezTo>
                    <a:pt x="8517" y="3761"/>
                    <a:pt x="8979" y="3162"/>
                    <a:pt x="8979" y="2501"/>
                  </a:cubicBezTo>
                  <a:cubicBezTo>
                    <a:pt x="8979" y="1120"/>
                    <a:pt x="6971" y="0"/>
                    <a:pt x="4491" y="0"/>
                  </a:cubicBezTo>
                  <a:close/>
                </a:path>
              </a:pathLst>
            </a:custGeom>
            <a:solidFill>
              <a:srgbClr val="000000"/>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1" name="Camera"/>
            <p:cNvSpPr txBox="1"/>
            <p:nvPr/>
          </p:nvSpPr>
          <p:spPr>
            <a:xfrm>
              <a:off x="0" y="1628975"/>
              <a:ext cx="125973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Camera</a:t>
              </a:r>
            </a:p>
          </p:txBody>
        </p:sp>
      </p:grpSp>
      <p:grpSp>
        <p:nvGrpSpPr>
          <p:cNvPr id="225" name="Group"/>
          <p:cNvGrpSpPr/>
          <p:nvPr/>
        </p:nvGrpSpPr>
        <p:grpSpPr>
          <a:xfrm>
            <a:off x="10273179" y="343921"/>
            <a:ext cx="1277846" cy="1979158"/>
            <a:chOff x="0" y="0"/>
            <a:chExt cx="1277845" cy="1979157"/>
          </a:xfrm>
        </p:grpSpPr>
        <p:sp>
          <p:nvSpPr>
            <p:cNvPr id="223" name="Paint Splatter"/>
            <p:cNvSpPr/>
            <p:nvPr/>
          </p:nvSpPr>
          <p:spPr>
            <a:xfrm>
              <a:off x="0" y="-1"/>
              <a:ext cx="1277846" cy="1262058"/>
            </a:xfrm>
            <a:custGeom>
              <a:avLst/>
              <a:gdLst/>
              <a:ahLst/>
              <a:cxnLst>
                <a:cxn ang="0">
                  <a:pos x="wd2" y="hd2"/>
                </a:cxn>
                <a:cxn ang="5400000">
                  <a:pos x="wd2" y="hd2"/>
                </a:cxn>
                <a:cxn ang="10800000">
                  <a:pos x="wd2" y="hd2"/>
                </a:cxn>
                <a:cxn ang="16200000">
                  <a:pos x="wd2" y="hd2"/>
                </a:cxn>
              </a:cxnLst>
              <a:rect l="0" t="0" r="r" b="b"/>
              <a:pathLst>
                <a:path w="20265" h="21541" fill="norm" stroke="1" extrusionOk="0">
                  <a:moveTo>
                    <a:pt x="18778" y="6"/>
                  </a:moveTo>
                  <a:cubicBezTo>
                    <a:pt x="17680" y="134"/>
                    <a:pt x="17057" y="2145"/>
                    <a:pt x="17057" y="2145"/>
                  </a:cubicBezTo>
                  <a:cubicBezTo>
                    <a:pt x="16852" y="3359"/>
                    <a:pt x="15985" y="3890"/>
                    <a:pt x="15481" y="4101"/>
                  </a:cubicBezTo>
                  <a:cubicBezTo>
                    <a:pt x="14194" y="4297"/>
                    <a:pt x="13397" y="3507"/>
                    <a:pt x="13053" y="1869"/>
                  </a:cubicBezTo>
                  <a:cubicBezTo>
                    <a:pt x="12537" y="2880"/>
                    <a:pt x="11654" y="3375"/>
                    <a:pt x="10752" y="3375"/>
                  </a:cubicBezTo>
                  <a:cubicBezTo>
                    <a:pt x="10038" y="3375"/>
                    <a:pt x="9410" y="2981"/>
                    <a:pt x="9042" y="2385"/>
                  </a:cubicBezTo>
                  <a:cubicBezTo>
                    <a:pt x="9027" y="2364"/>
                    <a:pt x="9047" y="2392"/>
                    <a:pt x="9027" y="2365"/>
                  </a:cubicBezTo>
                  <a:cubicBezTo>
                    <a:pt x="8712" y="1939"/>
                    <a:pt x="8495" y="1267"/>
                    <a:pt x="8495" y="1267"/>
                  </a:cubicBezTo>
                  <a:cubicBezTo>
                    <a:pt x="8387" y="975"/>
                    <a:pt x="8079" y="832"/>
                    <a:pt x="7808" y="949"/>
                  </a:cubicBezTo>
                  <a:cubicBezTo>
                    <a:pt x="7536" y="1065"/>
                    <a:pt x="7403" y="1396"/>
                    <a:pt x="7512" y="1688"/>
                  </a:cubicBezTo>
                  <a:cubicBezTo>
                    <a:pt x="7512" y="1688"/>
                    <a:pt x="8063" y="2709"/>
                    <a:pt x="7926" y="3310"/>
                  </a:cubicBezTo>
                  <a:cubicBezTo>
                    <a:pt x="7837" y="3703"/>
                    <a:pt x="7904" y="4946"/>
                    <a:pt x="6218" y="5135"/>
                  </a:cubicBezTo>
                  <a:cubicBezTo>
                    <a:pt x="5752" y="5188"/>
                    <a:pt x="5327" y="4932"/>
                    <a:pt x="5018" y="4604"/>
                  </a:cubicBezTo>
                  <a:cubicBezTo>
                    <a:pt x="5009" y="4602"/>
                    <a:pt x="5000" y="4602"/>
                    <a:pt x="4991" y="4600"/>
                  </a:cubicBezTo>
                  <a:cubicBezTo>
                    <a:pt x="5214" y="6253"/>
                    <a:pt x="4846" y="7549"/>
                    <a:pt x="3835" y="8175"/>
                  </a:cubicBezTo>
                  <a:cubicBezTo>
                    <a:pt x="3057" y="8564"/>
                    <a:pt x="1662" y="8170"/>
                    <a:pt x="1662" y="8170"/>
                  </a:cubicBezTo>
                  <a:cubicBezTo>
                    <a:pt x="1662" y="8170"/>
                    <a:pt x="3252" y="9037"/>
                    <a:pt x="3447" y="9405"/>
                  </a:cubicBezTo>
                  <a:cubicBezTo>
                    <a:pt x="3642" y="9774"/>
                    <a:pt x="3739" y="10487"/>
                    <a:pt x="3611" y="11024"/>
                  </a:cubicBezTo>
                  <a:cubicBezTo>
                    <a:pt x="3469" y="11466"/>
                    <a:pt x="3110" y="11975"/>
                    <a:pt x="2194" y="11735"/>
                  </a:cubicBezTo>
                  <a:cubicBezTo>
                    <a:pt x="2194" y="11735"/>
                    <a:pt x="-293" y="11137"/>
                    <a:pt x="29" y="13686"/>
                  </a:cubicBezTo>
                  <a:cubicBezTo>
                    <a:pt x="29" y="13686"/>
                    <a:pt x="572" y="16056"/>
                    <a:pt x="2540" y="14422"/>
                  </a:cubicBezTo>
                  <a:cubicBezTo>
                    <a:pt x="3229" y="13850"/>
                    <a:pt x="3466" y="13680"/>
                    <a:pt x="3758" y="13817"/>
                  </a:cubicBezTo>
                  <a:cubicBezTo>
                    <a:pt x="4891" y="14598"/>
                    <a:pt x="5317" y="15680"/>
                    <a:pt x="4758" y="17390"/>
                  </a:cubicBezTo>
                  <a:cubicBezTo>
                    <a:pt x="7376" y="16540"/>
                    <a:pt x="8461" y="17351"/>
                    <a:pt x="8474" y="18455"/>
                  </a:cubicBezTo>
                  <a:cubicBezTo>
                    <a:pt x="8487" y="19560"/>
                    <a:pt x="8015" y="19973"/>
                    <a:pt x="8015" y="19973"/>
                  </a:cubicBezTo>
                  <a:cubicBezTo>
                    <a:pt x="7078" y="21279"/>
                    <a:pt x="8131" y="21539"/>
                    <a:pt x="8131" y="21539"/>
                  </a:cubicBezTo>
                  <a:cubicBezTo>
                    <a:pt x="8923" y="21597"/>
                    <a:pt x="8788" y="20282"/>
                    <a:pt x="8788" y="20282"/>
                  </a:cubicBezTo>
                  <a:cubicBezTo>
                    <a:pt x="8765" y="19731"/>
                    <a:pt x="8951" y="18719"/>
                    <a:pt x="9193" y="18402"/>
                  </a:cubicBezTo>
                  <a:cubicBezTo>
                    <a:pt x="9719" y="17713"/>
                    <a:pt x="12920" y="16968"/>
                    <a:pt x="13661" y="20186"/>
                  </a:cubicBezTo>
                  <a:cubicBezTo>
                    <a:pt x="13940" y="17526"/>
                    <a:pt x="16095" y="16040"/>
                    <a:pt x="16894" y="17208"/>
                  </a:cubicBezTo>
                  <a:cubicBezTo>
                    <a:pt x="17606" y="18250"/>
                    <a:pt x="17592" y="18779"/>
                    <a:pt x="18341" y="19048"/>
                  </a:cubicBezTo>
                  <a:cubicBezTo>
                    <a:pt x="18817" y="19219"/>
                    <a:pt x="19267" y="18578"/>
                    <a:pt x="19121" y="18094"/>
                  </a:cubicBezTo>
                  <a:cubicBezTo>
                    <a:pt x="18976" y="17610"/>
                    <a:pt x="18406" y="17609"/>
                    <a:pt x="17445" y="16640"/>
                  </a:cubicBezTo>
                  <a:cubicBezTo>
                    <a:pt x="16491" y="15680"/>
                    <a:pt x="17449" y="12361"/>
                    <a:pt x="18805" y="12812"/>
                  </a:cubicBezTo>
                  <a:cubicBezTo>
                    <a:pt x="19049" y="12893"/>
                    <a:pt x="19141" y="12986"/>
                    <a:pt x="19373" y="13014"/>
                  </a:cubicBezTo>
                  <a:cubicBezTo>
                    <a:pt x="19605" y="13043"/>
                    <a:pt x="19842" y="12954"/>
                    <a:pt x="19868" y="12752"/>
                  </a:cubicBezTo>
                  <a:cubicBezTo>
                    <a:pt x="19895" y="12550"/>
                    <a:pt x="19769" y="12416"/>
                    <a:pt x="19498" y="12345"/>
                  </a:cubicBezTo>
                  <a:cubicBezTo>
                    <a:pt x="19278" y="12287"/>
                    <a:pt x="19167" y="12369"/>
                    <a:pt x="18803" y="12220"/>
                  </a:cubicBezTo>
                  <a:cubicBezTo>
                    <a:pt x="17193" y="11564"/>
                    <a:pt x="17586" y="8705"/>
                    <a:pt x="19810" y="7865"/>
                  </a:cubicBezTo>
                  <a:cubicBezTo>
                    <a:pt x="17967" y="7771"/>
                    <a:pt x="16765" y="6843"/>
                    <a:pt x="16623" y="5495"/>
                  </a:cubicBezTo>
                  <a:cubicBezTo>
                    <a:pt x="16548" y="3927"/>
                    <a:pt x="18428" y="3479"/>
                    <a:pt x="18428" y="3479"/>
                  </a:cubicBezTo>
                  <a:cubicBezTo>
                    <a:pt x="21307" y="2438"/>
                    <a:pt x="19943" y="558"/>
                    <a:pt x="19943" y="558"/>
                  </a:cubicBezTo>
                  <a:cubicBezTo>
                    <a:pt x="19603" y="206"/>
                    <a:pt x="19290" y="41"/>
                    <a:pt x="19004" y="6"/>
                  </a:cubicBezTo>
                  <a:cubicBezTo>
                    <a:pt x="18927" y="-3"/>
                    <a:pt x="18851" y="-2"/>
                    <a:pt x="18778" y="6"/>
                  </a:cubicBezTo>
                  <a:close/>
                </a:path>
              </a:pathLst>
            </a:custGeom>
            <a:solidFill>
              <a:schemeClr val="accent6"/>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4" name="Colour"/>
            <p:cNvSpPr txBox="1"/>
            <p:nvPr/>
          </p:nvSpPr>
          <p:spPr>
            <a:xfrm>
              <a:off x="93635" y="1518098"/>
              <a:ext cx="1090576"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Colour</a:t>
              </a:r>
            </a:p>
          </p:txBody>
        </p:sp>
      </p:grpSp>
      <p:grpSp>
        <p:nvGrpSpPr>
          <p:cNvPr id="228" name="Group"/>
          <p:cNvGrpSpPr/>
          <p:nvPr/>
        </p:nvGrpSpPr>
        <p:grpSpPr>
          <a:xfrm>
            <a:off x="5542026" y="391386"/>
            <a:ext cx="1565149" cy="2198352"/>
            <a:chOff x="0" y="0"/>
            <a:chExt cx="1565147" cy="2198351"/>
          </a:xfrm>
        </p:grpSpPr>
        <p:sp>
          <p:nvSpPr>
            <p:cNvPr id="226" name="Worker"/>
            <p:cNvSpPr/>
            <p:nvPr/>
          </p:nvSpPr>
          <p:spPr>
            <a:xfrm>
              <a:off x="533149" y="0"/>
              <a:ext cx="498850" cy="1522645"/>
            </a:xfrm>
            <a:custGeom>
              <a:avLst/>
              <a:gdLst/>
              <a:ahLst/>
              <a:cxnLst>
                <a:cxn ang="0">
                  <a:pos x="wd2" y="hd2"/>
                </a:cxn>
                <a:cxn ang="5400000">
                  <a:pos x="wd2" y="hd2"/>
                </a:cxn>
                <a:cxn ang="10800000">
                  <a:pos x="wd2" y="hd2"/>
                </a:cxn>
                <a:cxn ang="16200000">
                  <a:pos x="wd2" y="hd2"/>
                </a:cxn>
              </a:cxnLst>
              <a:rect l="0" t="0" r="r" b="b"/>
              <a:pathLst>
                <a:path w="21499" h="21477" fill="norm" stroke="1" extrusionOk="0">
                  <a:moveTo>
                    <a:pt x="10482" y="4"/>
                  </a:moveTo>
                  <a:cubicBezTo>
                    <a:pt x="10034" y="12"/>
                    <a:pt x="8391" y="117"/>
                    <a:pt x="7657" y="494"/>
                  </a:cubicBezTo>
                  <a:cubicBezTo>
                    <a:pt x="6848" y="911"/>
                    <a:pt x="6805" y="1175"/>
                    <a:pt x="6965" y="1602"/>
                  </a:cubicBezTo>
                  <a:cubicBezTo>
                    <a:pt x="6986" y="1656"/>
                    <a:pt x="6943" y="1710"/>
                    <a:pt x="6847" y="1754"/>
                  </a:cubicBezTo>
                  <a:lnTo>
                    <a:pt x="6817" y="1769"/>
                  </a:lnTo>
                  <a:cubicBezTo>
                    <a:pt x="6710" y="1819"/>
                    <a:pt x="6673" y="1881"/>
                    <a:pt x="6709" y="1940"/>
                  </a:cubicBezTo>
                  <a:cubicBezTo>
                    <a:pt x="6726" y="1968"/>
                    <a:pt x="6808" y="1986"/>
                    <a:pt x="6894" y="1981"/>
                  </a:cubicBezTo>
                  <a:lnTo>
                    <a:pt x="7473" y="1944"/>
                  </a:lnTo>
                  <a:lnTo>
                    <a:pt x="7581" y="2118"/>
                  </a:lnTo>
                  <a:lnTo>
                    <a:pt x="7832" y="2103"/>
                  </a:lnTo>
                  <a:cubicBezTo>
                    <a:pt x="7743" y="2259"/>
                    <a:pt x="7638" y="2495"/>
                    <a:pt x="7698" y="2690"/>
                  </a:cubicBezTo>
                  <a:cubicBezTo>
                    <a:pt x="7809" y="3047"/>
                    <a:pt x="7636" y="3287"/>
                    <a:pt x="7370" y="3479"/>
                  </a:cubicBezTo>
                  <a:cubicBezTo>
                    <a:pt x="7088" y="3683"/>
                    <a:pt x="5823" y="3782"/>
                    <a:pt x="6212" y="4325"/>
                  </a:cubicBezTo>
                  <a:cubicBezTo>
                    <a:pt x="4592" y="4538"/>
                    <a:pt x="3452" y="5407"/>
                    <a:pt x="1941" y="6231"/>
                  </a:cubicBezTo>
                  <a:cubicBezTo>
                    <a:pt x="1754" y="6223"/>
                    <a:pt x="1529" y="6238"/>
                    <a:pt x="1362" y="6303"/>
                  </a:cubicBezTo>
                  <a:lnTo>
                    <a:pt x="721" y="6586"/>
                  </a:lnTo>
                  <a:cubicBezTo>
                    <a:pt x="618" y="6626"/>
                    <a:pt x="407" y="6753"/>
                    <a:pt x="572" y="6895"/>
                  </a:cubicBezTo>
                  <a:cubicBezTo>
                    <a:pt x="551" y="6904"/>
                    <a:pt x="357" y="7014"/>
                    <a:pt x="177" y="7118"/>
                  </a:cubicBezTo>
                  <a:cubicBezTo>
                    <a:pt x="-34" y="7241"/>
                    <a:pt x="-56" y="7388"/>
                    <a:pt x="111" y="7518"/>
                  </a:cubicBezTo>
                  <a:cubicBezTo>
                    <a:pt x="327" y="7686"/>
                    <a:pt x="668" y="7934"/>
                    <a:pt x="1090" y="8180"/>
                  </a:cubicBezTo>
                  <a:cubicBezTo>
                    <a:pt x="2003" y="8714"/>
                    <a:pt x="3229" y="9346"/>
                    <a:pt x="4105" y="9644"/>
                  </a:cubicBezTo>
                  <a:lnTo>
                    <a:pt x="4105" y="10365"/>
                  </a:lnTo>
                  <a:cubicBezTo>
                    <a:pt x="1836" y="10445"/>
                    <a:pt x="1003" y="11125"/>
                    <a:pt x="1003" y="11125"/>
                  </a:cubicBezTo>
                  <a:lnTo>
                    <a:pt x="1141" y="11154"/>
                  </a:lnTo>
                  <a:cubicBezTo>
                    <a:pt x="1141" y="11154"/>
                    <a:pt x="2132" y="10786"/>
                    <a:pt x="2638" y="10783"/>
                  </a:cubicBezTo>
                  <a:cubicBezTo>
                    <a:pt x="3291" y="10779"/>
                    <a:pt x="3382" y="11031"/>
                    <a:pt x="3382" y="11031"/>
                  </a:cubicBezTo>
                  <a:lnTo>
                    <a:pt x="3530" y="11033"/>
                  </a:lnTo>
                  <a:lnTo>
                    <a:pt x="3566" y="12038"/>
                  </a:lnTo>
                  <a:cubicBezTo>
                    <a:pt x="3470" y="12040"/>
                    <a:pt x="3395" y="12067"/>
                    <a:pt x="3397" y="12098"/>
                  </a:cubicBezTo>
                  <a:lnTo>
                    <a:pt x="3469" y="13414"/>
                  </a:lnTo>
                  <a:cubicBezTo>
                    <a:pt x="3469" y="13424"/>
                    <a:pt x="3464" y="13435"/>
                    <a:pt x="3464" y="13446"/>
                  </a:cubicBezTo>
                  <a:lnTo>
                    <a:pt x="3382" y="14216"/>
                  </a:lnTo>
                  <a:cubicBezTo>
                    <a:pt x="3375" y="14280"/>
                    <a:pt x="3535" y="14331"/>
                    <a:pt x="3730" y="14330"/>
                  </a:cubicBezTo>
                  <a:lnTo>
                    <a:pt x="4151" y="14328"/>
                  </a:lnTo>
                  <a:lnTo>
                    <a:pt x="4530" y="14326"/>
                  </a:lnTo>
                  <a:cubicBezTo>
                    <a:pt x="4724" y="14325"/>
                    <a:pt x="4881" y="14271"/>
                    <a:pt x="4868" y="14207"/>
                  </a:cubicBezTo>
                  <a:lnTo>
                    <a:pt x="4710" y="13414"/>
                  </a:lnTo>
                  <a:lnTo>
                    <a:pt x="4643" y="12103"/>
                  </a:lnTo>
                  <a:cubicBezTo>
                    <a:pt x="4700" y="12108"/>
                    <a:pt x="4756" y="12112"/>
                    <a:pt x="4817" y="12112"/>
                  </a:cubicBezTo>
                  <a:lnTo>
                    <a:pt x="5976" y="12112"/>
                  </a:lnTo>
                  <a:cubicBezTo>
                    <a:pt x="6536" y="13763"/>
                    <a:pt x="6792" y="14110"/>
                    <a:pt x="6750" y="14533"/>
                  </a:cubicBezTo>
                  <a:cubicBezTo>
                    <a:pt x="6690" y="15141"/>
                    <a:pt x="5987" y="15436"/>
                    <a:pt x="5545" y="15870"/>
                  </a:cubicBezTo>
                  <a:cubicBezTo>
                    <a:pt x="5143" y="16265"/>
                    <a:pt x="4985" y="16324"/>
                    <a:pt x="4740" y="16769"/>
                  </a:cubicBezTo>
                  <a:cubicBezTo>
                    <a:pt x="4190" y="17773"/>
                    <a:pt x="4340" y="18216"/>
                    <a:pt x="4340" y="19137"/>
                  </a:cubicBezTo>
                  <a:cubicBezTo>
                    <a:pt x="4199" y="19522"/>
                    <a:pt x="4274" y="19717"/>
                    <a:pt x="4274" y="19717"/>
                  </a:cubicBezTo>
                  <a:cubicBezTo>
                    <a:pt x="4368" y="19995"/>
                    <a:pt x="4617" y="19893"/>
                    <a:pt x="4535" y="19971"/>
                  </a:cubicBezTo>
                  <a:cubicBezTo>
                    <a:pt x="4269" y="20224"/>
                    <a:pt x="4429" y="20438"/>
                    <a:pt x="4340" y="20583"/>
                  </a:cubicBezTo>
                  <a:cubicBezTo>
                    <a:pt x="4240" y="20748"/>
                    <a:pt x="4364" y="20936"/>
                    <a:pt x="4340" y="20983"/>
                  </a:cubicBezTo>
                  <a:cubicBezTo>
                    <a:pt x="4340" y="20983"/>
                    <a:pt x="4384" y="21109"/>
                    <a:pt x="4740" y="21238"/>
                  </a:cubicBezTo>
                  <a:cubicBezTo>
                    <a:pt x="5157" y="21388"/>
                    <a:pt x="6901" y="21579"/>
                    <a:pt x="8616" y="21410"/>
                  </a:cubicBezTo>
                  <a:cubicBezTo>
                    <a:pt x="9573" y="21316"/>
                    <a:pt x="9262" y="21088"/>
                    <a:pt x="9262" y="20924"/>
                  </a:cubicBezTo>
                  <a:cubicBezTo>
                    <a:pt x="9262" y="20797"/>
                    <a:pt x="8777" y="20605"/>
                    <a:pt x="8729" y="20462"/>
                  </a:cubicBezTo>
                  <a:cubicBezTo>
                    <a:pt x="8662" y="20263"/>
                    <a:pt x="8662" y="20255"/>
                    <a:pt x="8452" y="20003"/>
                  </a:cubicBezTo>
                  <a:cubicBezTo>
                    <a:pt x="8358" y="19890"/>
                    <a:pt x="8447" y="19720"/>
                    <a:pt x="8673" y="19630"/>
                  </a:cubicBezTo>
                  <a:cubicBezTo>
                    <a:pt x="8793" y="19582"/>
                    <a:pt x="8893" y="19525"/>
                    <a:pt x="8893" y="19444"/>
                  </a:cubicBezTo>
                  <a:cubicBezTo>
                    <a:pt x="8893" y="19071"/>
                    <a:pt x="8716" y="18928"/>
                    <a:pt x="9231" y="17843"/>
                  </a:cubicBezTo>
                  <a:cubicBezTo>
                    <a:pt x="9398" y="17493"/>
                    <a:pt x="9563" y="17209"/>
                    <a:pt x="9831" y="16639"/>
                  </a:cubicBezTo>
                  <a:cubicBezTo>
                    <a:pt x="9933" y="16421"/>
                    <a:pt x="10283" y="15839"/>
                    <a:pt x="10503" y="15630"/>
                  </a:cubicBezTo>
                  <a:cubicBezTo>
                    <a:pt x="11512" y="14669"/>
                    <a:pt x="11887" y="13545"/>
                    <a:pt x="12148" y="12932"/>
                  </a:cubicBezTo>
                  <a:cubicBezTo>
                    <a:pt x="12172" y="12877"/>
                    <a:pt x="12414" y="12880"/>
                    <a:pt x="12430" y="12936"/>
                  </a:cubicBezTo>
                  <a:cubicBezTo>
                    <a:pt x="12780" y="14137"/>
                    <a:pt x="13727" y="15338"/>
                    <a:pt x="13281" y="16184"/>
                  </a:cubicBezTo>
                  <a:cubicBezTo>
                    <a:pt x="12690" y="17307"/>
                    <a:pt x="13044" y="19528"/>
                    <a:pt x="13158" y="19543"/>
                  </a:cubicBezTo>
                  <a:cubicBezTo>
                    <a:pt x="13176" y="19674"/>
                    <a:pt x="13757" y="19688"/>
                    <a:pt x="13620" y="19877"/>
                  </a:cubicBezTo>
                  <a:cubicBezTo>
                    <a:pt x="13329" y="20278"/>
                    <a:pt x="13681" y="20664"/>
                    <a:pt x="13681" y="20664"/>
                  </a:cubicBezTo>
                  <a:cubicBezTo>
                    <a:pt x="13681" y="20664"/>
                    <a:pt x="13666" y="20763"/>
                    <a:pt x="13656" y="20835"/>
                  </a:cubicBezTo>
                  <a:cubicBezTo>
                    <a:pt x="13649" y="20884"/>
                    <a:pt x="13740" y="20928"/>
                    <a:pt x="13881" y="20944"/>
                  </a:cubicBezTo>
                  <a:cubicBezTo>
                    <a:pt x="14272" y="20988"/>
                    <a:pt x="14917" y="20997"/>
                    <a:pt x="15691" y="21006"/>
                  </a:cubicBezTo>
                  <a:cubicBezTo>
                    <a:pt x="16612" y="21017"/>
                    <a:pt x="16505" y="21106"/>
                    <a:pt x="17911" y="21192"/>
                  </a:cubicBezTo>
                  <a:cubicBezTo>
                    <a:pt x="19317" y="21278"/>
                    <a:pt x="21435" y="21140"/>
                    <a:pt x="21489" y="21006"/>
                  </a:cubicBezTo>
                  <a:cubicBezTo>
                    <a:pt x="21544" y="20872"/>
                    <a:pt x="21403" y="20584"/>
                    <a:pt x="20510" y="20503"/>
                  </a:cubicBezTo>
                  <a:cubicBezTo>
                    <a:pt x="19862" y="20421"/>
                    <a:pt x="19211" y="20353"/>
                    <a:pt x="18890" y="20283"/>
                  </a:cubicBezTo>
                  <a:cubicBezTo>
                    <a:pt x="18569" y="20213"/>
                    <a:pt x="17923" y="19968"/>
                    <a:pt x="17537" y="19926"/>
                  </a:cubicBezTo>
                  <a:cubicBezTo>
                    <a:pt x="17436" y="19915"/>
                    <a:pt x="17738" y="19800"/>
                    <a:pt x="17655" y="19471"/>
                  </a:cubicBezTo>
                  <a:cubicBezTo>
                    <a:pt x="17565" y="19121"/>
                    <a:pt x="17504" y="18885"/>
                    <a:pt x="17403" y="17877"/>
                  </a:cubicBezTo>
                  <a:cubicBezTo>
                    <a:pt x="17380" y="17639"/>
                    <a:pt x="17098" y="16934"/>
                    <a:pt x="17701" y="15969"/>
                  </a:cubicBezTo>
                  <a:cubicBezTo>
                    <a:pt x="17936" y="15593"/>
                    <a:pt x="17842" y="14996"/>
                    <a:pt x="17906" y="14271"/>
                  </a:cubicBezTo>
                  <a:cubicBezTo>
                    <a:pt x="17989" y="13321"/>
                    <a:pt x="18057" y="12396"/>
                    <a:pt x="17588" y="11169"/>
                  </a:cubicBezTo>
                  <a:cubicBezTo>
                    <a:pt x="17224" y="10217"/>
                    <a:pt x="17134" y="9970"/>
                    <a:pt x="16655" y="9412"/>
                  </a:cubicBezTo>
                  <a:cubicBezTo>
                    <a:pt x="16766" y="9378"/>
                    <a:pt x="16824" y="9329"/>
                    <a:pt x="16804" y="9276"/>
                  </a:cubicBezTo>
                  <a:lnTo>
                    <a:pt x="16757" y="8801"/>
                  </a:lnTo>
                  <a:cubicBezTo>
                    <a:pt x="16757" y="8678"/>
                    <a:pt x="16332" y="8592"/>
                    <a:pt x="16076" y="8598"/>
                  </a:cubicBezTo>
                  <a:cubicBezTo>
                    <a:pt x="15789" y="8088"/>
                    <a:pt x="15665" y="7588"/>
                    <a:pt x="15860" y="7190"/>
                  </a:cubicBezTo>
                  <a:cubicBezTo>
                    <a:pt x="16004" y="6898"/>
                    <a:pt x="17124" y="6324"/>
                    <a:pt x="16563" y="5810"/>
                  </a:cubicBezTo>
                  <a:cubicBezTo>
                    <a:pt x="16060" y="5349"/>
                    <a:pt x="14538" y="4598"/>
                    <a:pt x="14086" y="4451"/>
                  </a:cubicBezTo>
                  <a:cubicBezTo>
                    <a:pt x="13990" y="4419"/>
                    <a:pt x="13854" y="4395"/>
                    <a:pt x="13702" y="4378"/>
                  </a:cubicBezTo>
                  <a:lnTo>
                    <a:pt x="13835" y="4375"/>
                  </a:lnTo>
                  <a:cubicBezTo>
                    <a:pt x="13835" y="4375"/>
                    <a:pt x="13193" y="4329"/>
                    <a:pt x="12979" y="4071"/>
                  </a:cubicBezTo>
                  <a:cubicBezTo>
                    <a:pt x="12827" y="3889"/>
                    <a:pt x="13287" y="3499"/>
                    <a:pt x="13502" y="3487"/>
                  </a:cubicBezTo>
                  <a:lnTo>
                    <a:pt x="14594" y="3481"/>
                  </a:lnTo>
                  <a:cubicBezTo>
                    <a:pt x="14898" y="3464"/>
                    <a:pt x="15186" y="3391"/>
                    <a:pt x="15230" y="3315"/>
                  </a:cubicBezTo>
                  <a:cubicBezTo>
                    <a:pt x="15299" y="3208"/>
                    <a:pt x="15225" y="3142"/>
                    <a:pt x="15281" y="3063"/>
                  </a:cubicBezTo>
                  <a:cubicBezTo>
                    <a:pt x="15452" y="2788"/>
                    <a:pt x="15312" y="2710"/>
                    <a:pt x="15353" y="2627"/>
                  </a:cubicBezTo>
                  <a:cubicBezTo>
                    <a:pt x="15820" y="2557"/>
                    <a:pt x="15884" y="2491"/>
                    <a:pt x="15794" y="2419"/>
                  </a:cubicBezTo>
                  <a:cubicBezTo>
                    <a:pt x="15727" y="2366"/>
                    <a:pt x="14872" y="2184"/>
                    <a:pt x="14866" y="2036"/>
                  </a:cubicBezTo>
                  <a:cubicBezTo>
                    <a:pt x="15026" y="1794"/>
                    <a:pt x="14994" y="1645"/>
                    <a:pt x="14871" y="1531"/>
                  </a:cubicBezTo>
                  <a:lnTo>
                    <a:pt x="15753" y="1482"/>
                  </a:lnTo>
                  <a:cubicBezTo>
                    <a:pt x="15870" y="1476"/>
                    <a:pt x="15910" y="1427"/>
                    <a:pt x="15819" y="1402"/>
                  </a:cubicBezTo>
                  <a:cubicBezTo>
                    <a:pt x="15690" y="1366"/>
                    <a:pt x="15532" y="1341"/>
                    <a:pt x="15363" y="1328"/>
                  </a:cubicBezTo>
                  <a:cubicBezTo>
                    <a:pt x="15144" y="1312"/>
                    <a:pt x="14898" y="1283"/>
                    <a:pt x="14804" y="1234"/>
                  </a:cubicBezTo>
                  <a:cubicBezTo>
                    <a:pt x="14643" y="1150"/>
                    <a:pt x="14402" y="722"/>
                    <a:pt x="13625" y="466"/>
                  </a:cubicBezTo>
                  <a:cubicBezTo>
                    <a:pt x="13071" y="283"/>
                    <a:pt x="12369" y="143"/>
                    <a:pt x="11856" y="153"/>
                  </a:cubicBezTo>
                  <a:cubicBezTo>
                    <a:pt x="11633" y="-21"/>
                    <a:pt x="10930" y="-4"/>
                    <a:pt x="10482" y="4"/>
                  </a:cubicBezTo>
                  <a:close/>
                  <a:moveTo>
                    <a:pt x="5930" y="6548"/>
                  </a:moveTo>
                  <a:cubicBezTo>
                    <a:pt x="6039" y="6555"/>
                    <a:pt x="6140" y="6580"/>
                    <a:pt x="6186" y="6618"/>
                  </a:cubicBezTo>
                  <a:cubicBezTo>
                    <a:pt x="6367" y="6769"/>
                    <a:pt x="6586" y="7007"/>
                    <a:pt x="6806" y="7234"/>
                  </a:cubicBezTo>
                  <a:cubicBezTo>
                    <a:pt x="7264" y="7707"/>
                    <a:pt x="7616" y="7931"/>
                    <a:pt x="7370" y="8261"/>
                  </a:cubicBezTo>
                  <a:cubicBezTo>
                    <a:pt x="7183" y="8513"/>
                    <a:pt x="6811" y="8858"/>
                    <a:pt x="6811" y="8858"/>
                  </a:cubicBezTo>
                  <a:cubicBezTo>
                    <a:pt x="6133" y="8858"/>
                    <a:pt x="5842" y="8976"/>
                    <a:pt x="5807" y="8982"/>
                  </a:cubicBezTo>
                  <a:cubicBezTo>
                    <a:pt x="5454" y="9049"/>
                    <a:pt x="4889" y="9001"/>
                    <a:pt x="4628" y="8895"/>
                  </a:cubicBezTo>
                  <a:cubicBezTo>
                    <a:pt x="3966" y="8628"/>
                    <a:pt x="3934" y="8067"/>
                    <a:pt x="3541" y="7536"/>
                  </a:cubicBezTo>
                  <a:lnTo>
                    <a:pt x="4340" y="7206"/>
                  </a:lnTo>
                  <a:cubicBezTo>
                    <a:pt x="4497" y="7127"/>
                    <a:pt x="4533" y="7041"/>
                    <a:pt x="4479" y="6981"/>
                  </a:cubicBezTo>
                  <a:cubicBezTo>
                    <a:pt x="4980" y="6802"/>
                    <a:pt x="5361" y="6668"/>
                    <a:pt x="5612" y="6581"/>
                  </a:cubicBezTo>
                  <a:cubicBezTo>
                    <a:pt x="5699" y="6551"/>
                    <a:pt x="5820" y="6541"/>
                    <a:pt x="5930" y="6548"/>
                  </a:cubicBez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27" name="Character"/>
            <p:cNvSpPr txBox="1"/>
            <p:nvPr/>
          </p:nvSpPr>
          <p:spPr>
            <a:xfrm>
              <a:off x="-1" y="1737292"/>
              <a:ext cx="1565149"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Character</a:t>
              </a:r>
            </a:p>
          </p:txBody>
        </p:sp>
      </p:grpSp>
      <p:grpSp>
        <p:nvGrpSpPr>
          <p:cNvPr id="231" name="Group"/>
          <p:cNvGrpSpPr/>
          <p:nvPr/>
        </p:nvGrpSpPr>
        <p:grpSpPr>
          <a:xfrm>
            <a:off x="1044766" y="5081808"/>
            <a:ext cx="1466468" cy="1606672"/>
            <a:chOff x="0" y="0"/>
            <a:chExt cx="1466466" cy="1606671"/>
          </a:xfrm>
        </p:grpSpPr>
        <p:sp>
          <p:nvSpPr>
            <p:cNvPr id="229" name="Factory"/>
            <p:cNvSpPr/>
            <p:nvPr/>
          </p:nvSpPr>
          <p:spPr>
            <a:xfrm>
              <a:off x="0" y="0"/>
              <a:ext cx="1466467" cy="974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1" y="8796"/>
                  </a:lnTo>
                  <a:lnTo>
                    <a:pt x="12541"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chemeClr val="accent4">
                <a:hueOff val="-461056"/>
                <a:satOff val="4338"/>
                <a:lumOff val="-10225"/>
              </a:schemeClr>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30" name="Setting"/>
            <p:cNvSpPr txBox="1"/>
            <p:nvPr/>
          </p:nvSpPr>
          <p:spPr>
            <a:xfrm>
              <a:off x="159599" y="1145612"/>
              <a:ext cx="1147268"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Setting</a:t>
              </a:r>
            </a:p>
          </p:txBody>
        </p:sp>
      </p:grpSp>
      <p:grpSp>
        <p:nvGrpSpPr>
          <p:cNvPr id="234" name="Group"/>
          <p:cNvGrpSpPr/>
          <p:nvPr/>
        </p:nvGrpSpPr>
        <p:grpSpPr>
          <a:xfrm>
            <a:off x="5613879" y="3915653"/>
            <a:ext cx="1316941" cy="1729181"/>
            <a:chOff x="0" y="0"/>
            <a:chExt cx="1316939" cy="1729180"/>
          </a:xfrm>
        </p:grpSpPr>
        <p:sp>
          <p:nvSpPr>
            <p:cNvPr id="232" name="Open Book"/>
            <p:cNvSpPr/>
            <p:nvPr/>
          </p:nvSpPr>
          <p:spPr>
            <a:xfrm>
              <a:off x="0" y="0"/>
              <a:ext cx="1316940" cy="1219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chemeClr val="accent3"/>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33" name="Story"/>
            <p:cNvSpPr txBox="1"/>
            <p:nvPr/>
          </p:nvSpPr>
          <p:spPr>
            <a:xfrm>
              <a:off x="217271" y="1268121"/>
              <a:ext cx="882397"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Story</a:t>
              </a:r>
            </a:p>
          </p:txBody>
        </p:sp>
      </p:grpSp>
      <p:grpSp>
        <p:nvGrpSpPr>
          <p:cNvPr id="237" name="Group"/>
          <p:cNvGrpSpPr/>
          <p:nvPr/>
        </p:nvGrpSpPr>
        <p:grpSpPr>
          <a:xfrm>
            <a:off x="10033465" y="5037989"/>
            <a:ext cx="1046074" cy="2077921"/>
            <a:chOff x="0" y="0"/>
            <a:chExt cx="1046073" cy="2077920"/>
          </a:xfrm>
        </p:grpSpPr>
        <p:sp>
          <p:nvSpPr>
            <p:cNvPr id="235" name="Speaker"/>
            <p:cNvSpPr/>
            <p:nvPr/>
          </p:nvSpPr>
          <p:spPr>
            <a:xfrm>
              <a:off x="27691" y="0"/>
              <a:ext cx="990691" cy="1459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000000"/>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36" name="Sound"/>
            <p:cNvSpPr txBox="1"/>
            <p:nvPr/>
          </p:nvSpPr>
          <p:spPr>
            <a:xfrm>
              <a:off x="-1" y="1616861"/>
              <a:ext cx="1046075" cy="461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Sound</a:t>
              </a:r>
            </a:p>
          </p:txBody>
        </p:sp>
      </p:grpSp>
      <p:sp>
        <p:nvSpPr>
          <p:cNvPr id="238" name="What colours do you see?…"/>
          <p:cNvSpPr txBox="1"/>
          <p:nvPr/>
        </p:nvSpPr>
        <p:spPr>
          <a:xfrm>
            <a:off x="8305331" y="2820070"/>
            <a:ext cx="4781742" cy="865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50000"/>
              </a:lnSpc>
              <a:defRPr b="0" sz="1500"/>
            </a:pPr>
            <a:r>
              <a:t>What colours do you see?</a:t>
            </a:r>
          </a:p>
          <a:p>
            <a:pPr algn="l" defTabSz="457200">
              <a:lnSpc>
                <a:spcPct val="50000"/>
              </a:lnSpc>
              <a:defRPr b="0" sz="1500"/>
            </a:pPr>
          </a:p>
          <a:p>
            <a:pPr algn="l" defTabSz="457200">
              <a:lnSpc>
                <a:spcPct val="50000"/>
              </a:lnSpc>
              <a:defRPr b="0" sz="1500"/>
            </a:pPr>
            <a:r>
              <a:t>Are any colours associated with particular characters?</a:t>
            </a:r>
          </a:p>
          <a:p>
            <a:pPr algn="l" defTabSz="457200">
              <a:lnSpc>
                <a:spcPct val="50000"/>
              </a:lnSpc>
              <a:defRPr b="0" sz="1500"/>
            </a:pPr>
          </a:p>
          <a:p>
            <a:pPr algn="l" defTabSz="457200">
              <a:lnSpc>
                <a:spcPct val="50000"/>
              </a:lnSpc>
              <a:defRPr b="0" sz="1500"/>
            </a:pPr>
            <a:r>
              <a:t>What mood do you think the colours create?</a:t>
            </a:r>
          </a:p>
        </p:txBody>
      </p:sp>
      <p:sp>
        <p:nvSpPr>
          <p:cNvPr id="239" name="What do the main characters look like?…"/>
          <p:cNvSpPr txBox="1"/>
          <p:nvPr/>
        </p:nvSpPr>
        <p:spPr>
          <a:xfrm>
            <a:off x="3912870" y="2820070"/>
            <a:ext cx="4213861" cy="865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50000"/>
              </a:lnSpc>
              <a:defRPr b="0" sz="1500"/>
            </a:pPr>
            <a:r>
              <a:t>What do the main characters look like?</a:t>
            </a:r>
          </a:p>
          <a:p>
            <a:pPr algn="l" defTabSz="457200">
              <a:lnSpc>
                <a:spcPct val="50000"/>
              </a:lnSpc>
              <a:defRPr b="0" sz="1500"/>
            </a:pPr>
          </a:p>
          <a:p>
            <a:pPr algn="l" defTabSz="457200">
              <a:lnSpc>
                <a:spcPct val="50000"/>
              </a:lnSpc>
              <a:defRPr b="0" sz="1500"/>
            </a:pPr>
            <a:r>
              <a:t>How do they speak and what do they say?</a:t>
            </a:r>
          </a:p>
          <a:p>
            <a:pPr algn="l" defTabSz="457200">
              <a:lnSpc>
                <a:spcPct val="50000"/>
              </a:lnSpc>
              <a:defRPr b="0" sz="1500"/>
            </a:pPr>
          </a:p>
          <a:p>
            <a:pPr algn="l" defTabSz="457200">
              <a:lnSpc>
                <a:spcPct val="50000"/>
              </a:lnSpc>
              <a:defRPr b="0" sz="1500"/>
            </a:pPr>
            <a:r>
              <a:t>How do they behave towards other characters?</a:t>
            </a:r>
          </a:p>
        </p:txBody>
      </p:sp>
      <p:sp>
        <p:nvSpPr>
          <p:cNvPr id="240" name="Give one example of a long shot,…"/>
          <p:cNvSpPr txBox="1"/>
          <p:nvPr/>
        </p:nvSpPr>
        <p:spPr>
          <a:xfrm>
            <a:off x="131071" y="2753712"/>
            <a:ext cx="3077910" cy="9979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1500"/>
            </a:pPr>
            <a:r>
              <a:t>Give one example of a </a:t>
            </a:r>
            <a:r>
              <a:rPr b="1"/>
              <a:t>long shot,</a:t>
            </a:r>
            <a:r>
              <a:t> </a:t>
            </a:r>
          </a:p>
          <a:p>
            <a:pPr algn="l" defTabSz="457200">
              <a:defRPr b="0" sz="1500"/>
            </a:pPr>
            <a:r>
              <a:t>a </a:t>
            </a:r>
            <a:r>
              <a:rPr b="1"/>
              <a:t>medium shot</a:t>
            </a:r>
            <a:r>
              <a:t> </a:t>
            </a:r>
          </a:p>
          <a:p>
            <a:pPr algn="l" defTabSz="457200">
              <a:defRPr b="0" sz="1500"/>
            </a:pPr>
            <a:r>
              <a:t>and a </a:t>
            </a:r>
            <a:r>
              <a:rPr b="1"/>
              <a:t>close up</a:t>
            </a:r>
            <a:r>
              <a:t> shot.</a:t>
            </a:r>
          </a:p>
        </p:txBody>
      </p:sp>
      <p:sp>
        <p:nvSpPr>
          <p:cNvPr id="241" name="What are the most important things (events) that happen in the story?…"/>
          <p:cNvSpPr txBox="1"/>
          <p:nvPr/>
        </p:nvSpPr>
        <p:spPr>
          <a:xfrm>
            <a:off x="3468496" y="5644324"/>
            <a:ext cx="6067807" cy="865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50000"/>
              </a:lnSpc>
              <a:defRPr b="0" sz="1500"/>
            </a:pPr>
            <a:r>
              <a:t>What are the most important things (events) that happen in the story?</a:t>
            </a:r>
          </a:p>
          <a:p>
            <a:pPr algn="l" defTabSz="457200">
              <a:lnSpc>
                <a:spcPct val="50000"/>
              </a:lnSpc>
              <a:defRPr b="0" sz="1500"/>
            </a:pPr>
          </a:p>
          <a:p>
            <a:pPr algn="l" defTabSz="457200">
              <a:lnSpc>
                <a:spcPct val="50000"/>
              </a:lnSpc>
              <a:defRPr b="0" sz="1500"/>
            </a:pPr>
            <a:r>
              <a:t>Who or what is the story about?</a:t>
            </a:r>
          </a:p>
          <a:p>
            <a:pPr algn="l" defTabSz="457200">
              <a:lnSpc>
                <a:spcPct val="50000"/>
              </a:lnSpc>
              <a:defRPr b="0" sz="1500"/>
            </a:pPr>
          </a:p>
          <a:p>
            <a:pPr algn="l" defTabSz="457200">
              <a:lnSpc>
                <a:spcPct val="50000"/>
              </a:lnSpc>
              <a:defRPr b="0" sz="1500"/>
            </a:pPr>
            <a:r>
              <a:t>What might happen next, after the end of the story? </a:t>
            </a:r>
          </a:p>
        </p:txBody>
      </p:sp>
      <p:sp>
        <p:nvSpPr>
          <p:cNvPr id="242" name="Where does the action take place?…"/>
          <p:cNvSpPr txBox="1"/>
          <p:nvPr/>
        </p:nvSpPr>
        <p:spPr>
          <a:xfrm>
            <a:off x="175920" y="7318112"/>
            <a:ext cx="7167754" cy="865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50000"/>
              </a:lnSpc>
              <a:defRPr b="0" sz="1500"/>
            </a:pPr>
            <a:r>
              <a:t>Where does the action take place?</a:t>
            </a:r>
          </a:p>
          <a:p>
            <a:pPr algn="l" defTabSz="457200">
              <a:lnSpc>
                <a:spcPct val="50000"/>
              </a:lnSpc>
              <a:defRPr b="0" sz="1500"/>
            </a:pPr>
          </a:p>
          <a:p>
            <a:pPr algn="l" defTabSz="457200">
              <a:lnSpc>
                <a:spcPct val="50000"/>
              </a:lnSpc>
              <a:defRPr b="0" sz="1500"/>
            </a:pPr>
            <a:r>
              <a:t>How often (when) does the setting affect the characters and the way they behave?</a:t>
            </a:r>
          </a:p>
          <a:p>
            <a:pPr algn="l" defTabSz="457200">
              <a:lnSpc>
                <a:spcPct val="50000"/>
              </a:lnSpc>
              <a:defRPr b="0" sz="1500"/>
            </a:pPr>
          </a:p>
          <a:p>
            <a:pPr algn="l" defTabSz="457200">
              <a:lnSpc>
                <a:spcPct val="50000"/>
              </a:lnSpc>
              <a:defRPr b="0" sz="1500"/>
            </a:pPr>
            <a:r>
              <a:t>Could the same story have happened in a different place?</a:t>
            </a:r>
          </a:p>
        </p:txBody>
      </p:sp>
      <p:sp>
        <p:nvSpPr>
          <p:cNvPr id="243" name="List the different sounds that you can hear.…"/>
          <p:cNvSpPr txBox="1"/>
          <p:nvPr/>
        </p:nvSpPr>
        <p:spPr>
          <a:xfrm>
            <a:off x="7983323" y="7042204"/>
            <a:ext cx="5199318" cy="18234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1500"/>
            </a:pPr>
            <a:r>
              <a:t>List the different sounds that you can hear.</a:t>
            </a:r>
          </a:p>
          <a:p>
            <a:pPr algn="l" defTabSz="457200">
              <a:defRPr b="0" sz="1500"/>
            </a:pPr>
            <a:r>
              <a:t>Can you hear any sound effects?</a:t>
            </a:r>
          </a:p>
          <a:p>
            <a:pPr algn="l" defTabSz="457200">
              <a:defRPr b="0" sz="1500"/>
            </a:pPr>
          </a:p>
          <a:p>
            <a:pPr algn="l" defTabSz="457200">
              <a:defRPr b="0" sz="1500"/>
            </a:pPr>
            <a:r>
              <a:t>When do you hear the music/sounds change?</a:t>
            </a:r>
          </a:p>
          <a:p>
            <a:pPr algn="l" defTabSz="457200">
              <a:defRPr b="0" sz="1500"/>
            </a:pPr>
            <a:r>
              <a:t>What is happening on screen when the sounds change?</a:t>
            </a:r>
          </a:p>
          <a:p>
            <a:pPr algn="l" defTabSz="457200">
              <a:defRPr b="0" sz="1500"/>
            </a:pPr>
          </a:p>
          <a:p>
            <a:pPr algn="l" defTabSz="457200">
              <a:defRPr b="0" sz="1500"/>
            </a:pPr>
            <a:r>
              <a:t>Do any of the characters ‘speak’?What do they sound like?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Character Comprehension"/>
          <p:cNvSpPr txBox="1"/>
          <p:nvPr>
            <p:ph type="title"/>
          </p:nvPr>
        </p:nvSpPr>
        <p:spPr>
          <a:xfrm>
            <a:off x="952500" y="-419100"/>
            <a:ext cx="11099800" cy="2159000"/>
          </a:xfrm>
          <a:prstGeom prst="rect">
            <a:avLst/>
          </a:prstGeom>
        </p:spPr>
        <p:txBody>
          <a:bodyPr/>
          <a:lstStyle>
            <a:lvl1pPr defTabSz="519937">
              <a:defRPr sz="7119"/>
            </a:lvl1pPr>
          </a:lstStyle>
          <a:p>
            <a:pPr/>
            <a:r>
              <a:t>Character Comprehension</a:t>
            </a:r>
          </a:p>
        </p:txBody>
      </p:sp>
      <p:pic>
        <p:nvPicPr>
          <p:cNvPr id="246" name="Image" descr="Image"/>
          <p:cNvPicPr>
            <a:picLocks noChangeAspect="1"/>
          </p:cNvPicPr>
          <p:nvPr/>
        </p:nvPicPr>
        <p:blipFill>
          <a:blip r:embed="rId2">
            <a:extLst/>
          </a:blip>
          <a:stretch>
            <a:fillRect/>
          </a:stretch>
        </p:blipFill>
        <p:spPr>
          <a:xfrm>
            <a:off x="1201311" y="1759608"/>
            <a:ext cx="5052824" cy="6452740"/>
          </a:xfrm>
          <a:prstGeom prst="rect">
            <a:avLst/>
          </a:prstGeom>
          <a:ln w="12700">
            <a:miter lim="400000"/>
          </a:ln>
        </p:spPr>
      </p:pic>
      <p:pic>
        <p:nvPicPr>
          <p:cNvPr id="247" name="Image" descr="Image"/>
          <p:cNvPicPr>
            <a:picLocks noChangeAspect="1"/>
          </p:cNvPicPr>
          <p:nvPr/>
        </p:nvPicPr>
        <p:blipFill>
          <a:blip r:embed="rId3">
            <a:extLst/>
          </a:blip>
          <a:stretch>
            <a:fillRect/>
          </a:stretch>
        </p:blipFill>
        <p:spPr>
          <a:xfrm>
            <a:off x="6763911" y="1759608"/>
            <a:ext cx="5512925" cy="645274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2191911" y="2267608"/>
            <a:ext cx="3447703" cy="4402911"/>
          </a:xfrm>
          <a:prstGeom prst="rect">
            <a:avLst/>
          </a:prstGeom>
          <a:ln w="12700">
            <a:miter lim="400000"/>
          </a:ln>
        </p:spPr>
      </p:pic>
      <p:sp>
        <p:nvSpPr>
          <p:cNvPr id="250" name="Role on the Wall"/>
          <p:cNvSpPr txBox="1"/>
          <p:nvPr>
            <p:ph type="title" idx="4294967295"/>
          </p:nvPr>
        </p:nvSpPr>
        <p:spPr>
          <a:xfrm>
            <a:off x="952500" y="-533400"/>
            <a:ext cx="11099800" cy="2159000"/>
          </a:xfrm>
          <a:prstGeom prst="rect">
            <a:avLst/>
          </a:prstGeom>
        </p:spPr>
        <p:txBody>
          <a:bodyPr/>
          <a:lstStyle/>
          <a:p>
            <a:pPr/>
            <a:r>
              <a:t>Role on the Wall</a:t>
            </a:r>
          </a:p>
        </p:txBody>
      </p:sp>
      <p:sp>
        <p:nvSpPr>
          <p:cNvPr id="251" name="To deepen understanding of a character. What we know – the literal – is recorded on the outside and what we infer – thoughts and feelings – are recorded on the inside."/>
          <p:cNvSpPr txBox="1"/>
          <p:nvPr/>
        </p:nvSpPr>
        <p:spPr>
          <a:xfrm>
            <a:off x="113754" y="1479549"/>
            <a:ext cx="1277729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sz="1600">
                <a:latin typeface="Helvetica"/>
                <a:ea typeface="Helvetica"/>
                <a:cs typeface="Helvetica"/>
                <a:sym typeface="Helvetica"/>
              </a:defRPr>
            </a:lvl1pPr>
          </a:lstStyle>
          <a:p>
            <a:pPr/>
            <a:r>
              <a:t>To deepen understanding of a character. What we know – the literal – is recorded on the outside and what we infer – thoughts and feelings – are recorded on the inside.</a:t>
            </a:r>
          </a:p>
        </p:txBody>
      </p:sp>
      <p:pic>
        <p:nvPicPr>
          <p:cNvPr id="252" name="Image" descr="Image"/>
          <p:cNvPicPr>
            <a:picLocks noChangeAspect="1"/>
          </p:cNvPicPr>
          <p:nvPr/>
        </p:nvPicPr>
        <p:blipFill>
          <a:blip r:embed="rId3">
            <a:extLst/>
          </a:blip>
          <a:stretch>
            <a:fillRect/>
          </a:stretch>
        </p:blipFill>
        <p:spPr>
          <a:xfrm>
            <a:off x="7258050" y="2325677"/>
            <a:ext cx="3662423" cy="4286774"/>
          </a:xfrm>
          <a:prstGeom prst="rect">
            <a:avLst/>
          </a:prstGeom>
          <a:ln w="12700">
            <a:miter lim="400000"/>
          </a:ln>
        </p:spPr>
      </p:pic>
      <p:grpSp>
        <p:nvGrpSpPr>
          <p:cNvPr id="255" name="Group"/>
          <p:cNvGrpSpPr/>
          <p:nvPr/>
        </p:nvGrpSpPr>
        <p:grpSpPr>
          <a:xfrm>
            <a:off x="3345383" y="7179782"/>
            <a:ext cx="2631034" cy="1709237"/>
            <a:chOff x="0" y="0"/>
            <a:chExt cx="2631033" cy="1709235"/>
          </a:xfrm>
        </p:grpSpPr>
        <p:sp>
          <p:nvSpPr>
            <p:cNvPr id="253" name="Line Graph"/>
            <p:cNvSpPr/>
            <p:nvPr/>
          </p:nvSpPr>
          <p:spPr>
            <a:xfrm>
              <a:off x="679675" y="0"/>
              <a:ext cx="1271684" cy="12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 y="0"/>
                  </a:moveTo>
                  <a:cubicBezTo>
                    <a:pt x="87" y="0"/>
                    <a:pt x="0" y="87"/>
                    <a:pt x="0" y="194"/>
                  </a:cubicBezTo>
                  <a:lnTo>
                    <a:pt x="0" y="21404"/>
                  </a:lnTo>
                  <a:cubicBezTo>
                    <a:pt x="0" y="21511"/>
                    <a:pt x="87" y="21600"/>
                    <a:pt x="194" y="21600"/>
                  </a:cubicBezTo>
                  <a:lnTo>
                    <a:pt x="21406" y="21600"/>
                  </a:lnTo>
                  <a:cubicBezTo>
                    <a:pt x="21513" y="21600"/>
                    <a:pt x="21600" y="21511"/>
                    <a:pt x="21600" y="21404"/>
                  </a:cubicBezTo>
                  <a:lnTo>
                    <a:pt x="21600" y="20822"/>
                  </a:lnTo>
                  <a:cubicBezTo>
                    <a:pt x="21600" y="20715"/>
                    <a:pt x="21513" y="20628"/>
                    <a:pt x="21406" y="20628"/>
                  </a:cubicBezTo>
                  <a:lnTo>
                    <a:pt x="1163" y="20628"/>
                  </a:lnTo>
                  <a:cubicBezTo>
                    <a:pt x="1056" y="20628"/>
                    <a:pt x="970" y="20539"/>
                    <a:pt x="970" y="20432"/>
                  </a:cubicBezTo>
                  <a:lnTo>
                    <a:pt x="970" y="194"/>
                  </a:lnTo>
                  <a:cubicBezTo>
                    <a:pt x="970" y="87"/>
                    <a:pt x="883" y="0"/>
                    <a:pt x="776" y="0"/>
                  </a:cubicBezTo>
                  <a:lnTo>
                    <a:pt x="194" y="0"/>
                  </a:lnTo>
                  <a:close/>
                  <a:moveTo>
                    <a:pt x="19991" y="7364"/>
                  </a:moveTo>
                  <a:lnTo>
                    <a:pt x="17165" y="8228"/>
                  </a:lnTo>
                  <a:lnTo>
                    <a:pt x="17811" y="8832"/>
                  </a:lnTo>
                  <a:lnTo>
                    <a:pt x="13288" y="13689"/>
                  </a:lnTo>
                  <a:lnTo>
                    <a:pt x="10021" y="10341"/>
                  </a:lnTo>
                  <a:lnTo>
                    <a:pt x="2932" y="17951"/>
                  </a:lnTo>
                  <a:lnTo>
                    <a:pt x="3799" y="18763"/>
                  </a:lnTo>
                  <a:lnTo>
                    <a:pt x="10041" y="12061"/>
                  </a:lnTo>
                  <a:lnTo>
                    <a:pt x="13327" y="15430"/>
                  </a:lnTo>
                  <a:lnTo>
                    <a:pt x="13766" y="14916"/>
                  </a:lnTo>
                  <a:lnTo>
                    <a:pt x="18678" y="9644"/>
                  </a:lnTo>
                  <a:lnTo>
                    <a:pt x="19324" y="10250"/>
                  </a:lnTo>
                  <a:lnTo>
                    <a:pt x="19991" y="7364"/>
                  </a:lnTo>
                  <a:close/>
                </a:path>
              </a:pathLst>
            </a:custGeom>
            <a:solidFill>
              <a:schemeClr val="accent6"/>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54" name="Graphic outcome"/>
            <p:cNvSpPr txBox="1"/>
            <p:nvPr/>
          </p:nvSpPr>
          <p:spPr>
            <a:xfrm>
              <a:off x="-1" y="1248177"/>
              <a:ext cx="2631035" cy="461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Graphic outcome</a:t>
              </a:r>
            </a:p>
          </p:txBody>
        </p:sp>
      </p:grpSp>
      <p:grpSp>
        <p:nvGrpSpPr>
          <p:cNvPr id="258" name="Group"/>
          <p:cNvGrpSpPr/>
          <p:nvPr/>
        </p:nvGrpSpPr>
        <p:grpSpPr>
          <a:xfrm>
            <a:off x="6709040" y="7129471"/>
            <a:ext cx="2170791" cy="1751790"/>
            <a:chOff x="0" y="0"/>
            <a:chExt cx="2170790" cy="1751789"/>
          </a:xfrm>
        </p:grpSpPr>
        <p:sp>
          <p:nvSpPr>
            <p:cNvPr id="256" name="Computer"/>
            <p:cNvSpPr/>
            <p:nvPr/>
          </p:nvSpPr>
          <p:spPr>
            <a:xfrm>
              <a:off x="0" y="0"/>
              <a:ext cx="2170791" cy="1751790"/>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chemeClr val="accent1"/>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257" name="Downloadable…"/>
            <p:cNvSpPr txBox="1"/>
            <p:nvPr/>
          </p:nvSpPr>
          <p:spPr>
            <a:xfrm>
              <a:off x="99729" y="297805"/>
              <a:ext cx="1971333" cy="729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z="2100"/>
              </a:pPr>
              <a:r>
                <a:t>Downloadable </a:t>
              </a:r>
            </a:p>
            <a:p>
              <a:pPr>
                <a:defRPr b="0" sz="2100"/>
              </a:pPr>
              <a:r>
                <a:t>resource</a:t>
              </a: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