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media/image4.jpeg" ContentType="image/jpeg"/>
  <Override PartName="/ppt/media/image5.jpeg" ContentType="image/jpeg"/>
  <Override PartName="/ppt/media/image6.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mp4" ContentType="video/unknown"/>
  <Override PartName="/ppt/media/image7.jpeg" ContentType="image/jpeg"/>
  <Override PartName="/ppt/media/image8.jpeg" ContentType="image/jpeg"/>
  <Override PartName="/ppt/media/image9.jpeg" ContentType="image/jpeg"/>
  <Override PartName="/ppt/media/image10.jpeg" ContentType="image/jpeg"/>
  <Override PartName="/ppt/charts/chart3.xml" ContentType="application/vnd.openxmlformats-officedocument.drawingml.chart+xml"/>
  <Override PartName="/ppt/charts/chart4.xml" ContentType="application/vnd.openxmlformats-officedocument.drawingml.chart+xml"/>
  <Override PartName="/ppt/notesSlides/notesSlide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800" u="none">
                <a:solidFill>
                  <a:srgbClr val="444444"/>
                </a:solidFill>
                <a:latin typeface="Helvetica Neue Medium"/>
              </a:defRPr>
            </a:pPr>
            <a:r>
              <a:rPr b="0" i="0" strike="noStrike" sz="1800" u="none">
                <a:solidFill>
                  <a:srgbClr val="444444"/>
                </a:solidFill>
                <a:latin typeface="Helvetica Neue Medium"/>
              </a:rPr>
              <a:t>Pie Chart</a:t>
            </a:r>
          </a:p>
        </c:rich>
      </c:tx>
      <c:layout>
        <c:manualLayout>
          <c:xMode val="edge"/>
          <c:yMode val="edge"/>
          <c:x val="0.425339"/>
          <c:y val="0"/>
          <c:w val="0.149323"/>
          <c:h val="0.0626544"/>
        </c:manualLayout>
      </c:layout>
      <c:overlay val="1"/>
      <c:spPr>
        <a:noFill/>
        <a:effectLst/>
      </c:spPr>
    </c:title>
    <c:autoTitleDeleted val="1"/>
    <c:plotArea>
      <c:layout>
        <c:manualLayout>
          <c:layoutTarget val="inner"/>
          <c:xMode val="edge"/>
          <c:yMode val="edge"/>
          <c:x val="0.005"/>
          <c:y val="0.0626544"/>
          <c:w val="0.99"/>
          <c:h val="0.924846"/>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00F900"/>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1"/>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2"/>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3"/>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0"/>
              <c:showCatName val="0"/>
              <c:showSerName val="0"/>
              <c:showPercent val="1"/>
              <c:showBubbleSize val="0"/>
            </c:dLbl>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Comp/vocab</c:v>
                </c:pt>
                <c:pt idx="2">
                  <c:v>Making Inference</c:v>
                </c:pt>
                <c:pt idx="3">
                  <c:v>LfE</c:v>
                </c:pt>
              </c:strCache>
            </c:strRef>
          </c:cat>
          <c:val>
            <c:numRef>
              <c:f>Sheet1!$B$2:$E$2</c:f>
              <c:numCache>
                <c:ptCount val="4"/>
                <c:pt idx="0">
                  <c:v>11.000000</c:v>
                </c:pt>
                <c:pt idx="1">
                  <c:v>2.000000</c:v>
                </c:pt>
                <c:pt idx="2">
                  <c:v>7.000000</c:v>
                </c:pt>
                <c:pt idx="3">
                  <c:v>0.000000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800" u="none">
                <a:solidFill>
                  <a:srgbClr val="444444"/>
                </a:solidFill>
                <a:latin typeface="Helvetica Neue Medium"/>
              </a:defRPr>
            </a:pPr>
            <a:r>
              <a:rPr b="0" i="0" strike="noStrike" sz="1800" u="none">
                <a:solidFill>
                  <a:srgbClr val="444444"/>
                </a:solidFill>
                <a:latin typeface="Helvetica Neue Medium"/>
              </a:rPr>
              <a:t>Pie Chart</a:t>
            </a:r>
          </a:p>
        </c:rich>
      </c:tx>
      <c:layout>
        <c:manualLayout>
          <c:xMode val="edge"/>
          <c:yMode val="edge"/>
          <c:x val="0.422074"/>
          <c:y val="0"/>
          <c:w val="0.155852"/>
          <c:h val="0.0652153"/>
        </c:manualLayout>
      </c:layout>
      <c:overlay val="1"/>
      <c:spPr>
        <a:noFill/>
        <a:effectLst/>
      </c:spPr>
    </c:title>
    <c:autoTitleDeleted val="1"/>
    <c:plotArea>
      <c:layout>
        <c:manualLayout>
          <c:layoutTarget val="inner"/>
          <c:xMode val="edge"/>
          <c:yMode val="edge"/>
          <c:x val="0.005"/>
          <c:y val="0.0652153"/>
          <c:w val="0.99"/>
          <c:h val="0.922285"/>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00F900"/>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1"/>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2"/>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3"/>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outEnd"/>
              <c:showLegendKey val="0"/>
              <c:showVal val="0"/>
              <c:showCatName val="0"/>
              <c:showSerName val="0"/>
              <c:showPercent val="1"/>
              <c:showBubbleSize val="0"/>
            </c:dLbl>
            <c:numFmt formatCode="0%" sourceLinked="0"/>
            <c:txPr>
              <a:bodyPr/>
              <a:lstStyle/>
              <a:p>
                <a:pPr>
                  <a:defRPr b="0" i="0" strike="noStrike" sz="18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Comp/vocab</c:v>
                </c:pt>
                <c:pt idx="2">
                  <c:v>Making Inference</c:v>
                </c:pt>
                <c:pt idx="3">
                  <c:v>LfE</c:v>
                </c:pt>
              </c:strCache>
            </c:strRef>
          </c:cat>
          <c:val>
            <c:numRef>
              <c:f>Sheet1!$B$2:$E$2</c:f>
              <c:numCache>
                <c:ptCount val="4"/>
                <c:pt idx="0">
                  <c:v>12.000000</c:v>
                </c:pt>
                <c:pt idx="1">
                  <c:v>2.000000</c:v>
                </c:pt>
                <c:pt idx="2">
                  <c:v>6.000000</c:v>
                </c:pt>
                <c:pt idx="3">
                  <c:v>0.000000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28378"/>
          <c:y val="0.0728378"/>
          <c:w val="0.854324"/>
          <c:h val="0.841824"/>
        </c:manualLayout>
      </c:layout>
      <c:pieChart>
        <c:varyColors val="0"/>
        <c:ser>
          <c:idx val="0"/>
          <c:order val="0"/>
          <c:tx>
            <c:strRef>
              <c:f>Sheet1!$A$2</c:f>
              <c:strCache>
                <c:ptCount val="1"/>
                <c:pt idx="0">
                  <c:v>Label 4</c:v>
                </c:pt>
              </c:strCache>
            </c:strRef>
          </c:tx>
          <c:spPr>
            <a:solidFill>
              <a:srgbClr val="00882B"/>
            </a:solidFill>
            <a:ln w="12700" cap="flat">
              <a:noFill/>
              <a:miter lim="400000"/>
            </a:ln>
            <a:effectLst/>
          </c:spPr>
          <c:explosion val="0"/>
          <c:dPt>
            <c:idx val="0"/>
            <c:explosion val="0"/>
            <c:spPr>
              <a:solidFill>
                <a:srgbClr val="00882B"/>
              </a:solidFill>
              <a:ln w="12700" cap="flat">
                <a:noFill/>
                <a:miter lim="400000"/>
              </a:ln>
              <a:effectLst/>
            </c:spPr>
          </c:dPt>
          <c:dPt>
            <c:idx val="1"/>
            <c:explosion val="0"/>
            <c:spPr>
              <a:solidFill>
                <a:srgbClr val="00882B"/>
              </a:solidFill>
              <a:ln w="12700" cap="flat">
                <a:solidFill>
                  <a:srgbClr val="000000"/>
                </a:solidFill>
                <a:prstDash val="solid"/>
                <a:miter lim="400000"/>
              </a:ln>
              <a:effectLst/>
            </c:spPr>
          </c:dPt>
          <c:dPt>
            <c:idx val="2"/>
            <c:explosion val="0"/>
            <c:spPr>
              <a:solidFill>
                <a:srgbClr val="00882B"/>
              </a:solidFill>
              <a:ln w="12700" cap="flat">
                <a:noFill/>
                <a:miter lim="400000"/>
              </a:ln>
              <a:effectLst/>
            </c:spPr>
          </c:dPt>
          <c:dPt>
            <c:idx val="3"/>
            <c:explosion val="0"/>
            <c:spPr>
              <a:solidFill>
                <a:srgbClr val="70BF41"/>
              </a:solidFill>
              <a:ln w="12700" cap="flat">
                <a:noFill/>
                <a:miter lim="400000"/>
              </a:ln>
              <a:effectLst/>
            </c:spPr>
          </c:dPt>
          <c:dPt>
            <c:idx val="4"/>
            <c:explosion val="0"/>
            <c:spPr>
              <a:solidFill>
                <a:srgbClr val="DE6A10"/>
              </a:solidFill>
              <a:ln w="9525" cap="flat">
                <a:solidFill>
                  <a:srgbClr val="F9F9F9"/>
                </a:solidFill>
                <a:prstDash val="solid"/>
                <a:round/>
              </a:ln>
              <a:effectLst/>
            </c:spPr>
          </c:dPt>
          <c:dPt>
            <c:idx val="5"/>
            <c:explosion val="0"/>
            <c:spPr>
              <a:solidFill>
                <a:schemeClr val="accent6"/>
              </a:solidFill>
              <a:ln w="9525" cap="flat">
                <a:solidFill>
                  <a:srgbClr val="F9F9F9"/>
                </a:solidFill>
                <a:prstDash val="solid"/>
                <a:round/>
              </a:ln>
              <a:effectLst/>
            </c:spPr>
          </c:dPt>
          <c:dLbls>
            <c:dLbl>
              <c:idx val="0"/>
              <c:numFmt formatCode="#,##0" sourceLinked="0"/>
              <c:txPr>
                <a:bodyPr/>
                <a:lstStyle/>
                <a:p>
                  <a:pPr>
                    <a:defRPr b="1" i="0" strike="noStrike" sz="42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ctr"/>
              <c:showLegendKey val="0"/>
              <c:showVal val="1"/>
              <c:showCatName val="1"/>
              <c:showSerName val="0"/>
              <c:showPercent val="0"/>
              <c:showBubbleSize val="0"/>
            </c:dLbl>
            <c:dLbl>
              <c:idx val="1"/>
              <c:numFmt formatCode="0" sourceLinked="0"/>
              <c:txPr>
                <a:bodyPr/>
                <a:lstStyle/>
                <a:p>
                  <a:pPr>
                    <a:defRPr b="0" i="0" strike="noStrike" sz="42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ctr"/>
              <c:showLegendKey val="0"/>
              <c:showVal val="1"/>
              <c:showCatName val="1"/>
              <c:showSerName val="0"/>
              <c:showPercent val="0"/>
              <c:showBubbleSize val="0"/>
            </c:dLbl>
            <c:dLbl>
              <c:idx val="2"/>
              <c:numFmt formatCode="0" sourceLinked="0"/>
              <c:txPr>
                <a:bodyPr/>
                <a:lstStyle/>
                <a:p>
                  <a:pPr>
                    <a:defRPr b="1" i="0" strike="noStrike" sz="42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ctr"/>
              <c:showLegendKey val="0"/>
              <c:showVal val="1"/>
              <c:showCatName val="1"/>
              <c:showSerName val="0"/>
              <c:showPercent val="0"/>
              <c:showBubbleSize val="0"/>
            </c:dLbl>
            <c:dLbl>
              <c:idx val="3"/>
              <c:numFmt formatCode="0" sourceLinked="0"/>
              <c:txPr>
                <a:bodyPr/>
                <a:lstStyle/>
                <a:p>
                  <a:pPr>
                    <a:defRPr b="0" i="0" strike="noStrike" sz="4200" u="none">
                      <a:solidFill>
                        <a:srgbClr val="000000"/>
                      </a:solidFill>
                      <a:effectLst>
                        <a:outerShdw sx="100000" sy="100000" kx="0" ky="0" algn="tl" rotWithShape="1" blurRad="63500" dist="35135" dir="5388752">
                          <a:srgbClr val="000000">
                            <a:alpha val="90342"/>
                          </a:srgbClr>
                        </a:outerShdw>
                      </a:effectLst>
                      <a:latin typeface="Helvetica Neue Medium"/>
                    </a:defRPr>
                  </a:pPr>
                </a:p>
              </c:txPr>
              <c:dLblPos val="ctr"/>
              <c:showLegendKey val="0"/>
              <c:showVal val="1"/>
              <c:showCatName val="1"/>
              <c:showSerName val="0"/>
              <c:showPercent val="0"/>
              <c:showBubbleSize val="0"/>
            </c:dLbl>
            <c:dLbl>
              <c:idx val="4"/>
              <c:numFmt formatCode="#,##0" sourceLinked="0"/>
              <c:txPr>
                <a:bodyPr/>
                <a:lstStyle/>
                <a:p>
                  <a:pPr>
                    <a:defRPr b="1" i="0" strike="noStrike" sz="4600" u="none">
                      <a:solidFill>
                        <a:srgbClr val="000000"/>
                      </a:solidFill>
                      <a:latin typeface="Helvetica"/>
                    </a:defRPr>
                  </a:pPr>
                </a:p>
              </c:txPr>
              <c:dLblPos val="ctr"/>
              <c:showLegendKey val="0"/>
              <c:showVal val="1"/>
              <c:showCatName val="1"/>
              <c:showSerName val="0"/>
              <c:showPercent val="0"/>
              <c:showBubbleSize val="0"/>
            </c:dLbl>
            <c:dLbl>
              <c:idx val="5"/>
              <c:numFmt formatCode="#,##0%" sourceLinked="0"/>
              <c:txPr>
                <a:bodyPr/>
                <a:lstStyle/>
                <a:p>
                  <a:pPr>
                    <a:defRPr b="0" i="0" strike="noStrike" sz="4600" u="none">
                      <a:solidFill>
                        <a:srgbClr val="000000"/>
                      </a:solidFill>
                      <a:latin typeface="Helvetica"/>
                    </a:defRPr>
                  </a:pPr>
                </a:p>
              </c:txPr>
              <c:dLblPos val="ctr"/>
              <c:showLegendKey val="0"/>
              <c:showVal val="0"/>
              <c:showCatName val="0"/>
              <c:showSerName val="0"/>
              <c:showPercent val="1"/>
              <c:showBubbleSize val="0"/>
            </c:dLbl>
            <c:numFmt formatCode="#,##0" sourceLinked="0"/>
            <c:txPr>
              <a:bodyPr/>
              <a:lstStyle/>
              <a:p>
                <a:pPr>
                  <a:defRPr b="1" i="0" strike="noStrike" sz="4200" u="none">
                    <a:solidFill>
                      <a:srgbClr val="000000"/>
                    </a:solidFill>
                    <a:effectLst>
                      <a:outerShdw sx="100000" sy="100000" kx="0" ky="0" algn="tl" rotWithShape="1" blurRad="63500" dist="35135" dir="5388752">
                        <a:srgbClr val="000000">
                          <a:alpha val="90342"/>
                        </a:srgbClr>
                      </a:outerShdw>
                    </a:effectLst>
                    <a:latin typeface="Helvetica Neue"/>
                  </a:defRPr>
                </a:pPr>
              </a:p>
            </c:txPr>
            <c:dLblPos val="ctr"/>
            <c:showLegendKey val="0"/>
            <c:showVal val="1"/>
            <c:showCatName val="1"/>
            <c:showSerName val="0"/>
            <c:showPercent val="0"/>
            <c:showBubbleSize val="0"/>
            <c:showLeaderLines val="1"/>
            <c:leaderLines>
              <c:spPr>
                <a:noFill/>
                <a:ln w="6350" cap="flat">
                  <a:solidFill>
                    <a:srgbClr val="000000"/>
                  </a:solidFill>
                  <a:prstDash val="solid"/>
                  <a:miter lim="400000"/>
                </a:ln>
                <a:effectLst/>
              </c:spPr>
            </c:leaderLines>
          </c:dLbls>
          <c:cat>
            <c:strRef>
              <c:f>Sheet1!$B$1:$E$1</c:f>
              <c:strCache>
                <c:ptCount val="4"/>
                <c:pt idx="0">
                  <c:v>Retrieve and Record</c:v>
                </c:pt>
                <c:pt idx="2">
                  <c:v>Sequence</c:v>
                </c:pt>
                <c:pt idx="3">
                  <c:v>Vocab'</c:v>
                </c:pt>
                <c:pt idx="4">
                  <c:v>Making Inferences</c:v>
                </c:pt>
              </c:strCache>
            </c:strRef>
          </c:cat>
          <c:val>
            <c:numRef>
              <c:f>Sheet1!$B$2:$E$2</c:f>
              <c:numCache>
                <c:ptCount val="4"/>
                <c:pt idx="0">
                  <c:v>15.000000</c:v>
                </c:pt>
                <c:pt idx="2">
                  <c:v>1.000000</c:v>
                </c:pt>
                <c:pt idx="3">
                  <c:v>3.000000</c:v>
                </c:pt>
                <c:pt idx="4">
                  <c:v>1.000000</c:v>
                </c:pt>
              </c:numCache>
            </c:numRef>
          </c:val>
        </c:ser>
        <c:firstSliceAng val="0"/>
      </c:pieChart>
      <c:spPr>
        <a:solidFill>
          <a:srgbClr val="FFFFFF"/>
        </a:solidFill>
        <a:ln w="12700" cap="flat">
          <a:noFill/>
          <a:miter lim="400000"/>
        </a:ln>
        <a:effectLst/>
      </c:spPr>
    </c:plotArea>
    <c:plotVisOnly val="0"/>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200" u="none">
                <a:solidFill>
                  <a:srgbClr val="444444"/>
                </a:solidFill>
                <a:latin typeface="Helvetica Neue Medium"/>
              </a:defRPr>
            </a:pPr>
            <a:r>
              <a:rPr b="0" i="0" strike="noStrike" sz="2200" u="none">
                <a:solidFill>
                  <a:srgbClr val="444444"/>
                </a:solidFill>
                <a:latin typeface="Helvetica Neue Medium"/>
              </a:rPr>
              <a:t>Pie Chart</a:t>
            </a:r>
          </a:p>
        </c:rich>
      </c:tx>
      <c:layout>
        <c:manualLayout>
          <c:xMode val="edge"/>
          <c:yMode val="edge"/>
          <c:x val="0.282605"/>
          <c:y val="0.0135265"/>
          <c:w val="0.0990964"/>
          <c:h val="0.0565302"/>
        </c:manualLayout>
      </c:layout>
      <c:overlay val="1"/>
      <c:spPr>
        <a:noFill/>
        <a:effectLst/>
      </c:spPr>
    </c:title>
    <c:autoTitleDeleted val="1"/>
    <c:plotArea>
      <c:layout>
        <c:manualLayout>
          <c:layoutTarget val="inner"/>
          <c:xMode val="edge"/>
          <c:yMode val="edge"/>
          <c:x val="0.005"/>
          <c:y val="0.0700567"/>
          <c:w val="0.664307"/>
          <c:h val="0.917443"/>
        </c:manualLayout>
      </c:layout>
      <c:pieChart>
        <c:varyColors val="0"/>
        <c:ser>
          <c:idx val="0"/>
          <c:order val="0"/>
          <c:tx>
            <c:strRef>
              <c:f>Sheet1!$A$2</c:f>
              <c:strCache>
                <c:ptCount val="1"/>
                <c:pt idx="0">
                  <c:v>Label 4</c:v>
                </c:pt>
              </c:strCache>
            </c:strRef>
          </c:tx>
          <c:spPr>
            <a:solidFill>
              <a:srgbClr val="0365C0"/>
            </a:solidFill>
            <a:ln w="12700" cap="flat">
              <a:noFill/>
              <a:miter lim="400000"/>
            </a:ln>
            <a:effectLst/>
          </c:spPr>
          <c:explosion val="0"/>
          <c:dPt>
            <c:idx val="0"/>
            <c:explosion val="0"/>
            <c:spPr>
              <a:solidFill>
                <a:srgbClr val="0365C0"/>
              </a:solidFill>
              <a:ln w="12700" cap="flat">
                <a:noFill/>
                <a:miter lim="400000"/>
              </a:ln>
              <a:effectLst/>
            </c:spPr>
          </c:dPt>
          <c:dPt>
            <c:idx val="1"/>
            <c:explosion val="0"/>
            <c:spPr>
              <a:solidFill>
                <a:srgbClr val="EC5C57"/>
              </a:solidFill>
              <a:ln w="12700" cap="flat">
                <a:noFill/>
                <a:miter lim="400000"/>
              </a:ln>
              <a:effectLst/>
            </c:spPr>
          </c:dPt>
          <c:dPt>
            <c:idx val="2"/>
            <c:explosion val="0"/>
            <c:spPr>
              <a:solidFill>
                <a:srgbClr val="C82506"/>
              </a:solidFill>
              <a:ln w="12700" cap="flat">
                <a:noFill/>
                <a:miter lim="400000"/>
              </a:ln>
              <a:effectLst/>
            </c:spPr>
          </c:dPt>
          <c:dLbls>
            <c:dLbl>
              <c:idx val="0"/>
              <c:numFmt formatCode="0%" sourceLinked="0"/>
              <c:txPr>
                <a:bodyPr/>
                <a:lstStyle/>
                <a:p>
                  <a:pPr>
                    <a:defRPr b="0" i="0" strike="noStrike" sz="22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1"/>
              <c:numFmt formatCode="0%" sourceLinked="0"/>
              <c:txPr>
                <a:bodyPr/>
                <a:lstStyle/>
                <a:p>
                  <a:pPr>
                    <a:defRPr b="0" i="0" strike="noStrike" sz="22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2"/>
              <c:numFmt formatCode="0%" sourceLinked="0"/>
              <c:txPr>
                <a:bodyPr/>
                <a:lstStyle/>
                <a:p>
                  <a:pPr>
                    <a:defRPr b="0" i="0" strike="noStrike" sz="22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numFmt formatCode="0%" sourceLinked="0"/>
            <c:txPr>
              <a:bodyPr/>
              <a:lstStyle/>
              <a:p>
                <a:pPr>
                  <a:defRPr b="0" i="0" strike="noStrike" sz="22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showLeaderLines val="0"/>
            <c:leaderLines>
              <c:spPr>
                <a:noFill/>
                <a:ln w="6350" cap="flat">
                  <a:solidFill>
                    <a:srgbClr val="000000"/>
                  </a:solidFill>
                  <a:prstDash val="solid"/>
                  <a:miter lim="400000"/>
                </a:ln>
                <a:effectLst/>
              </c:spPr>
            </c:leaderLines>
          </c:dLbls>
          <c:cat>
            <c:strRef>
              <c:f>Sheet1!$B$1:$D$1</c:f>
              <c:strCache>
                <c:ptCount val="3"/>
                <c:pt idx="0">
                  <c:v>Story</c:v>
                </c:pt>
                <c:pt idx="1">
                  <c:v>Non Fiction</c:v>
                </c:pt>
                <c:pt idx="2">
                  <c:v>Poem</c:v>
                </c:pt>
              </c:strCache>
            </c:strRef>
          </c:cat>
          <c:val>
            <c:numRef>
              <c:f>Sheet1!$B$2:$D$2</c:f>
              <c:numCache>
                <c:ptCount val="3"/>
                <c:pt idx="0">
                  <c:v>9.000000</c:v>
                </c:pt>
                <c:pt idx="1">
                  <c:v>6.000000</c:v>
                </c:pt>
                <c:pt idx="2">
                  <c:v>5.000000</c:v>
                </c:pt>
              </c:numCache>
            </c:numRef>
          </c:val>
        </c:ser>
        <c:firstSliceAng val="0"/>
      </c:pieChart>
      <c:spPr>
        <a:solidFill>
          <a:srgbClr val="FFFFFF"/>
        </a:solidFill>
        <a:ln w="12700" cap="flat">
          <a:noFill/>
          <a:miter lim="400000"/>
        </a:ln>
        <a:effectLst/>
      </c:spPr>
    </c:plotArea>
    <c:legend>
      <c:legendPos val="r"/>
      <c:layout>
        <c:manualLayout>
          <c:xMode val="edge"/>
          <c:yMode val="edge"/>
          <c:x val="0.692619"/>
          <c:y val="0"/>
          <c:w val="0.307381"/>
          <c:h val="0.0883532"/>
        </c:manualLayout>
      </c:layout>
      <c:overlay val="1"/>
      <c:spPr>
        <a:noFill/>
        <a:ln w="12700" cap="flat">
          <a:noFill/>
          <a:miter lim="400000"/>
        </a:ln>
        <a:effectLst/>
      </c:spPr>
      <c:txPr>
        <a:bodyPr rot="0"/>
        <a:lstStyle/>
        <a:p>
          <a:pPr>
            <a:defRPr b="0" i="0" strike="noStrike" sz="1800" u="none">
              <a:solidFill>
                <a:srgbClr val="444444"/>
              </a:solidFill>
              <a:latin typeface="Helvetica Neue"/>
            </a:defRPr>
          </a:pPr>
        </a:p>
      </c:txPr>
    </c:legend>
    <c:plotVisOnly val="0"/>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71" name="Shape 571"/>
          <p:cNvSpPr/>
          <p:nvPr>
            <p:ph type="sldImg"/>
          </p:nvPr>
        </p:nvSpPr>
        <p:spPr>
          <a:xfrm>
            <a:off x="1143000" y="685800"/>
            <a:ext cx="4572000" cy="3429000"/>
          </a:xfrm>
          <a:prstGeom prst="rect">
            <a:avLst/>
          </a:prstGeom>
        </p:spPr>
        <p:txBody>
          <a:bodyPr/>
          <a:lstStyle/>
          <a:p>
            <a:pPr/>
          </a:p>
        </p:txBody>
      </p:sp>
      <p:sp>
        <p:nvSpPr>
          <p:cNvPr id="572" name="Shape 57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this our foundation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Shape 675"/>
          <p:cNvSpPr/>
          <p:nvPr>
            <p:ph type="sldImg"/>
          </p:nvPr>
        </p:nvSpPr>
        <p:spPr>
          <a:prstGeom prst="rect">
            <a:avLst/>
          </a:prstGeom>
        </p:spPr>
        <p:txBody>
          <a:bodyPr/>
          <a:lstStyle/>
          <a:p>
            <a:pPr/>
          </a:p>
        </p:txBody>
      </p:sp>
      <p:sp>
        <p:nvSpPr>
          <p:cNvPr id="676" name="Shape 676"/>
          <p:cNvSpPr/>
          <p:nvPr>
            <p:ph type="body" sz="quarter" idx="1"/>
          </p:nvPr>
        </p:nvSpPr>
        <p:spPr>
          <a:prstGeom prst="rect">
            <a:avLst/>
          </a:prstGeom>
        </p:spPr>
        <p:txBody>
          <a:bodyPr/>
          <a:lstStyle/>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pPr>
            <a:r>
              <a:t>Typical structure</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800">
                <a:latin typeface="Arial"/>
                <a:ea typeface="Arial"/>
                <a:cs typeface="Arial"/>
                <a:sym typeface="Arial"/>
              </a:defRPr>
            </a:pP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800">
                <a:latin typeface="Arial"/>
                <a:ea typeface="Arial"/>
                <a:cs typeface="Arial"/>
                <a:sym typeface="Arial"/>
              </a:defRPr>
            </a:pP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pPr>
            <a:r>
              <a:t>Note the need to teach strategies for comprehension as well as for decoding and ensure that children don’t tolerate not understanding text/</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pPr>
            <a:r>
              <a:t>Think about what strategies you might be teaching your GR groups at the moment re Comprehension.</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sz="1200">
                <a:latin typeface="Arial"/>
                <a:ea typeface="Arial"/>
                <a:cs typeface="Arial"/>
                <a:sym typeface="Arial"/>
              </a:defRPr>
            </a:pPr>
            <a:r>
              <a:t>importance of:</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sz="1200">
                <a:latin typeface="Arial"/>
                <a:ea typeface="Arial"/>
                <a:cs typeface="Arial"/>
                <a:sym typeface="Arial"/>
              </a:defRPr>
            </a:pPr>
            <a:r>
              <a:t>targeting the direct teaching in a way that can’t be done during whole class teaching </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sz="1200">
                <a:latin typeface="Arial"/>
                <a:ea typeface="Arial"/>
                <a:cs typeface="Arial"/>
                <a:sym typeface="Arial"/>
              </a:defRPr>
            </a:pPr>
            <a:r>
              <a:t>grouping children for guided reading according to their curricular targets </a:t>
            </a:r>
            <a:endParaRPr sz="1600"/>
          </a:p>
          <a:p>
            <a: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i="1" sz="1200">
                <a:latin typeface="Arial"/>
                <a:ea typeface="Arial"/>
                <a:cs typeface="Arial"/>
                <a:sym typeface="Arial"/>
              </a:defRPr>
            </a:pPr>
            <a:r>
              <a:t>tightly focused teaching (WHAT is being learned, can be as small a step as necessary for those children) and the opportunity to ASSESS what the next steps should be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Shape 962"/>
          <p:cNvSpPr/>
          <p:nvPr>
            <p:ph type="sldImg"/>
          </p:nvPr>
        </p:nvSpPr>
        <p:spPr>
          <a:prstGeom prst="rect">
            <a:avLst/>
          </a:prstGeom>
        </p:spPr>
        <p:txBody>
          <a:bodyPr/>
          <a:lstStyle/>
          <a:p>
            <a:pPr/>
          </a:p>
        </p:txBody>
      </p:sp>
      <p:sp>
        <p:nvSpPr>
          <p:cNvPr id="963" name="Shape 963"/>
          <p:cNvSpPr/>
          <p:nvPr>
            <p:ph type="body" sz="quarter" idx="1"/>
          </p:nvPr>
        </p:nvSpPr>
        <p:spPr>
          <a:prstGeom prst="rect">
            <a:avLst/>
          </a:prstGeom>
        </p:spPr>
        <p:txBody>
          <a:bodyPr/>
          <a:lstStyle>
            <a:lvl1pPr>
              <a:lnSpc>
                <a:spcPct val="117999"/>
              </a:lnSpc>
            </a:lvl1pPr>
          </a:lstStyle>
          <a:p>
            <a:pPr/>
            <a:r>
              <a:t>But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Shape 1029"/>
          <p:cNvSpPr/>
          <p:nvPr>
            <p:ph type="sldImg"/>
          </p:nvPr>
        </p:nvSpPr>
        <p:spPr>
          <a:prstGeom prst="rect">
            <a:avLst/>
          </a:prstGeom>
        </p:spPr>
        <p:txBody>
          <a:bodyPr/>
          <a:lstStyle/>
          <a:p>
            <a:pPr/>
          </a:p>
        </p:txBody>
      </p:sp>
      <p:sp>
        <p:nvSpPr>
          <p:cNvPr id="1030" name="Shape 1030"/>
          <p:cNvSpPr/>
          <p:nvPr>
            <p:ph type="body" sz="quarter" idx="1"/>
          </p:nvPr>
        </p:nvSpPr>
        <p:spPr>
          <a:prstGeom prst="rect">
            <a:avLst/>
          </a:prstGeom>
        </p:spPr>
        <p:txBody>
          <a:bodyPr/>
          <a:lstStyle>
            <a:lvl1pPr>
              <a:defRPr sz="1600"/>
            </a:lvl1pPr>
          </a:lstStyle>
          <a:p>
            <a:pPr/>
            <a:r>
              <a:t>short, sharp writing in comprehension phase - practise grammar 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Shape 1139"/>
          <p:cNvSpPr/>
          <p:nvPr>
            <p:ph type="sldImg"/>
          </p:nvPr>
        </p:nvSpPr>
        <p:spPr>
          <a:prstGeom prst="rect">
            <a:avLst/>
          </a:prstGeom>
        </p:spPr>
        <p:txBody>
          <a:bodyPr/>
          <a:lstStyle/>
          <a:p>
            <a:pPr/>
          </a:p>
        </p:txBody>
      </p:sp>
      <p:sp>
        <p:nvSpPr>
          <p:cNvPr id="1140" name="Shape 1140"/>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accommodate</a:t>
            </a:r>
            <a:endParaRPr sz="2400"/>
          </a:p>
          <a:p>
            <a:pPr defTabSz="914400">
              <a:lnSpc>
                <a:spcPct val="100000"/>
              </a:lnSpc>
              <a:spcBef>
                <a:spcPts val="400"/>
              </a:spcBef>
              <a:defRPr sz="1200">
                <a:latin typeface="Calibri"/>
                <a:ea typeface="Calibri"/>
                <a:cs typeface="Calibri"/>
                <a:sym typeface="Calibri"/>
              </a:defRPr>
            </a:pPr>
            <a:r>
              <a:t>cemetery</a:t>
            </a:r>
            <a:endParaRPr sz="2400"/>
          </a:p>
          <a:p>
            <a:pPr defTabSz="914400">
              <a:lnSpc>
                <a:spcPct val="100000"/>
              </a:lnSpc>
              <a:spcBef>
                <a:spcPts val="400"/>
              </a:spcBef>
              <a:defRPr sz="1200">
                <a:latin typeface="Calibri"/>
                <a:ea typeface="Calibri"/>
                <a:cs typeface="Calibri"/>
                <a:sym typeface="Calibri"/>
              </a:defRPr>
            </a:pPr>
            <a:r>
              <a:t>embarrassed</a:t>
            </a:r>
            <a:endParaRPr sz="2400"/>
          </a:p>
          <a:p>
            <a:pPr defTabSz="914400">
              <a:lnSpc>
                <a:spcPct val="100000"/>
              </a:lnSpc>
              <a:spcBef>
                <a:spcPts val="400"/>
              </a:spcBef>
              <a:defRPr sz="1200">
                <a:latin typeface="Calibri"/>
                <a:ea typeface="Calibri"/>
                <a:cs typeface="Calibri"/>
                <a:sym typeface="Calibri"/>
              </a:defRPr>
            </a:pPr>
            <a:r>
              <a:t>harassed</a:t>
            </a:r>
            <a:endParaRPr sz="2400"/>
          </a:p>
          <a:p>
            <a:pPr defTabSz="914400">
              <a:lnSpc>
                <a:spcPct val="100000"/>
              </a:lnSpc>
              <a:spcBef>
                <a:spcPts val="400"/>
              </a:spcBef>
              <a:defRPr sz="1200">
                <a:latin typeface="Calibri"/>
                <a:ea typeface="Calibri"/>
                <a:cs typeface="Calibri"/>
                <a:sym typeface="Calibri"/>
              </a:defRPr>
            </a:pPr>
            <a:r>
              <a:t>necessary</a:t>
            </a:r>
            <a:endParaRPr sz="2400"/>
          </a:p>
          <a:p>
            <a:pPr defTabSz="914400">
              <a:lnSpc>
                <a:spcPct val="100000"/>
              </a:lnSpc>
              <a:spcBef>
                <a:spcPts val="400"/>
              </a:spcBef>
              <a:defRPr sz="1200">
                <a:latin typeface="Calibri"/>
                <a:ea typeface="Calibri"/>
                <a:cs typeface="Calibri"/>
                <a:sym typeface="Calibri"/>
              </a:defRPr>
            </a:pPr>
            <a:r>
              <a:t>unparalleled</a:t>
            </a:r>
            <a:endParaRPr sz="2400"/>
          </a:p>
          <a:p>
            <a:pPr defTabSz="914400">
              <a:lnSpc>
                <a:spcPct val="100000"/>
              </a:lnSpc>
              <a:spcBef>
                <a:spcPts val="400"/>
              </a:spcBef>
              <a:defRPr sz="1200">
                <a:latin typeface="Calibri"/>
                <a:ea typeface="Calibri"/>
                <a:cs typeface="Calibri"/>
                <a:sym typeface="Calibri"/>
              </a:defRPr>
            </a:pPr>
            <a:r>
              <a:t>ecstasy</a:t>
            </a:r>
            <a:endParaRPr sz="2400"/>
          </a:p>
          <a:p>
            <a:pPr defTabSz="914400">
              <a:lnSpc>
                <a:spcPct val="100000"/>
              </a:lnSpc>
              <a:spcBef>
                <a:spcPts val="400"/>
              </a:spcBef>
              <a:defRPr sz="1200">
                <a:latin typeface="Calibri"/>
                <a:ea typeface="Calibri"/>
                <a:cs typeface="Calibri"/>
                <a:sym typeface="Calibri"/>
              </a:defRPr>
            </a:pPr>
            <a:r>
              <a:t>lady’s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3" name="Shape 1613"/>
          <p:cNvSpPr/>
          <p:nvPr>
            <p:ph type="sldImg"/>
          </p:nvPr>
        </p:nvSpPr>
        <p:spPr>
          <a:prstGeom prst="rect">
            <a:avLst/>
          </a:prstGeom>
        </p:spPr>
        <p:txBody>
          <a:bodyPr/>
          <a:lstStyle/>
          <a:p>
            <a:pPr/>
          </a:p>
        </p:txBody>
      </p:sp>
      <p:sp>
        <p:nvSpPr>
          <p:cNvPr id="1614" name="Shape 1614"/>
          <p:cNvSpPr/>
          <p:nvPr>
            <p:ph type="body" sz="quarter" idx="1"/>
          </p:nvPr>
        </p:nvSpPr>
        <p:spPr>
          <a:prstGeom prst="rect">
            <a:avLst/>
          </a:prstGeom>
        </p:spPr>
        <p:txBody>
          <a:bodyPr/>
          <a:lstStyle>
            <a:lvl1pPr>
              <a:lnSpc>
                <a:spcPct val="117999"/>
              </a:lnSpc>
            </a:lvl1pPr>
          </a:lstStyle>
          <a:p>
            <a:pPr/>
            <a:r>
              <a:t>a version of the tell me grid - quick go</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7" name="Title Text"/>
          <p:cNvSpPr txBox="1"/>
          <p:nvPr>
            <p:ph type="title"/>
          </p:nvPr>
        </p:nvSpPr>
        <p:spPr>
          <a:xfrm>
            <a:off x="1778000" y="2298700"/>
            <a:ext cx="20828000" cy="4648200"/>
          </a:xfrm>
          <a:prstGeom prst="rect">
            <a:avLst/>
          </a:prstGeom>
        </p:spPr>
        <p:txBody>
          <a:bodyPr anchor="b"/>
          <a:lstStyle/>
          <a:p>
            <a:pPr/>
            <a:r>
              <a:t>Title Text</a:t>
            </a:r>
          </a:p>
        </p:txBody>
      </p:sp>
      <p:sp>
        <p:nvSpPr>
          <p:cNvPr id="1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grpSp>
        <p:nvGrpSpPr>
          <p:cNvPr id="24" name="Group"/>
          <p:cNvGrpSpPr/>
          <p:nvPr/>
        </p:nvGrpSpPr>
        <p:grpSpPr>
          <a:xfrm>
            <a:off x="10259341" y="12980682"/>
            <a:ext cx="3865317" cy="256484"/>
            <a:chOff x="0" y="0"/>
            <a:chExt cx="3865316" cy="256483"/>
          </a:xfrm>
        </p:grpSpPr>
        <p:grpSp>
          <p:nvGrpSpPr>
            <p:cNvPr id="22" name="Group"/>
            <p:cNvGrpSpPr/>
            <p:nvPr/>
          </p:nvGrpSpPr>
          <p:grpSpPr>
            <a:xfrm>
              <a:off x="-1" y="57797"/>
              <a:ext cx="614118" cy="198687"/>
              <a:chOff x="0" y="0"/>
              <a:chExt cx="614116" cy="198685"/>
            </a:xfrm>
          </p:grpSpPr>
          <p:sp>
            <p:nvSpPr>
              <p:cNvPr id="19" name="Rectangle"/>
              <p:cNvSpPr/>
              <p:nvPr/>
            </p:nvSpPr>
            <p:spPr>
              <a:xfrm>
                <a:off x="-1" y="-1"/>
                <a:ext cx="189820" cy="198687"/>
              </a:xfrm>
              <a:prstGeom prst="rect">
                <a:avLst/>
              </a:prstGeom>
              <a:solidFill>
                <a:srgbClr val="FEC700"/>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sp>
            <p:nvSpPr>
              <p:cNvPr id="20" name="Rectangle"/>
              <p:cNvSpPr/>
              <p:nvPr/>
            </p:nvSpPr>
            <p:spPr>
              <a:xfrm>
                <a:off x="212149" y="-1"/>
                <a:ext cx="189819" cy="198687"/>
              </a:xfrm>
              <a:prstGeom prst="rect">
                <a:avLst/>
              </a:prstGeom>
              <a:solidFill>
                <a:srgbClr val="929292"/>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sp>
            <p:nvSpPr>
              <p:cNvPr id="21" name="Rectangle"/>
              <p:cNvSpPr/>
              <p:nvPr/>
            </p:nvSpPr>
            <p:spPr>
              <a:xfrm>
                <a:off x="424298" y="-1"/>
                <a:ext cx="189819" cy="198687"/>
              </a:xfrm>
              <a:prstGeom prst="rect">
                <a:avLst/>
              </a:prstGeom>
              <a:solidFill>
                <a:srgbClr val="00A3DA"/>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grpSp>
        <p:sp>
          <p:nvSpPr>
            <p:cNvPr id="23" name="Philip Webb | Literacy"/>
            <p:cNvSpPr/>
            <p:nvPr/>
          </p:nvSpPr>
          <p:spPr>
            <a:xfrm>
              <a:off x="794738" y="0"/>
              <a:ext cx="3070579"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b="0" sz="1800">
                  <a:solidFill>
                    <a:srgbClr val="00A3DA"/>
                  </a:solidFill>
                  <a:latin typeface="Avenir Next Medium"/>
                  <a:ea typeface="Avenir Next Medium"/>
                  <a:cs typeface="Avenir Next Medium"/>
                  <a:sym typeface="Avenir Next Medium"/>
                </a:defRPr>
              </a:lvl1pPr>
            </a:lstStyle>
            <a:p>
              <a:pPr>
                <a:defRPr sz="2400">
                  <a:solidFill>
                    <a:srgbClr val="000000"/>
                  </a:solidFill>
                </a:defRPr>
              </a:pPr>
              <a:r>
                <a:rPr sz="1800">
                  <a:solidFill>
                    <a:srgbClr val="00A3DA"/>
                  </a:solidFill>
                </a:rPr>
                <a:t>Philip Webb | Literacy </a:t>
              </a:r>
            </a:p>
          </p:txBody>
        </p:sp>
      </p:gr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5"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106"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4" name="532241774_2880x1920.jpg"/>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129" name="Title Text"/>
          <p:cNvSpPr txBox="1"/>
          <p:nvPr>
            <p:ph type="title"/>
          </p:nvPr>
        </p:nvSpPr>
        <p:spPr>
          <a:xfrm>
            <a:off x="4387453" y="625078"/>
            <a:ext cx="15609094" cy="3036094"/>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r>
              <a:t>Title Text</a:t>
            </a:r>
          </a:p>
        </p:txBody>
      </p:sp>
      <p:grpSp>
        <p:nvGrpSpPr>
          <p:cNvPr id="135" name="Group"/>
          <p:cNvGrpSpPr/>
          <p:nvPr/>
        </p:nvGrpSpPr>
        <p:grpSpPr>
          <a:xfrm>
            <a:off x="9474199" y="13055600"/>
            <a:ext cx="5435601" cy="594360"/>
            <a:chOff x="0" y="0"/>
            <a:chExt cx="5435600" cy="594359"/>
          </a:xfrm>
        </p:grpSpPr>
        <p:grpSp>
          <p:nvGrpSpPr>
            <p:cNvPr id="133" name="Group"/>
            <p:cNvGrpSpPr/>
            <p:nvPr/>
          </p:nvGrpSpPr>
          <p:grpSpPr>
            <a:xfrm>
              <a:off x="-1" y="81279"/>
              <a:ext cx="863601" cy="279401"/>
              <a:chOff x="0" y="0"/>
              <a:chExt cx="863599" cy="279400"/>
            </a:xfrm>
          </p:grpSpPr>
          <p:sp>
            <p:nvSpPr>
              <p:cNvPr id="130" name="Rectangle"/>
              <p:cNvSpPr/>
              <p:nvPr/>
            </p:nvSpPr>
            <p:spPr>
              <a:xfrm>
                <a:off x="0" y="0"/>
                <a:ext cx="266931" cy="279400"/>
              </a:xfrm>
              <a:prstGeom prst="rect">
                <a:avLst/>
              </a:prstGeom>
              <a:solidFill>
                <a:srgbClr val="FEC700"/>
              </a:solidFill>
              <a:ln w="12700" cap="flat">
                <a:noFill/>
                <a:miter lim="400000"/>
              </a:ln>
              <a:effectLst/>
            </p:spPr>
            <p:txBody>
              <a:bodyPr wrap="square" lIns="101600" tIns="101600" rIns="101600" bIns="101600"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131" name="Rectangle"/>
              <p:cNvSpPr/>
              <p:nvPr/>
            </p:nvSpPr>
            <p:spPr>
              <a:xfrm>
                <a:off x="298334" y="0"/>
                <a:ext cx="266932" cy="279400"/>
              </a:xfrm>
              <a:prstGeom prst="rect">
                <a:avLst/>
              </a:prstGeom>
              <a:solidFill>
                <a:srgbClr val="929292"/>
              </a:solidFill>
              <a:ln w="12700" cap="flat">
                <a:noFill/>
                <a:miter lim="400000"/>
              </a:ln>
              <a:effectLst/>
            </p:spPr>
            <p:txBody>
              <a:bodyPr wrap="square" lIns="101600" tIns="101600" rIns="101600" bIns="101600"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132" name="Rectangle"/>
              <p:cNvSpPr/>
              <p:nvPr/>
            </p:nvSpPr>
            <p:spPr>
              <a:xfrm>
                <a:off x="596669" y="0"/>
                <a:ext cx="266931" cy="279400"/>
              </a:xfrm>
              <a:prstGeom prst="rect">
                <a:avLst/>
              </a:prstGeom>
              <a:solidFill>
                <a:srgbClr val="00A3DA"/>
              </a:solidFill>
              <a:ln w="12700" cap="flat">
                <a:noFill/>
                <a:miter lim="400000"/>
              </a:ln>
              <a:effectLst/>
            </p:spPr>
            <p:txBody>
              <a:bodyPr wrap="square" lIns="101600" tIns="101600" rIns="101600" bIns="101600"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grpSp>
        <p:sp>
          <p:nvSpPr>
            <p:cNvPr id="134" name="Philip Webb | Literacy"/>
            <p:cNvSpPr txBox="1"/>
            <p:nvPr/>
          </p:nvSpPr>
          <p:spPr>
            <a:xfrm>
              <a:off x="1117600" y="0"/>
              <a:ext cx="4318000" cy="594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357187">
                <a:lnSpc>
                  <a:spcPct val="120000"/>
                </a:lnSpc>
                <a:tabLst>
                  <a:tab pos="889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6"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grpSp>
        <p:nvGrpSpPr>
          <p:cNvPr id="148" name="Group"/>
          <p:cNvGrpSpPr/>
          <p:nvPr/>
        </p:nvGrpSpPr>
        <p:grpSpPr>
          <a:xfrm>
            <a:off x="9474154" y="13055599"/>
            <a:ext cx="5435662" cy="360699"/>
            <a:chOff x="-3" y="0"/>
            <a:chExt cx="5435660" cy="360697"/>
          </a:xfrm>
        </p:grpSpPr>
        <p:grpSp>
          <p:nvGrpSpPr>
            <p:cNvPr id="146" name="Group"/>
            <p:cNvGrpSpPr/>
            <p:nvPr/>
          </p:nvGrpSpPr>
          <p:grpSpPr>
            <a:xfrm>
              <a:off x="-4" y="81251"/>
              <a:ext cx="863644" cy="279447"/>
              <a:chOff x="-1" y="-2"/>
              <a:chExt cx="863643" cy="279446"/>
            </a:xfrm>
          </p:grpSpPr>
          <p:sp>
            <p:nvSpPr>
              <p:cNvPr id="143" name="Square"/>
              <p:cNvSpPr/>
              <p:nvPr/>
            </p:nvSpPr>
            <p:spPr>
              <a:xfrm>
                <a:off x="-2" y="-3"/>
                <a:ext cx="266949" cy="279447"/>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sp>
            <p:nvSpPr>
              <p:cNvPr id="144" name="Square"/>
              <p:cNvSpPr/>
              <p:nvPr/>
            </p:nvSpPr>
            <p:spPr>
              <a:xfrm>
                <a:off x="298345" y="-3"/>
                <a:ext cx="266949" cy="279447"/>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sp>
            <p:nvSpPr>
              <p:cNvPr id="145" name="Square"/>
              <p:cNvSpPr/>
              <p:nvPr/>
            </p:nvSpPr>
            <p:spPr>
              <a:xfrm>
                <a:off x="596693" y="-3"/>
                <a:ext cx="266949" cy="279447"/>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grpSp>
        <p:sp>
          <p:nvSpPr>
            <p:cNvPr id="147" name="Philip Webb | Literacy"/>
            <p:cNvSpPr/>
            <p:nvPr/>
          </p:nvSpPr>
          <p:spPr>
            <a:xfrm>
              <a:off x="1117626" y="0"/>
              <a:ext cx="431803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9" name="Title Text"/>
          <p:cNvSpPr txBox="1"/>
          <p:nvPr>
            <p:ph type="title"/>
          </p:nvPr>
        </p:nvSpPr>
        <p:spPr>
          <a:xfrm>
            <a:off x="4387450" y="357183"/>
            <a:ext cx="15609100" cy="3036101"/>
          </a:xfrm>
          <a:prstGeom prst="rect">
            <a:avLst/>
          </a:prstGeom>
        </p:spPr>
        <p:txBody>
          <a:bodyPr lIns="71432" tIns="71432" rIns="71432" bIns="71432"/>
          <a:lstStyle>
            <a:lvl1pPr defTabSz="821526">
              <a:defRPr sz="10800"/>
            </a:lvl1pPr>
          </a:lstStyle>
          <a:p>
            <a:pPr/>
            <a:r>
              <a:t>Title Text</a:t>
            </a:r>
          </a:p>
        </p:txBody>
      </p:sp>
      <p:sp>
        <p:nvSpPr>
          <p:cNvPr id="150" name="Body Level One…"/>
          <p:cNvSpPr txBox="1"/>
          <p:nvPr>
            <p:ph type="body" idx="1"/>
          </p:nvPr>
        </p:nvSpPr>
        <p:spPr>
          <a:xfrm>
            <a:off x="4387450" y="3643312"/>
            <a:ext cx="15609100" cy="8840394"/>
          </a:xfrm>
          <a:prstGeom prst="rect">
            <a:avLst/>
          </a:prstGeom>
        </p:spPr>
        <p:txBody>
          <a:bodyPr lIns="71432" tIns="71432" rIns="71432" bIns="71432"/>
          <a:lstStyle>
            <a:lvl1pPr marL="583402" indent="-583402" defTabSz="821526">
              <a:spcBef>
                <a:spcPts val="5800"/>
              </a:spcBef>
              <a:buSzPct val="145000"/>
              <a:defRPr sz="4200"/>
            </a:lvl1pPr>
            <a:lvl2pPr marL="1027904" indent="-583404" defTabSz="821526">
              <a:spcBef>
                <a:spcPts val="5800"/>
              </a:spcBef>
              <a:buSzPct val="145000"/>
              <a:defRPr sz="4200"/>
            </a:lvl2pPr>
            <a:lvl3pPr marL="1472402" indent="-583402" defTabSz="821526">
              <a:spcBef>
                <a:spcPts val="5800"/>
              </a:spcBef>
              <a:buSzPct val="145000"/>
              <a:defRPr sz="4200"/>
            </a:lvl3pPr>
            <a:lvl4pPr marL="1916902" indent="-583402" defTabSz="821526">
              <a:spcBef>
                <a:spcPts val="5800"/>
              </a:spcBef>
              <a:buSzPct val="145000"/>
              <a:defRPr sz="4200"/>
            </a:lvl4pPr>
            <a:lvl5pPr marL="2361402" indent="-583402" defTabSz="821526">
              <a:spcBef>
                <a:spcPts val="5800"/>
              </a:spcBef>
              <a:buSzPct val="145000"/>
              <a:defRPr sz="42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82353" y="13073062"/>
            <a:ext cx="409769" cy="415634"/>
          </a:xfrm>
          <a:prstGeom prst="rect">
            <a:avLst/>
          </a:prstGeom>
        </p:spPr>
        <p:txBody>
          <a:bodyPr lIns="71432" tIns="71432" rIns="71432" bIns="71432"/>
          <a:lstStyle>
            <a:lvl1pPr defTabSz="821526">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58" name="Title Text"/>
          <p:cNvSpPr txBox="1"/>
          <p:nvPr>
            <p:ph type="title"/>
          </p:nvPr>
        </p:nvSpPr>
        <p:spPr>
          <a:xfrm>
            <a:off x="4387453" y="357187"/>
            <a:ext cx="15609094" cy="3036095"/>
          </a:xfrm>
          <a:prstGeom prst="rect">
            <a:avLst/>
          </a:prstGeom>
        </p:spPr>
        <p:txBody>
          <a:bodyPr lIns="71437" tIns="71437" rIns="71437" bIns="71437"/>
          <a:lstStyle>
            <a:lvl1pPr defTabSz="821531"/>
          </a:lstStyle>
          <a:p>
            <a:pPr/>
            <a:r>
              <a:t>Title Text</a:t>
            </a:r>
          </a:p>
        </p:txBody>
      </p:sp>
      <p:sp>
        <p:nvSpPr>
          <p:cNvPr id="159"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grpSp>
        <p:nvGrpSpPr>
          <p:cNvPr id="165" name="Group"/>
          <p:cNvGrpSpPr/>
          <p:nvPr/>
        </p:nvGrpSpPr>
        <p:grpSpPr>
          <a:xfrm>
            <a:off x="9474196" y="13214348"/>
            <a:ext cx="5435607" cy="360690"/>
            <a:chOff x="0" y="0"/>
            <a:chExt cx="5435606" cy="360688"/>
          </a:xfrm>
        </p:grpSpPr>
        <p:grpSp>
          <p:nvGrpSpPr>
            <p:cNvPr id="163" name="Group"/>
            <p:cNvGrpSpPr/>
            <p:nvPr/>
          </p:nvGrpSpPr>
          <p:grpSpPr>
            <a:xfrm>
              <a:off x="0" y="81278"/>
              <a:ext cx="863606" cy="279411"/>
              <a:chOff x="0" y="-2"/>
              <a:chExt cx="863605" cy="279410"/>
            </a:xfrm>
          </p:grpSpPr>
          <p:sp>
            <p:nvSpPr>
              <p:cNvPr id="160" name="Rectangle"/>
              <p:cNvSpPr/>
              <p:nvPr/>
            </p:nvSpPr>
            <p:spPr>
              <a:xfrm>
                <a:off x="-1" y="-3"/>
                <a:ext cx="266934" cy="279412"/>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161" name="Rectangle"/>
              <p:cNvSpPr/>
              <p:nvPr/>
            </p:nvSpPr>
            <p:spPr>
              <a:xfrm>
                <a:off x="298333" y="-3"/>
                <a:ext cx="266937" cy="279412"/>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162" name="Rectangle"/>
              <p:cNvSpPr/>
              <p:nvPr/>
            </p:nvSpPr>
            <p:spPr>
              <a:xfrm>
                <a:off x="596671" y="-3"/>
                <a:ext cx="266935" cy="279412"/>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grpSp>
        <p:sp>
          <p:nvSpPr>
            <p:cNvPr id="164" name="Philip Webb | Literacy"/>
            <p:cNvSpPr/>
            <p:nvPr/>
          </p:nvSpPr>
          <p:spPr>
            <a:xfrm>
              <a:off x="1117600" y="0"/>
              <a:ext cx="431800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66"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178" name="Group"/>
          <p:cNvGrpSpPr/>
          <p:nvPr/>
        </p:nvGrpSpPr>
        <p:grpSpPr>
          <a:xfrm>
            <a:off x="10281024" y="13155122"/>
            <a:ext cx="3821944" cy="253628"/>
            <a:chOff x="-3" y="-1"/>
            <a:chExt cx="3821942" cy="253626"/>
          </a:xfrm>
        </p:grpSpPr>
        <p:grpSp>
          <p:nvGrpSpPr>
            <p:cNvPr id="176" name="Group"/>
            <p:cNvGrpSpPr/>
            <p:nvPr/>
          </p:nvGrpSpPr>
          <p:grpSpPr>
            <a:xfrm>
              <a:off x="-4" y="57136"/>
              <a:ext cx="607246" cy="196489"/>
              <a:chOff x="-2" y="-2"/>
              <a:chExt cx="607245" cy="196488"/>
            </a:xfrm>
          </p:grpSpPr>
          <p:sp>
            <p:nvSpPr>
              <p:cNvPr id="173" name="Rectangle"/>
              <p:cNvSpPr/>
              <p:nvPr/>
            </p:nvSpPr>
            <p:spPr>
              <a:xfrm>
                <a:off x="-3" y="-3"/>
                <a:ext cx="187702" cy="196490"/>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174" name="Rectangle"/>
              <p:cNvSpPr/>
              <p:nvPr/>
            </p:nvSpPr>
            <p:spPr>
              <a:xfrm>
                <a:off x="209770" y="-3"/>
                <a:ext cx="187701" cy="196490"/>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175" name="Rectangle"/>
              <p:cNvSpPr/>
              <p:nvPr/>
            </p:nvSpPr>
            <p:spPr>
              <a:xfrm>
                <a:off x="419543" y="-3"/>
                <a:ext cx="187701" cy="196490"/>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grpSp>
        <p:sp>
          <p:nvSpPr>
            <p:cNvPr id="177" name="Philip Webb | Literacy"/>
            <p:cNvSpPr/>
            <p:nvPr/>
          </p:nvSpPr>
          <p:spPr>
            <a:xfrm>
              <a:off x="785826" y="-2"/>
              <a:ext cx="303611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191" name="Group"/>
          <p:cNvGrpSpPr/>
          <p:nvPr/>
        </p:nvGrpSpPr>
        <p:grpSpPr>
          <a:xfrm>
            <a:off x="9296392" y="12780641"/>
            <a:ext cx="5435610" cy="360689"/>
            <a:chOff x="-2" y="0"/>
            <a:chExt cx="5435609" cy="360687"/>
          </a:xfrm>
        </p:grpSpPr>
        <p:grpSp>
          <p:nvGrpSpPr>
            <p:cNvPr id="189" name="Group"/>
            <p:cNvGrpSpPr/>
            <p:nvPr/>
          </p:nvGrpSpPr>
          <p:grpSpPr>
            <a:xfrm>
              <a:off x="-3" y="81277"/>
              <a:ext cx="863608" cy="279411"/>
              <a:chOff x="-1" y="-1"/>
              <a:chExt cx="863606" cy="279410"/>
            </a:xfrm>
          </p:grpSpPr>
          <p:sp>
            <p:nvSpPr>
              <p:cNvPr id="186" name="Rectangle"/>
              <p:cNvSpPr/>
              <p:nvPr/>
            </p:nvSpPr>
            <p:spPr>
              <a:xfrm>
                <a:off x="-2" y="-2"/>
                <a:ext cx="266935" cy="279412"/>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187" name="Rectangle"/>
              <p:cNvSpPr/>
              <p:nvPr/>
            </p:nvSpPr>
            <p:spPr>
              <a:xfrm>
                <a:off x="298334" y="-2"/>
                <a:ext cx="266936" cy="279412"/>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188" name="Rectangle"/>
              <p:cNvSpPr/>
              <p:nvPr/>
            </p:nvSpPr>
            <p:spPr>
              <a:xfrm>
                <a:off x="596669" y="-2"/>
                <a:ext cx="266937" cy="279412"/>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grpSp>
        <p:sp>
          <p:nvSpPr>
            <p:cNvPr id="190" name="Philip Webb | Literacy"/>
            <p:cNvSpPr/>
            <p:nvPr/>
          </p:nvSpPr>
          <p:spPr>
            <a:xfrm>
              <a:off x="1117599" y="-1"/>
              <a:ext cx="431800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92" name="Slide Number"/>
          <p:cNvSpPr txBox="1"/>
          <p:nvPr>
            <p:ph type="sldNum" sz="quarter" idx="2"/>
          </p:nvPr>
        </p:nvSpPr>
        <p:spPr>
          <a:xfrm>
            <a:off x="19942806" y="12839417"/>
            <a:ext cx="478795" cy="476811"/>
          </a:xfrm>
          <a:prstGeom prst="rect">
            <a:avLst/>
          </a:prstGeom>
        </p:spPr>
        <p:txBody>
          <a:bodyPr lIns="91437" tIns="91437" rIns="91437" bIns="91437" anchor="ctr"/>
          <a:lstStyle>
            <a:lvl1pPr algn="r" defTabSz="1828800">
              <a:defRPr sz="22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204" name="Group 861"/>
          <p:cNvGrpSpPr/>
          <p:nvPr/>
        </p:nvGrpSpPr>
        <p:grpSpPr>
          <a:xfrm>
            <a:off x="10153639" y="13018950"/>
            <a:ext cx="4076718" cy="270519"/>
            <a:chOff x="-2" y="0"/>
            <a:chExt cx="4076717" cy="270518"/>
          </a:xfrm>
        </p:grpSpPr>
        <p:grpSp>
          <p:nvGrpSpPr>
            <p:cNvPr id="202" name="Group 859"/>
            <p:cNvGrpSpPr/>
            <p:nvPr/>
          </p:nvGrpSpPr>
          <p:grpSpPr>
            <a:xfrm>
              <a:off x="-3" y="60952"/>
              <a:ext cx="647714" cy="209567"/>
              <a:chOff x="-1" y="-1"/>
              <a:chExt cx="647712" cy="209565"/>
            </a:xfrm>
          </p:grpSpPr>
          <p:sp>
            <p:nvSpPr>
              <p:cNvPr id="199" name="Shape 856"/>
              <p:cNvSpPr/>
              <p:nvPr/>
            </p:nvSpPr>
            <p:spPr>
              <a:xfrm>
                <a:off x="-2" y="-2"/>
                <a:ext cx="200209" cy="209567"/>
              </a:xfrm>
              <a:prstGeom prst="rect">
                <a:avLst/>
              </a:prstGeom>
              <a:solidFill>
                <a:srgbClr val="FEC700"/>
              </a:solidFill>
              <a:ln w="12700" cap="flat">
                <a:noFill/>
                <a:miter lim="400000"/>
              </a:ln>
              <a:effectLst/>
            </p:spPr>
            <p:txBody>
              <a:bodyPr wrap="square" lIns="53578" tIns="53578" rIns="53578" bIns="53578" numCol="1" anchor="t">
                <a:noAutofit/>
              </a:bodyPr>
              <a:lstStyle/>
              <a:p>
                <a:pPr algn="l" defTabSz="507999">
                  <a:lnSpc>
                    <a:spcPct val="120000"/>
                  </a:lnSpc>
                  <a:tabLst>
                    <a:tab pos="1257300" algn="l"/>
                  </a:tabLst>
                  <a:defRPr b="0" sz="1800">
                    <a:solidFill>
                      <a:srgbClr val="00FDFF"/>
                    </a:solidFill>
                    <a:latin typeface="Avenir Next Medium"/>
                    <a:ea typeface="Avenir Next Medium"/>
                    <a:cs typeface="Avenir Next Medium"/>
                    <a:sym typeface="Avenir Next Medium"/>
                  </a:defRPr>
                </a:pPr>
              </a:p>
            </p:txBody>
          </p:sp>
          <p:sp>
            <p:nvSpPr>
              <p:cNvPr id="200" name="Shape 857"/>
              <p:cNvSpPr/>
              <p:nvPr/>
            </p:nvSpPr>
            <p:spPr>
              <a:xfrm>
                <a:off x="223754" y="-2"/>
                <a:ext cx="200205" cy="209567"/>
              </a:xfrm>
              <a:prstGeom prst="rect">
                <a:avLst/>
              </a:prstGeom>
              <a:solidFill>
                <a:srgbClr val="929292"/>
              </a:solidFill>
              <a:ln w="12700" cap="flat">
                <a:noFill/>
                <a:miter lim="400000"/>
              </a:ln>
              <a:effectLst/>
            </p:spPr>
            <p:txBody>
              <a:bodyPr wrap="square" lIns="53578" tIns="53578" rIns="53578" bIns="53578" numCol="1" anchor="t">
                <a:noAutofit/>
              </a:bodyPr>
              <a:lstStyle/>
              <a:p>
                <a:pPr algn="l" defTabSz="507999">
                  <a:lnSpc>
                    <a:spcPct val="120000"/>
                  </a:lnSpc>
                  <a:tabLst>
                    <a:tab pos="1257300" algn="l"/>
                  </a:tabLst>
                  <a:defRPr b="0" sz="1800">
                    <a:solidFill>
                      <a:srgbClr val="00FDFF"/>
                    </a:solidFill>
                    <a:latin typeface="Avenir Next Medium"/>
                    <a:ea typeface="Avenir Next Medium"/>
                    <a:cs typeface="Avenir Next Medium"/>
                    <a:sym typeface="Avenir Next Medium"/>
                  </a:defRPr>
                </a:pPr>
              </a:p>
            </p:txBody>
          </p:sp>
          <p:sp>
            <p:nvSpPr>
              <p:cNvPr id="201" name="Shape 858"/>
              <p:cNvSpPr/>
              <p:nvPr/>
            </p:nvSpPr>
            <p:spPr>
              <a:xfrm>
                <a:off x="447507" y="-2"/>
                <a:ext cx="200205" cy="209567"/>
              </a:xfrm>
              <a:prstGeom prst="rect">
                <a:avLst/>
              </a:prstGeom>
              <a:solidFill>
                <a:srgbClr val="00A3DA"/>
              </a:solidFill>
              <a:ln w="12700" cap="flat">
                <a:noFill/>
                <a:miter lim="400000"/>
              </a:ln>
              <a:effectLst/>
            </p:spPr>
            <p:txBody>
              <a:bodyPr wrap="square" lIns="53578" tIns="53578" rIns="53578" bIns="53578" numCol="1" anchor="t">
                <a:noAutofit/>
              </a:bodyPr>
              <a:lstStyle/>
              <a:p>
                <a:pPr algn="l" defTabSz="507999">
                  <a:lnSpc>
                    <a:spcPct val="120000"/>
                  </a:lnSpc>
                  <a:tabLst>
                    <a:tab pos="1257300" algn="l"/>
                  </a:tabLst>
                  <a:defRPr b="0" sz="1800">
                    <a:solidFill>
                      <a:srgbClr val="00FDFF"/>
                    </a:solidFill>
                    <a:latin typeface="Avenir Next Medium"/>
                    <a:ea typeface="Avenir Next Medium"/>
                    <a:cs typeface="Avenir Next Medium"/>
                    <a:sym typeface="Avenir Next Medium"/>
                  </a:defRPr>
                </a:pPr>
              </a:p>
            </p:txBody>
          </p:sp>
        </p:grpSp>
        <p:sp>
          <p:nvSpPr>
            <p:cNvPr id="203" name="Shape 860"/>
            <p:cNvSpPr/>
            <p:nvPr/>
          </p:nvSpPr>
          <p:spPr>
            <a:xfrm>
              <a:off x="838206" y="0"/>
              <a:ext cx="323850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05" name="Slide Number"/>
          <p:cNvSpPr txBox="1"/>
          <p:nvPr>
            <p:ph type="sldNum" sz="quarter" idx="2"/>
          </p:nvPr>
        </p:nvSpPr>
        <p:spPr>
          <a:xfrm>
            <a:off x="17988326" y="11069472"/>
            <a:ext cx="375875" cy="359107"/>
          </a:xfrm>
          <a:prstGeom prst="rect">
            <a:avLst/>
          </a:prstGeom>
        </p:spPr>
        <p:txBody>
          <a:bodyPr lIns="68576" tIns="68576" rIns="68576" bIns="68576" anchor="ctr"/>
          <a:lstStyle>
            <a:lvl1pPr algn="r" defTabSz="182880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217" name="Group"/>
          <p:cNvGrpSpPr/>
          <p:nvPr/>
        </p:nvGrpSpPr>
        <p:grpSpPr>
          <a:xfrm>
            <a:off x="9474170" y="13055588"/>
            <a:ext cx="5435642" cy="360702"/>
            <a:chOff x="-4" y="-1"/>
            <a:chExt cx="5435640" cy="360700"/>
          </a:xfrm>
        </p:grpSpPr>
        <p:grpSp>
          <p:nvGrpSpPr>
            <p:cNvPr id="215" name="Group"/>
            <p:cNvGrpSpPr/>
            <p:nvPr/>
          </p:nvGrpSpPr>
          <p:grpSpPr>
            <a:xfrm>
              <a:off x="-5" y="81266"/>
              <a:ext cx="863633" cy="279433"/>
              <a:chOff x="-2" y="-1"/>
              <a:chExt cx="863631" cy="279431"/>
            </a:xfrm>
          </p:grpSpPr>
          <p:sp>
            <p:nvSpPr>
              <p:cNvPr id="212" name="Square"/>
              <p:cNvSpPr/>
              <p:nvPr/>
            </p:nvSpPr>
            <p:spPr>
              <a:xfrm>
                <a:off x="-3" y="-2"/>
                <a:ext cx="266947" cy="279432"/>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600">
                    <a:solidFill>
                      <a:srgbClr val="00FDFF"/>
                    </a:solidFill>
                    <a:latin typeface="Avenir Next Medium"/>
                    <a:ea typeface="Avenir Next Medium"/>
                    <a:cs typeface="Avenir Next Medium"/>
                    <a:sym typeface="Avenir Next Medium"/>
                  </a:defRPr>
                </a:pPr>
              </a:p>
            </p:txBody>
          </p:sp>
          <p:sp>
            <p:nvSpPr>
              <p:cNvPr id="213" name="Square"/>
              <p:cNvSpPr/>
              <p:nvPr/>
            </p:nvSpPr>
            <p:spPr>
              <a:xfrm>
                <a:off x="298341" y="-2"/>
                <a:ext cx="266945" cy="279432"/>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600">
                    <a:solidFill>
                      <a:srgbClr val="00FDFF"/>
                    </a:solidFill>
                    <a:latin typeface="Avenir Next Medium"/>
                    <a:ea typeface="Avenir Next Medium"/>
                    <a:cs typeface="Avenir Next Medium"/>
                    <a:sym typeface="Avenir Next Medium"/>
                  </a:defRPr>
                </a:pPr>
              </a:p>
            </p:txBody>
          </p:sp>
          <p:sp>
            <p:nvSpPr>
              <p:cNvPr id="214" name="Square"/>
              <p:cNvSpPr/>
              <p:nvPr/>
            </p:nvSpPr>
            <p:spPr>
              <a:xfrm>
                <a:off x="596683" y="-2"/>
                <a:ext cx="266947" cy="279432"/>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600">
                    <a:solidFill>
                      <a:srgbClr val="00FDFF"/>
                    </a:solidFill>
                    <a:latin typeface="Avenir Next Medium"/>
                    <a:ea typeface="Avenir Next Medium"/>
                    <a:cs typeface="Avenir Next Medium"/>
                    <a:sym typeface="Avenir Next Medium"/>
                  </a:defRPr>
                </a:pPr>
              </a:p>
            </p:txBody>
          </p:sp>
        </p:grpSp>
        <p:sp>
          <p:nvSpPr>
            <p:cNvPr id="216" name="Philip Webb | Literacy"/>
            <p:cNvSpPr txBox="1"/>
            <p:nvPr/>
          </p:nvSpPr>
          <p:spPr>
            <a:xfrm>
              <a:off x="1117614" y="-2"/>
              <a:ext cx="431802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18" name="Slide Number"/>
          <p:cNvSpPr txBox="1"/>
          <p:nvPr>
            <p:ph type="sldNum" sz="quarter" idx="2"/>
          </p:nvPr>
        </p:nvSpPr>
        <p:spPr>
          <a:xfrm>
            <a:off x="20028267" y="12513314"/>
            <a:ext cx="393341" cy="398773"/>
          </a:xfrm>
          <a:prstGeom prst="rect">
            <a:avLst/>
          </a:prstGeom>
        </p:spPr>
        <p:txBody>
          <a:bodyPr lIns="91436" tIns="91436" rIns="91436" bIns="91436" anchor="ctr"/>
          <a:lstStyle>
            <a:lvl1pPr algn="r" defTabSz="1828800">
              <a:defRPr sz="1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32" name="532241774_2880x1920.jpg"/>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33" name="Title Text"/>
          <p:cNvSpPr txBox="1"/>
          <p:nvPr>
            <p:ph type="title"/>
          </p:nvPr>
        </p:nvSpPr>
        <p:spPr>
          <a:xfrm>
            <a:off x="635000" y="9512300"/>
            <a:ext cx="23114000" cy="2006600"/>
          </a:xfrm>
          <a:prstGeom prst="rect">
            <a:avLst/>
          </a:prstGeom>
        </p:spPr>
        <p:txBody>
          <a:bodyPr anchor="b"/>
          <a:lstStyle/>
          <a:p>
            <a:pPr/>
            <a:r>
              <a:t>Title Text</a:t>
            </a:r>
          </a:p>
        </p:txBody>
      </p:sp>
      <p:sp>
        <p:nvSpPr>
          <p:cNvPr id="34"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25" name="Title Text"/>
          <p:cNvSpPr txBox="1"/>
          <p:nvPr>
            <p:ph type="title"/>
          </p:nvPr>
        </p:nvSpPr>
        <p:spPr>
          <a:xfrm>
            <a:off x="4387450" y="625075"/>
            <a:ext cx="15609099" cy="3036098"/>
          </a:xfrm>
          <a:prstGeom prst="rect">
            <a:avLst/>
          </a:prstGeom>
        </p:spPr>
        <p:txBody>
          <a:bodyPr lIns="71433" tIns="71433" rIns="71433" bIns="71433"/>
          <a:lstStyle>
            <a:lvl1pPr defTabSz="821527">
              <a:defRPr sz="10800">
                <a:latin typeface="Helvetica Light"/>
                <a:ea typeface="Helvetica Light"/>
                <a:cs typeface="Helvetica Light"/>
                <a:sym typeface="Helvetica Light"/>
              </a:defRPr>
            </a:lvl1pPr>
          </a:lstStyle>
          <a:p>
            <a:pPr/>
            <a:r>
              <a:t>Title Text</a:t>
            </a:r>
          </a:p>
        </p:txBody>
      </p:sp>
      <p:sp>
        <p:nvSpPr>
          <p:cNvPr id="226" name="Body Level One…"/>
          <p:cNvSpPr txBox="1"/>
          <p:nvPr>
            <p:ph type="body" idx="1"/>
          </p:nvPr>
        </p:nvSpPr>
        <p:spPr>
          <a:xfrm>
            <a:off x="4387450" y="3661167"/>
            <a:ext cx="15609099" cy="8840398"/>
          </a:xfrm>
          <a:prstGeom prst="rect">
            <a:avLst/>
          </a:prstGeom>
        </p:spPr>
        <p:txBody>
          <a:bodyPr lIns="71433" tIns="71433" rIns="71433" bIns="71433"/>
          <a:lstStyle>
            <a:lvl1pPr marL="543275" indent="-543275" defTabSz="821527">
              <a:spcBef>
                <a:spcPts val="5800"/>
              </a:spcBef>
              <a:buSzPct val="75000"/>
              <a:defRPr sz="4400">
                <a:latin typeface="Helvetica Light"/>
                <a:ea typeface="Helvetica Light"/>
                <a:cs typeface="Helvetica Light"/>
                <a:sym typeface="Helvetica Light"/>
              </a:defRPr>
            </a:lvl1pPr>
            <a:lvl2pPr marL="987776" indent="-543276" defTabSz="821527">
              <a:spcBef>
                <a:spcPts val="5800"/>
              </a:spcBef>
              <a:buSzPct val="75000"/>
              <a:defRPr sz="4400">
                <a:latin typeface="Helvetica Light"/>
                <a:ea typeface="Helvetica Light"/>
                <a:cs typeface="Helvetica Light"/>
                <a:sym typeface="Helvetica Light"/>
              </a:defRPr>
            </a:lvl2pPr>
            <a:lvl3pPr marL="1432275" indent="-543275" defTabSz="821527">
              <a:spcBef>
                <a:spcPts val="5800"/>
              </a:spcBef>
              <a:buSzPct val="75000"/>
              <a:defRPr sz="4400">
                <a:latin typeface="Helvetica Light"/>
                <a:ea typeface="Helvetica Light"/>
                <a:cs typeface="Helvetica Light"/>
                <a:sym typeface="Helvetica Light"/>
              </a:defRPr>
            </a:lvl3pPr>
            <a:lvl4pPr marL="1876775" indent="-543275" defTabSz="821527">
              <a:spcBef>
                <a:spcPts val="5800"/>
              </a:spcBef>
              <a:buSzPct val="75000"/>
              <a:defRPr sz="4400">
                <a:latin typeface="Helvetica Light"/>
                <a:ea typeface="Helvetica Light"/>
                <a:cs typeface="Helvetica Light"/>
                <a:sym typeface="Helvetica Light"/>
              </a:defRPr>
            </a:lvl4pPr>
            <a:lvl5pPr marL="2321276" indent="-543276" defTabSz="821527">
              <a:spcBef>
                <a:spcPts val="5800"/>
              </a:spcBef>
              <a:buSzPct val="75000"/>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grpSp>
        <p:nvGrpSpPr>
          <p:cNvPr id="232" name="Group"/>
          <p:cNvGrpSpPr/>
          <p:nvPr/>
        </p:nvGrpSpPr>
        <p:grpSpPr>
          <a:xfrm>
            <a:off x="9474189" y="13055600"/>
            <a:ext cx="5435616" cy="381000"/>
            <a:chOff x="-4" y="0"/>
            <a:chExt cx="5435614" cy="381000"/>
          </a:xfrm>
        </p:grpSpPr>
        <p:grpSp>
          <p:nvGrpSpPr>
            <p:cNvPr id="230" name="Group"/>
            <p:cNvGrpSpPr/>
            <p:nvPr/>
          </p:nvGrpSpPr>
          <p:grpSpPr>
            <a:xfrm>
              <a:off x="-5" y="81273"/>
              <a:ext cx="863613" cy="279414"/>
              <a:chOff x="-2" y="-2"/>
              <a:chExt cx="863611" cy="279412"/>
            </a:xfrm>
          </p:grpSpPr>
          <p:sp>
            <p:nvSpPr>
              <p:cNvPr id="227" name="Square"/>
              <p:cNvSpPr/>
              <p:nvPr/>
            </p:nvSpPr>
            <p:spPr>
              <a:xfrm>
                <a:off x="-3" y="-3"/>
                <a:ext cx="266937" cy="279414"/>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sp>
            <p:nvSpPr>
              <p:cNvPr id="228" name="Square"/>
              <p:cNvSpPr/>
              <p:nvPr/>
            </p:nvSpPr>
            <p:spPr>
              <a:xfrm>
                <a:off x="298337" y="-3"/>
                <a:ext cx="266937" cy="279414"/>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sp>
            <p:nvSpPr>
              <p:cNvPr id="229" name="Square"/>
              <p:cNvSpPr/>
              <p:nvPr/>
            </p:nvSpPr>
            <p:spPr>
              <a:xfrm>
                <a:off x="596673" y="-3"/>
                <a:ext cx="266937" cy="279414"/>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grpSp>
        <p:sp>
          <p:nvSpPr>
            <p:cNvPr id="231" name="Philip Webb | Literacy"/>
            <p:cNvSpPr txBox="1"/>
            <p:nvPr/>
          </p:nvSpPr>
          <p:spPr>
            <a:xfrm>
              <a:off x="1117602" y="0"/>
              <a:ext cx="4318009"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4">
                <a:lnSpc>
                  <a:spcPct val="120000"/>
                </a:lnSpc>
                <a:tabLst>
                  <a:tab pos="8890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33" name="Slide Number"/>
          <p:cNvSpPr txBox="1"/>
          <p:nvPr>
            <p:ph type="sldNum" sz="quarter" idx="2"/>
          </p:nvPr>
        </p:nvSpPr>
        <p:spPr>
          <a:xfrm>
            <a:off x="11949940" y="13010554"/>
            <a:ext cx="466262" cy="473069"/>
          </a:xfrm>
          <a:prstGeom prst="rect">
            <a:avLst/>
          </a:prstGeom>
        </p:spPr>
        <p:txBody>
          <a:bodyPr lIns="71433" tIns="71433" rIns="71433" bIns="71433"/>
          <a:lstStyle>
            <a:lvl1pPr defTabSz="821527">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240" name="Title Text"/>
          <p:cNvSpPr txBox="1"/>
          <p:nvPr>
            <p:ph type="title"/>
          </p:nvPr>
        </p:nvSpPr>
        <p:spPr>
          <a:xfrm>
            <a:off x="4833937" y="2303859"/>
            <a:ext cx="14716126" cy="4643438"/>
          </a:xfrm>
          <a:prstGeom prst="rect">
            <a:avLst/>
          </a:prstGeom>
        </p:spPr>
        <p:txBody>
          <a:bodyPr lIns="71437" tIns="71437" rIns="71437" bIns="71437" anchor="b"/>
          <a:lstStyle>
            <a:lvl1pPr defTabSz="821531"/>
          </a:lstStyle>
          <a:p>
            <a:pPr/>
            <a:r>
              <a:t>Title Text</a:t>
            </a:r>
          </a:p>
        </p:txBody>
      </p:sp>
      <p:sp>
        <p:nvSpPr>
          <p:cNvPr id="241" name="Body Level One…"/>
          <p:cNvSpPr txBox="1"/>
          <p:nvPr>
            <p:ph type="body" sz="quarter" idx="1"/>
          </p:nvPr>
        </p:nvSpPr>
        <p:spPr>
          <a:xfrm>
            <a:off x="4833937" y="7090171"/>
            <a:ext cx="14716126" cy="1589486"/>
          </a:xfrm>
          <a:prstGeom prst="rect">
            <a:avLst/>
          </a:prstGeom>
        </p:spPr>
        <p:txBody>
          <a:bodyPr lIns="71437" tIns="71437" rIns="71437" bIns="71437" anchor="t"/>
          <a:lstStyle>
            <a:lvl1pPr marL="0" indent="0" algn="ctr" defTabSz="821531">
              <a:spcBef>
                <a:spcPts val="0"/>
              </a:spcBef>
              <a:buSzTx/>
              <a:buNone/>
            </a:lvl1pPr>
            <a:lvl2pPr marL="0" indent="0" algn="ctr" defTabSz="821531">
              <a:spcBef>
                <a:spcPts val="0"/>
              </a:spcBef>
              <a:buSzTx/>
              <a:buNone/>
            </a:lvl2pPr>
            <a:lvl3pPr marL="0" indent="0" algn="ctr" defTabSz="821531">
              <a:spcBef>
                <a:spcPts val="0"/>
              </a:spcBef>
              <a:buSzTx/>
              <a:buNone/>
            </a:lvl3pPr>
            <a:lvl4pPr marL="0" indent="0" algn="ctr" defTabSz="821531">
              <a:spcBef>
                <a:spcPts val="0"/>
              </a:spcBef>
              <a:buSzTx/>
              <a:buNone/>
            </a:lvl4pPr>
            <a:lvl5pPr marL="0" indent="0" algn="ctr" defTabSz="821531">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grpSp>
        <p:nvGrpSpPr>
          <p:cNvPr id="247" name="Group"/>
          <p:cNvGrpSpPr/>
          <p:nvPr/>
        </p:nvGrpSpPr>
        <p:grpSpPr>
          <a:xfrm>
            <a:off x="9474184" y="13055600"/>
            <a:ext cx="5435618" cy="360688"/>
            <a:chOff x="-2" y="0"/>
            <a:chExt cx="5435617" cy="360687"/>
          </a:xfrm>
        </p:grpSpPr>
        <p:grpSp>
          <p:nvGrpSpPr>
            <p:cNvPr id="245" name="Group"/>
            <p:cNvGrpSpPr/>
            <p:nvPr/>
          </p:nvGrpSpPr>
          <p:grpSpPr>
            <a:xfrm>
              <a:off x="-3" y="81271"/>
              <a:ext cx="863615" cy="279417"/>
              <a:chOff x="-1" y="-1"/>
              <a:chExt cx="863614" cy="279416"/>
            </a:xfrm>
          </p:grpSpPr>
          <p:sp>
            <p:nvSpPr>
              <p:cNvPr id="242" name="Rectangle"/>
              <p:cNvSpPr/>
              <p:nvPr/>
            </p:nvSpPr>
            <p:spPr>
              <a:xfrm>
                <a:off x="-2" y="-2"/>
                <a:ext cx="266938" cy="279417"/>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243" name="Rectangle"/>
              <p:cNvSpPr/>
              <p:nvPr/>
            </p:nvSpPr>
            <p:spPr>
              <a:xfrm>
                <a:off x="298339" y="-2"/>
                <a:ext cx="266938" cy="279417"/>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244" name="Rectangle"/>
              <p:cNvSpPr/>
              <p:nvPr/>
            </p:nvSpPr>
            <p:spPr>
              <a:xfrm>
                <a:off x="596674" y="-2"/>
                <a:ext cx="266939" cy="279417"/>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grpSp>
        <p:sp>
          <p:nvSpPr>
            <p:cNvPr id="246" name="Philip Webb | Literacy"/>
            <p:cNvSpPr/>
            <p:nvPr/>
          </p:nvSpPr>
          <p:spPr>
            <a:xfrm>
              <a:off x="1117605" y="0"/>
              <a:ext cx="43180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48"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260" name="Group"/>
          <p:cNvGrpSpPr/>
          <p:nvPr/>
        </p:nvGrpSpPr>
        <p:grpSpPr>
          <a:xfrm>
            <a:off x="9474176" y="13055590"/>
            <a:ext cx="5435633" cy="360699"/>
            <a:chOff x="-2" y="-1"/>
            <a:chExt cx="5435632" cy="360698"/>
          </a:xfrm>
        </p:grpSpPr>
        <p:grpSp>
          <p:nvGrpSpPr>
            <p:cNvPr id="258" name="Group"/>
            <p:cNvGrpSpPr/>
            <p:nvPr/>
          </p:nvGrpSpPr>
          <p:grpSpPr>
            <a:xfrm>
              <a:off x="-3" y="81268"/>
              <a:ext cx="863629" cy="279429"/>
              <a:chOff x="-1" y="-1"/>
              <a:chExt cx="863627" cy="279427"/>
            </a:xfrm>
          </p:grpSpPr>
          <p:sp>
            <p:nvSpPr>
              <p:cNvPr id="255" name="Square"/>
              <p:cNvSpPr/>
              <p:nvPr/>
            </p:nvSpPr>
            <p:spPr>
              <a:xfrm>
                <a:off x="-2" y="-2"/>
                <a:ext cx="266945" cy="279428"/>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800">
                    <a:solidFill>
                      <a:srgbClr val="00FDFF"/>
                    </a:solidFill>
                    <a:latin typeface="Avenir Next Medium"/>
                    <a:ea typeface="Avenir Next Medium"/>
                    <a:cs typeface="Avenir Next Medium"/>
                    <a:sym typeface="Avenir Next Medium"/>
                  </a:defRPr>
                </a:pPr>
              </a:p>
            </p:txBody>
          </p:sp>
          <p:sp>
            <p:nvSpPr>
              <p:cNvPr id="256" name="Square"/>
              <p:cNvSpPr/>
              <p:nvPr/>
            </p:nvSpPr>
            <p:spPr>
              <a:xfrm>
                <a:off x="298340" y="-2"/>
                <a:ext cx="266943" cy="279428"/>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800">
                    <a:solidFill>
                      <a:srgbClr val="00FDFF"/>
                    </a:solidFill>
                    <a:latin typeface="Avenir Next Medium"/>
                    <a:ea typeface="Avenir Next Medium"/>
                    <a:cs typeface="Avenir Next Medium"/>
                    <a:sym typeface="Avenir Next Medium"/>
                  </a:defRPr>
                </a:pPr>
              </a:p>
            </p:txBody>
          </p:sp>
          <p:sp>
            <p:nvSpPr>
              <p:cNvPr id="257" name="Square"/>
              <p:cNvSpPr/>
              <p:nvPr/>
            </p:nvSpPr>
            <p:spPr>
              <a:xfrm>
                <a:off x="596681" y="-2"/>
                <a:ext cx="266945" cy="279428"/>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1800">
                    <a:solidFill>
                      <a:srgbClr val="00FDFF"/>
                    </a:solidFill>
                    <a:latin typeface="Avenir Next Medium"/>
                    <a:ea typeface="Avenir Next Medium"/>
                    <a:cs typeface="Avenir Next Medium"/>
                    <a:sym typeface="Avenir Next Medium"/>
                  </a:defRPr>
                </a:pPr>
              </a:p>
            </p:txBody>
          </p:sp>
        </p:grpSp>
        <p:sp>
          <p:nvSpPr>
            <p:cNvPr id="259" name="Philip Webb | Literacy"/>
            <p:cNvSpPr txBox="1"/>
            <p:nvPr/>
          </p:nvSpPr>
          <p:spPr>
            <a:xfrm>
              <a:off x="1117612" y="-2"/>
              <a:ext cx="431801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61" name="Slide Number"/>
          <p:cNvSpPr txBox="1"/>
          <p:nvPr>
            <p:ph type="sldNum" sz="quarter" idx="2"/>
          </p:nvPr>
        </p:nvSpPr>
        <p:spPr>
          <a:xfrm>
            <a:off x="20000013" y="12500614"/>
            <a:ext cx="421594" cy="424173"/>
          </a:xfrm>
          <a:prstGeom prst="rect">
            <a:avLst/>
          </a:prstGeom>
        </p:spPr>
        <p:txBody>
          <a:bodyPr lIns="91436" tIns="91436" rIns="91436" bIns="91436" anchor="ctr"/>
          <a:lstStyle>
            <a:lvl1pPr algn="r" defTabSz="1828800">
              <a:defRPr sz="16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268" name="Title Text"/>
          <p:cNvSpPr txBox="1"/>
          <p:nvPr>
            <p:ph type="title"/>
          </p:nvPr>
        </p:nvSpPr>
        <p:spPr>
          <a:xfrm>
            <a:off x="4387451" y="357185"/>
            <a:ext cx="15609096" cy="3036098"/>
          </a:xfrm>
          <a:prstGeom prst="rect">
            <a:avLst/>
          </a:prstGeom>
        </p:spPr>
        <p:txBody>
          <a:bodyPr lIns="71435" tIns="71435" rIns="71435" bIns="71435"/>
          <a:lstStyle>
            <a:lvl1pPr defTabSz="821529">
              <a:defRPr sz="10800"/>
            </a:lvl1pPr>
          </a:lstStyle>
          <a:p>
            <a:pPr/>
            <a:r>
              <a:t>Title Text</a:t>
            </a:r>
          </a:p>
        </p:txBody>
      </p:sp>
      <p:sp>
        <p:nvSpPr>
          <p:cNvPr id="269" name="Body Level One…"/>
          <p:cNvSpPr txBox="1"/>
          <p:nvPr>
            <p:ph type="body" idx="1"/>
          </p:nvPr>
        </p:nvSpPr>
        <p:spPr>
          <a:xfrm>
            <a:off x="4387451" y="3643312"/>
            <a:ext cx="15609096" cy="8840393"/>
          </a:xfrm>
          <a:prstGeom prst="rect">
            <a:avLst/>
          </a:prstGeom>
        </p:spPr>
        <p:txBody>
          <a:bodyPr lIns="71435" tIns="71435" rIns="71435" bIns="71435"/>
          <a:lstStyle>
            <a:lvl1pPr marL="583404" indent="-583404" defTabSz="821529">
              <a:spcBef>
                <a:spcPts val="5800"/>
              </a:spcBef>
              <a:buSzPct val="145000"/>
              <a:defRPr sz="4200"/>
            </a:lvl1pPr>
            <a:lvl2pPr marL="1027904" indent="-583404" defTabSz="821529">
              <a:spcBef>
                <a:spcPts val="5800"/>
              </a:spcBef>
              <a:buSzPct val="145000"/>
              <a:defRPr sz="4200"/>
            </a:lvl2pPr>
            <a:lvl3pPr marL="1472404" indent="-583404" defTabSz="821529">
              <a:spcBef>
                <a:spcPts val="5800"/>
              </a:spcBef>
              <a:buSzPct val="145000"/>
              <a:defRPr sz="4200"/>
            </a:lvl3pPr>
            <a:lvl4pPr marL="1916904" indent="-583404" defTabSz="821529">
              <a:spcBef>
                <a:spcPts val="5800"/>
              </a:spcBef>
              <a:buSzPct val="145000"/>
              <a:defRPr sz="4200"/>
            </a:lvl4pPr>
            <a:lvl5pPr marL="2361404" indent="-583404" defTabSz="821529">
              <a:spcBef>
                <a:spcPts val="5800"/>
              </a:spcBef>
              <a:buSzPct val="145000"/>
              <a:defRPr sz="4200"/>
            </a:lvl5pPr>
          </a:lstStyle>
          <a:p>
            <a:pPr/>
            <a:r>
              <a:t>Body Level One</a:t>
            </a:r>
          </a:p>
          <a:p>
            <a:pPr lvl="1"/>
            <a:r>
              <a:t>Body Level Two</a:t>
            </a:r>
          </a:p>
          <a:p>
            <a:pPr lvl="2"/>
            <a:r>
              <a:t>Body Level Three</a:t>
            </a:r>
          </a:p>
          <a:p>
            <a:pPr lvl="3"/>
            <a:r>
              <a:t>Body Level Four</a:t>
            </a:r>
          </a:p>
          <a:p>
            <a:pPr lvl="4"/>
            <a:r>
              <a:t>Body Level Five</a:t>
            </a:r>
          </a:p>
        </p:txBody>
      </p:sp>
      <p:grpSp>
        <p:nvGrpSpPr>
          <p:cNvPr id="275" name="Group"/>
          <p:cNvGrpSpPr/>
          <p:nvPr/>
        </p:nvGrpSpPr>
        <p:grpSpPr>
          <a:xfrm>
            <a:off x="9474196" y="13214348"/>
            <a:ext cx="5435607" cy="360690"/>
            <a:chOff x="0" y="0"/>
            <a:chExt cx="5435606" cy="360688"/>
          </a:xfrm>
        </p:grpSpPr>
        <p:grpSp>
          <p:nvGrpSpPr>
            <p:cNvPr id="273" name="Group"/>
            <p:cNvGrpSpPr/>
            <p:nvPr/>
          </p:nvGrpSpPr>
          <p:grpSpPr>
            <a:xfrm>
              <a:off x="0" y="81278"/>
              <a:ext cx="863606" cy="279411"/>
              <a:chOff x="0" y="-2"/>
              <a:chExt cx="863605" cy="279410"/>
            </a:xfrm>
          </p:grpSpPr>
          <p:sp>
            <p:nvSpPr>
              <p:cNvPr id="270" name="Rectangle"/>
              <p:cNvSpPr/>
              <p:nvPr/>
            </p:nvSpPr>
            <p:spPr>
              <a:xfrm>
                <a:off x="-1" y="-3"/>
                <a:ext cx="266934" cy="279412"/>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271" name="Rectangle"/>
              <p:cNvSpPr/>
              <p:nvPr/>
            </p:nvSpPr>
            <p:spPr>
              <a:xfrm>
                <a:off x="298333" y="-3"/>
                <a:ext cx="266937" cy="279412"/>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272" name="Rectangle"/>
              <p:cNvSpPr/>
              <p:nvPr/>
            </p:nvSpPr>
            <p:spPr>
              <a:xfrm>
                <a:off x="596671" y="-3"/>
                <a:ext cx="266935" cy="279412"/>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grpSp>
        <p:sp>
          <p:nvSpPr>
            <p:cNvPr id="274" name="Philip Webb | Literacy"/>
            <p:cNvSpPr/>
            <p:nvPr/>
          </p:nvSpPr>
          <p:spPr>
            <a:xfrm>
              <a:off x="1117600" y="0"/>
              <a:ext cx="431800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76" name="Slide Number"/>
          <p:cNvSpPr txBox="1"/>
          <p:nvPr>
            <p:ph type="sldNum" sz="quarter" idx="2"/>
          </p:nvPr>
        </p:nvSpPr>
        <p:spPr>
          <a:xfrm>
            <a:off x="11982349" y="13073062"/>
            <a:ext cx="409777" cy="415642"/>
          </a:xfrm>
          <a:prstGeom prst="rect">
            <a:avLst/>
          </a:prstGeom>
        </p:spPr>
        <p:txBody>
          <a:bodyPr lIns="71435" tIns="71435" rIns="71435" bIns="71435"/>
          <a:lstStyle>
            <a:lvl1pPr defTabSz="821529">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288" name="Group"/>
          <p:cNvGrpSpPr/>
          <p:nvPr/>
        </p:nvGrpSpPr>
        <p:grpSpPr>
          <a:xfrm>
            <a:off x="9474196" y="13214348"/>
            <a:ext cx="5435607" cy="360690"/>
            <a:chOff x="0" y="0"/>
            <a:chExt cx="5435606" cy="360688"/>
          </a:xfrm>
        </p:grpSpPr>
        <p:grpSp>
          <p:nvGrpSpPr>
            <p:cNvPr id="286" name="Group"/>
            <p:cNvGrpSpPr/>
            <p:nvPr/>
          </p:nvGrpSpPr>
          <p:grpSpPr>
            <a:xfrm>
              <a:off x="0" y="81278"/>
              <a:ext cx="863606" cy="279411"/>
              <a:chOff x="0" y="-2"/>
              <a:chExt cx="863605" cy="279410"/>
            </a:xfrm>
          </p:grpSpPr>
          <p:sp>
            <p:nvSpPr>
              <p:cNvPr id="283" name="Rectangle"/>
              <p:cNvSpPr/>
              <p:nvPr/>
            </p:nvSpPr>
            <p:spPr>
              <a:xfrm>
                <a:off x="-1" y="-3"/>
                <a:ext cx="266934" cy="279412"/>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284" name="Rectangle"/>
              <p:cNvSpPr/>
              <p:nvPr/>
            </p:nvSpPr>
            <p:spPr>
              <a:xfrm>
                <a:off x="298333" y="-3"/>
                <a:ext cx="266937" cy="279412"/>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285" name="Rectangle"/>
              <p:cNvSpPr/>
              <p:nvPr/>
            </p:nvSpPr>
            <p:spPr>
              <a:xfrm>
                <a:off x="596671" y="-3"/>
                <a:ext cx="266935" cy="279412"/>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grpSp>
        <p:sp>
          <p:nvSpPr>
            <p:cNvPr id="287" name="Philip Webb | Literacy"/>
            <p:cNvSpPr/>
            <p:nvPr/>
          </p:nvSpPr>
          <p:spPr>
            <a:xfrm>
              <a:off x="1117600" y="0"/>
              <a:ext cx="4318007"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89"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grpSp>
        <p:nvGrpSpPr>
          <p:cNvPr id="301" name="Group"/>
          <p:cNvGrpSpPr/>
          <p:nvPr/>
        </p:nvGrpSpPr>
        <p:grpSpPr>
          <a:xfrm>
            <a:off x="9474149" y="13055599"/>
            <a:ext cx="5435666" cy="360699"/>
            <a:chOff x="-4" y="0"/>
            <a:chExt cx="5435664" cy="360697"/>
          </a:xfrm>
        </p:grpSpPr>
        <p:grpSp>
          <p:nvGrpSpPr>
            <p:cNvPr id="299" name="Group"/>
            <p:cNvGrpSpPr/>
            <p:nvPr/>
          </p:nvGrpSpPr>
          <p:grpSpPr>
            <a:xfrm>
              <a:off x="-5" y="81248"/>
              <a:ext cx="863647" cy="279450"/>
              <a:chOff x="-2" y="-1"/>
              <a:chExt cx="863645" cy="279449"/>
            </a:xfrm>
          </p:grpSpPr>
          <p:sp>
            <p:nvSpPr>
              <p:cNvPr id="296" name="Square"/>
              <p:cNvSpPr/>
              <p:nvPr/>
            </p:nvSpPr>
            <p:spPr>
              <a:xfrm>
                <a:off x="-3" y="-2"/>
                <a:ext cx="266952" cy="279450"/>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sp>
            <p:nvSpPr>
              <p:cNvPr id="297" name="Square"/>
              <p:cNvSpPr/>
              <p:nvPr/>
            </p:nvSpPr>
            <p:spPr>
              <a:xfrm>
                <a:off x="298344" y="-2"/>
                <a:ext cx="266951" cy="279450"/>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sp>
            <p:nvSpPr>
              <p:cNvPr id="298" name="Square"/>
              <p:cNvSpPr/>
              <p:nvPr/>
            </p:nvSpPr>
            <p:spPr>
              <a:xfrm>
                <a:off x="596693" y="-2"/>
                <a:ext cx="266951" cy="279450"/>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400">
                    <a:solidFill>
                      <a:srgbClr val="00FDFF"/>
                    </a:solidFill>
                    <a:latin typeface="Avenir Next Medium"/>
                    <a:ea typeface="Avenir Next Medium"/>
                    <a:cs typeface="Avenir Next Medium"/>
                    <a:sym typeface="Avenir Next Medium"/>
                  </a:defRPr>
                </a:pPr>
              </a:p>
            </p:txBody>
          </p:sp>
        </p:grpSp>
        <p:sp>
          <p:nvSpPr>
            <p:cNvPr id="300" name="Philip Webb | Literacy"/>
            <p:cNvSpPr/>
            <p:nvPr/>
          </p:nvSpPr>
          <p:spPr>
            <a:xfrm>
              <a:off x="1117628" y="0"/>
              <a:ext cx="431803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02" name="Title Text"/>
          <p:cNvSpPr txBox="1"/>
          <p:nvPr>
            <p:ph type="title"/>
          </p:nvPr>
        </p:nvSpPr>
        <p:spPr>
          <a:xfrm>
            <a:off x="4387450" y="-1"/>
            <a:ext cx="15609100" cy="4286251"/>
          </a:xfrm>
          <a:prstGeom prst="rect">
            <a:avLst/>
          </a:prstGeom>
        </p:spPr>
        <p:txBody>
          <a:bodyPr lIns="71432" tIns="71432" rIns="71432" bIns="71432"/>
          <a:lstStyle>
            <a:lvl1pPr defTabSz="1168400">
              <a:defRPr sz="10800">
                <a:latin typeface="Helvetica Light"/>
                <a:ea typeface="Helvetica Light"/>
                <a:cs typeface="Helvetica Light"/>
                <a:sym typeface="Helvetica Light"/>
              </a:defRPr>
            </a:lvl1pPr>
          </a:lstStyle>
          <a:p>
            <a:pPr/>
            <a:r>
              <a:t>Title Text</a:t>
            </a:r>
          </a:p>
        </p:txBody>
      </p:sp>
      <p:sp>
        <p:nvSpPr>
          <p:cNvPr id="303" name="Slide Number"/>
          <p:cNvSpPr txBox="1"/>
          <p:nvPr>
            <p:ph type="sldNum" sz="quarter" idx="2"/>
          </p:nvPr>
        </p:nvSpPr>
        <p:spPr>
          <a:xfrm>
            <a:off x="19915250" y="12460735"/>
            <a:ext cx="506350" cy="503933"/>
          </a:xfrm>
          <a:prstGeom prst="rect">
            <a:avLst/>
          </a:prstGeom>
        </p:spPr>
        <p:txBody>
          <a:bodyPr lIns="91436" tIns="91436" rIns="91436" bIns="91436" anchor="ctr"/>
          <a:lstStyle>
            <a:lvl1pPr algn="r" defTabSz="898524">
              <a:defRPr sz="2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10" name="Title Text"/>
          <p:cNvSpPr txBox="1"/>
          <p:nvPr>
            <p:ph type="title"/>
          </p:nvPr>
        </p:nvSpPr>
        <p:spPr>
          <a:xfrm>
            <a:off x="4387452" y="625077"/>
            <a:ext cx="15609095" cy="3036095"/>
          </a:xfrm>
          <a:prstGeom prst="rect">
            <a:avLst/>
          </a:prstGeom>
        </p:spPr>
        <p:txBody>
          <a:bodyPr lIns="71437" tIns="71437" rIns="71437" bIns="71437"/>
          <a:lstStyle>
            <a:lvl1pPr defTabSz="1168400">
              <a:defRPr sz="10600">
                <a:latin typeface="Helvetica Light"/>
                <a:ea typeface="Helvetica Light"/>
                <a:cs typeface="Helvetica Light"/>
                <a:sym typeface="Helvetica Light"/>
              </a:defRPr>
            </a:lvl1pPr>
          </a:lstStyle>
          <a:p>
            <a:pPr/>
            <a:r>
              <a:t>Title Text</a:t>
            </a:r>
          </a:p>
        </p:txBody>
      </p:sp>
      <p:sp>
        <p:nvSpPr>
          <p:cNvPr id="311" name="Body Level One…"/>
          <p:cNvSpPr txBox="1"/>
          <p:nvPr>
            <p:ph type="body" idx="1"/>
          </p:nvPr>
        </p:nvSpPr>
        <p:spPr>
          <a:xfrm>
            <a:off x="4387452" y="3661171"/>
            <a:ext cx="15609095" cy="8840392"/>
          </a:xfrm>
          <a:prstGeom prst="rect">
            <a:avLst/>
          </a:prstGeom>
        </p:spPr>
        <p:txBody>
          <a:bodyPr lIns="71437" tIns="71437" rIns="71437" bIns="71437"/>
          <a:lstStyle>
            <a:lvl1pPr marL="518583" indent="-518583" defTabSz="1168400">
              <a:spcBef>
                <a:spcPts val="8400"/>
              </a:spcBef>
              <a:buSzPct val="75000"/>
              <a:defRPr sz="4200">
                <a:latin typeface="Helvetica Light"/>
                <a:ea typeface="Helvetica Light"/>
                <a:cs typeface="Helvetica Light"/>
                <a:sym typeface="Helvetica Light"/>
              </a:defRPr>
            </a:lvl1pPr>
            <a:lvl2pPr marL="963083" indent="-518583" defTabSz="1168400">
              <a:spcBef>
                <a:spcPts val="8400"/>
              </a:spcBef>
              <a:buSzPct val="75000"/>
              <a:defRPr sz="4200">
                <a:latin typeface="Helvetica Light"/>
                <a:ea typeface="Helvetica Light"/>
                <a:cs typeface="Helvetica Light"/>
                <a:sym typeface="Helvetica Light"/>
              </a:defRPr>
            </a:lvl2pPr>
            <a:lvl3pPr marL="1407583" indent="-518583" defTabSz="1168400">
              <a:spcBef>
                <a:spcPts val="8400"/>
              </a:spcBef>
              <a:buSzPct val="75000"/>
              <a:defRPr sz="4200">
                <a:latin typeface="Helvetica Light"/>
                <a:ea typeface="Helvetica Light"/>
                <a:cs typeface="Helvetica Light"/>
                <a:sym typeface="Helvetica Light"/>
              </a:defRPr>
            </a:lvl3pPr>
            <a:lvl4pPr marL="1852083" indent="-518583" defTabSz="1168400">
              <a:spcBef>
                <a:spcPts val="8400"/>
              </a:spcBef>
              <a:buSzPct val="75000"/>
              <a:defRPr sz="4200">
                <a:latin typeface="Helvetica Light"/>
                <a:ea typeface="Helvetica Light"/>
                <a:cs typeface="Helvetica Light"/>
                <a:sym typeface="Helvetica Light"/>
              </a:defRPr>
            </a:lvl4pPr>
            <a:lvl5pPr marL="2296583" indent="-518583" defTabSz="1168400">
              <a:spcBef>
                <a:spcPts val="8400"/>
              </a:spcBef>
              <a:buSzPct val="75000"/>
              <a:defRPr sz="42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grpSp>
        <p:nvGrpSpPr>
          <p:cNvPr id="317" name="Group"/>
          <p:cNvGrpSpPr/>
          <p:nvPr/>
        </p:nvGrpSpPr>
        <p:grpSpPr>
          <a:xfrm>
            <a:off x="9474199" y="13055600"/>
            <a:ext cx="5435601" cy="594360"/>
            <a:chOff x="0" y="0"/>
            <a:chExt cx="5435600" cy="594359"/>
          </a:xfrm>
        </p:grpSpPr>
        <p:grpSp>
          <p:nvGrpSpPr>
            <p:cNvPr id="315" name="Group"/>
            <p:cNvGrpSpPr/>
            <p:nvPr/>
          </p:nvGrpSpPr>
          <p:grpSpPr>
            <a:xfrm>
              <a:off x="-1" y="81279"/>
              <a:ext cx="863601" cy="279401"/>
              <a:chOff x="0" y="0"/>
              <a:chExt cx="863599" cy="279400"/>
            </a:xfrm>
          </p:grpSpPr>
          <p:sp>
            <p:nvSpPr>
              <p:cNvPr id="312" name="Rectangle"/>
              <p:cNvSpPr/>
              <p:nvPr/>
            </p:nvSpPr>
            <p:spPr>
              <a:xfrm>
                <a:off x="0" y="0"/>
                <a:ext cx="266931" cy="279400"/>
              </a:xfrm>
              <a:prstGeom prst="rect">
                <a:avLst/>
              </a:prstGeom>
              <a:solidFill>
                <a:srgbClr val="FEC700"/>
              </a:solidFill>
              <a:ln w="12700" cap="flat">
                <a:noFill/>
                <a:miter lim="400000"/>
              </a:ln>
              <a:effectLst/>
            </p:spPr>
            <p:txBody>
              <a:bodyPr wrap="square" lIns="101600" tIns="101600" rIns="101600" bIns="101600" numCol="1" anchor="t">
                <a:noAutofit/>
              </a:bodyPr>
              <a:lstStyle/>
              <a:p>
                <a:pPr algn="l" defTabSz="508000">
                  <a:lnSpc>
                    <a:spcPct val="120000"/>
                  </a:lnSpc>
                  <a:tabLst>
                    <a:tab pos="1270000" algn="l"/>
                  </a:tabLst>
                  <a:defRPr b="0" sz="1600">
                    <a:solidFill>
                      <a:srgbClr val="00FDFF"/>
                    </a:solidFill>
                    <a:latin typeface="Avenir Next Medium"/>
                    <a:ea typeface="Avenir Next Medium"/>
                    <a:cs typeface="Avenir Next Medium"/>
                    <a:sym typeface="Avenir Next Medium"/>
                  </a:defRPr>
                </a:pPr>
              </a:p>
            </p:txBody>
          </p:sp>
          <p:sp>
            <p:nvSpPr>
              <p:cNvPr id="313" name="Rectangle"/>
              <p:cNvSpPr/>
              <p:nvPr/>
            </p:nvSpPr>
            <p:spPr>
              <a:xfrm>
                <a:off x="298334" y="0"/>
                <a:ext cx="266932" cy="279400"/>
              </a:xfrm>
              <a:prstGeom prst="rect">
                <a:avLst/>
              </a:prstGeom>
              <a:solidFill>
                <a:srgbClr val="929292"/>
              </a:solidFill>
              <a:ln w="12700" cap="flat">
                <a:noFill/>
                <a:miter lim="400000"/>
              </a:ln>
              <a:effectLst/>
            </p:spPr>
            <p:txBody>
              <a:bodyPr wrap="square" lIns="101600" tIns="101600" rIns="101600" bIns="101600" numCol="1" anchor="t">
                <a:noAutofit/>
              </a:bodyPr>
              <a:lstStyle/>
              <a:p>
                <a:pPr algn="l" defTabSz="508000">
                  <a:lnSpc>
                    <a:spcPct val="120000"/>
                  </a:lnSpc>
                  <a:tabLst>
                    <a:tab pos="1270000" algn="l"/>
                  </a:tabLst>
                  <a:defRPr b="0" sz="1600">
                    <a:solidFill>
                      <a:srgbClr val="00FDFF"/>
                    </a:solidFill>
                    <a:latin typeface="Avenir Next Medium"/>
                    <a:ea typeface="Avenir Next Medium"/>
                    <a:cs typeface="Avenir Next Medium"/>
                    <a:sym typeface="Avenir Next Medium"/>
                  </a:defRPr>
                </a:pPr>
              </a:p>
            </p:txBody>
          </p:sp>
          <p:sp>
            <p:nvSpPr>
              <p:cNvPr id="314" name="Rectangle"/>
              <p:cNvSpPr/>
              <p:nvPr/>
            </p:nvSpPr>
            <p:spPr>
              <a:xfrm>
                <a:off x="596669" y="0"/>
                <a:ext cx="266931" cy="279400"/>
              </a:xfrm>
              <a:prstGeom prst="rect">
                <a:avLst/>
              </a:prstGeom>
              <a:solidFill>
                <a:srgbClr val="00A3DA"/>
              </a:solidFill>
              <a:ln w="12700" cap="flat">
                <a:noFill/>
                <a:miter lim="400000"/>
              </a:ln>
              <a:effectLst/>
            </p:spPr>
            <p:txBody>
              <a:bodyPr wrap="square" lIns="101600" tIns="101600" rIns="101600" bIns="101600" numCol="1" anchor="t">
                <a:noAutofit/>
              </a:bodyPr>
              <a:lstStyle/>
              <a:p>
                <a:pPr algn="l" defTabSz="508000">
                  <a:lnSpc>
                    <a:spcPct val="120000"/>
                  </a:lnSpc>
                  <a:tabLst>
                    <a:tab pos="1270000" algn="l"/>
                  </a:tabLst>
                  <a:defRPr b="0" sz="1600">
                    <a:solidFill>
                      <a:srgbClr val="00FDFF"/>
                    </a:solidFill>
                    <a:latin typeface="Avenir Next Medium"/>
                    <a:ea typeface="Avenir Next Medium"/>
                    <a:cs typeface="Avenir Next Medium"/>
                    <a:sym typeface="Avenir Next Medium"/>
                  </a:defRPr>
                </a:pPr>
              </a:p>
            </p:txBody>
          </p:sp>
        </p:grpSp>
        <p:sp>
          <p:nvSpPr>
            <p:cNvPr id="316" name="Philip Webb | Literacy"/>
            <p:cNvSpPr txBox="1"/>
            <p:nvPr/>
          </p:nvSpPr>
          <p:spPr>
            <a:xfrm>
              <a:off x="1117600" y="0"/>
              <a:ext cx="4318000" cy="594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508000">
                <a:lnSpc>
                  <a:spcPct val="120000"/>
                </a:lnSpc>
                <a:tabLst>
                  <a:tab pos="1270000" algn="l"/>
                </a:tabLst>
                <a:defRPr b="0"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18" name="Slide Number"/>
          <p:cNvSpPr txBox="1"/>
          <p:nvPr>
            <p:ph type="sldNum" sz="quarter" idx="2"/>
          </p:nvPr>
        </p:nvSpPr>
        <p:spPr>
          <a:xfrm>
            <a:off x="11978181" y="13010554"/>
            <a:ext cx="409779" cy="422276"/>
          </a:xfrm>
          <a:prstGeom prst="rect">
            <a:avLst/>
          </a:prstGeom>
        </p:spPr>
        <p:txBody>
          <a:bodyPr lIns="71437" tIns="71437" rIns="71437" bIns="71437"/>
          <a:lstStyle>
            <a:lvl1pPr defTabSz="1168400">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330" name="Group"/>
          <p:cNvGrpSpPr/>
          <p:nvPr/>
        </p:nvGrpSpPr>
        <p:grpSpPr>
          <a:xfrm>
            <a:off x="9474195" y="13055599"/>
            <a:ext cx="5435609" cy="381001"/>
            <a:chOff x="-1" y="0"/>
            <a:chExt cx="5435608" cy="381000"/>
          </a:xfrm>
        </p:grpSpPr>
        <p:grpSp>
          <p:nvGrpSpPr>
            <p:cNvPr id="328" name="Group"/>
            <p:cNvGrpSpPr/>
            <p:nvPr/>
          </p:nvGrpSpPr>
          <p:grpSpPr>
            <a:xfrm>
              <a:off x="-2" y="81277"/>
              <a:ext cx="863607" cy="279411"/>
              <a:chOff x="-1" y="-1"/>
              <a:chExt cx="863606" cy="279410"/>
            </a:xfrm>
          </p:grpSpPr>
          <p:sp>
            <p:nvSpPr>
              <p:cNvPr id="325" name="Rectangle"/>
              <p:cNvSpPr/>
              <p:nvPr/>
            </p:nvSpPr>
            <p:spPr>
              <a:xfrm>
                <a:off x="-2" y="-2"/>
                <a:ext cx="266935" cy="279412"/>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sp>
            <p:nvSpPr>
              <p:cNvPr id="326" name="Rectangle"/>
              <p:cNvSpPr/>
              <p:nvPr/>
            </p:nvSpPr>
            <p:spPr>
              <a:xfrm>
                <a:off x="298333" y="-2"/>
                <a:ext cx="266937" cy="279412"/>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sp>
            <p:nvSpPr>
              <p:cNvPr id="327" name="Rectangle"/>
              <p:cNvSpPr/>
              <p:nvPr/>
            </p:nvSpPr>
            <p:spPr>
              <a:xfrm>
                <a:off x="596668" y="-2"/>
                <a:ext cx="266937" cy="279412"/>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grpSp>
        <p:sp>
          <p:nvSpPr>
            <p:cNvPr id="329" name="Philip Webb | Literacy"/>
            <p:cNvSpPr txBox="1"/>
            <p:nvPr/>
          </p:nvSpPr>
          <p:spPr>
            <a:xfrm>
              <a:off x="1117599" y="0"/>
              <a:ext cx="4318008"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31" name="Slide Number"/>
          <p:cNvSpPr txBox="1"/>
          <p:nvPr>
            <p:ph type="sldNum" sz="quarter" idx="2"/>
          </p:nvPr>
        </p:nvSpPr>
        <p:spPr>
          <a:xfrm>
            <a:off x="19971755" y="12491652"/>
            <a:ext cx="449849" cy="442097"/>
          </a:xfrm>
          <a:prstGeom prst="rect">
            <a:avLst/>
          </a:prstGeom>
        </p:spPr>
        <p:txBody>
          <a:bodyPr lIns="91437" tIns="91437" rIns="91437" bIns="91437" anchor="ctr"/>
          <a:lstStyle>
            <a:lvl1pPr algn="r" defTabSz="898523">
              <a:defRPr sz="1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343" name="Group"/>
          <p:cNvGrpSpPr/>
          <p:nvPr/>
        </p:nvGrpSpPr>
        <p:grpSpPr>
          <a:xfrm>
            <a:off x="9474181" y="13055599"/>
            <a:ext cx="5435627" cy="381001"/>
            <a:chOff x="-2" y="0"/>
            <a:chExt cx="5435626" cy="381000"/>
          </a:xfrm>
        </p:grpSpPr>
        <p:grpSp>
          <p:nvGrpSpPr>
            <p:cNvPr id="341" name="Group"/>
            <p:cNvGrpSpPr/>
            <p:nvPr/>
          </p:nvGrpSpPr>
          <p:grpSpPr>
            <a:xfrm>
              <a:off x="-3" y="81268"/>
              <a:ext cx="863620" cy="279425"/>
              <a:chOff x="-1" y="-1"/>
              <a:chExt cx="863619" cy="279423"/>
            </a:xfrm>
          </p:grpSpPr>
          <p:sp>
            <p:nvSpPr>
              <p:cNvPr id="338" name="Square"/>
              <p:cNvSpPr/>
              <p:nvPr/>
            </p:nvSpPr>
            <p:spPr>
              <a:xfrm>
                <a:off x="-2" y="-2"/>
                <a:ext cx="266940" cy="279424"/>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sp>
            <p:nvSpPr>
              <p:cNvPr id="339" name="Square"/>
              <p:cNvSpPr/>
              <p:nvPr/>
            </p:nvSpPr>
            <p:spPr>
              <a:xfrm>
                <a:off x="298341" y="-2"/>
                <a:ext cx="266941" cy="279424"/>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sp>
            <p:nvSpPr>
              <p:cNvPr id="340" name="Square"/>
              <p:cNvSpPr/>
              <p:nvPr/>
            </p:nvSpPr>
            <p:spPr>
              <a:xfrm>
                <a:off x="596676" y="-2"/>
                <a:ext cx="266943" cy="279424"/>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200">
                    <a:solidFill>
                      <a:srgbClr val="00FDFF"/>
                    </a:solidFill>
                    <a:latin typeface="Avenir Next Medium"/>
                    <a:ea typeface="Avenir Next Medium"/>
                    <a:cs typeface="Avenir Next Medium"/>
                    <a:sym typeface="Avenir Next Medium"/>
                  </a:defRPr>
                </a:pPr>
              </a:p>
            </p:txBody>
          </p:sp>
        </p:grpSp>
        <p:sp>
          <p:nvSpPr>
            <p:cNvPr id="342" name="Philip Webb | Literacy"/>
            <p:cNvSpPr txBox="1"/>
            <p:nvPr/>
          </p:nvSpPr>
          <p:spPr>
            <a:xfrm>
              <a:off x="1117609" y="0"/>
              <a:ext cx="4318015"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44" name="Title Text"/>
          <p:cNvSpPr txBox="1"/>
          <p:nvPr>
            <p:ph type="title"/>
          </p:nvPr>
        </p:nvSpPr>
        <p:spPr>
          <a:xfrm>
            <a:off x="4419595" y="749295"/>
            <a:ext cx="15532107" cy="3213112"/>
          </a:xfrm>
          <a:prstGeom prst="rect">
            <a:avLst/>
          </a:prstGeom>
        </p:spPr>
        <p:txBody>
          <a:bodyPr lIns="101598" tIns="101598" rIns="101598" bIns="101598"/>
          <a:lstStyle>
            <a:lvl1pPr marL="76196" indent="-76196" algn="l" defTabSz="1828800">
              <a:defRPr b="1" sz="7400">
                <a:latin typeface="Arial"/>
                <a:ea typeface="Arial"/>
                <a:cs typeface="Arial"/>
                <a:sym typeface="Arial"/>
              </a:defRPr>
            </a:lvl1pPr>
          </a:lstStyle>
          <a:p>
            <a:pPr/>
            <a:r>
              <a:t>Title Text</a:t>
            </a:r>
          </a:p>
        </p:txBody>
      </p:sp>
      <p:sp>
        <p:nvSpPr>
          <p:cNvPr id="345" name="Body Level One…"/>
          <p:cNvSpPr txBox="1"/>
          <p:nvPr>
            <p:ph type="body" idx="1"/>
          </p:nvPr>
        </p:nvSpPr>
        <p:spPr>
          <a:xfrm>
            <a:off x="4425943" y="2412997"/>
            <a:ext cx="15532108" cy="9753605"/>
          </a:xfrm>
          <a:prstGeom prst="rect">
            <a:avLst/>
          </a:prstGeom>
        </p:spPr>
        <p:txBody>
          <a:bodyPr lIns="101598" tIns="101598" rIns="101598" bIns="101598" anchor="t"/>
          <a:lstStyle>
            <a:lvl1pPr marL="76196" indent="-76196" defTabSz="1828800">
              <a:spcBef>
                <a:spcPts val="1500"/>
              </a:spcBef>
              <a:buSzTx/>
              <a:buNone/>
              <a:defRPr sz="5800">
                <a:latin typeface="Arial"/>
                <a:ea typeface="Arial"/>
                <a:cs typeface="Arial"/>
                <a:sym typeface="Arial"/>
              </a:defRPr>
            </a:lvl1pPr>
            <a:lvl2pPr marL="76196" indent="-38098" defTabSz="1828800">
              <a:spcBef>
                <a:spcPts val="1500"/>
              </a:spcBef>
              <a:buSzTx/>
              <a:buNone/>
              <a:defRPr sz="5800">
                <a:latin typeface="Arial"/>
                <a:ea typeface="Arial"/>
                <a:cs typeface="Arial"/>
                <a:sym typeface="Arial"/>
              </a:defRPr>
            </a:lvl2pPr>
            <a:lvl3pPr marL="76196" indent="-38098" defTabSz="1828800">
              <a:spcBef>
                <a:spcPts val="1500"/>
              </a:spcBef>
              <a:buSzTx/>
              <a:buNone/>
              <a:defRPr sz="5800">
                <a:latin typeface="Arial"/>
                <a:ea typeface="Arial"/>
                <a:cs typeface="Arial"/>
                <a:sym typeface="Arial"/>
              </a:defRPr>
            </a:lvl3pPr>
            <a:lvl4pPr marL="76196" indent="-38098" defTabSz="1828800">
              <a:spcBef>
                <a:spcPts val="1500"/>
              </a:spcBef>
              <a:buSzTx/>
              <a:buNone/>
              <a:defRPr sz="5800">
                <a:latin typeface="Arial"/>
                <a:ea typeface="Arial"/>
                <a:cs typeface="Arial"/>
                <a:sym typeface="Arial"/>
              </a:defRPr>
            </a:lvl4pPr>
            <a:lvl5pPr marL="76196" indent="-38098" defTabSz="1828800">
              <a:spcBef>
                <a:spcPts val="1500"/>
              </a:spcBef>
              <a:buSzTx/>
              <a:buNone/>
              <a:defRPr sz="5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xfrm>
            <a:off x="19986266" y="12487914"/>
            <a:ext cx="435334" cy="449573"/>
          </a:xfrm>
          <a:prstGeom prst="rect">
            <a:avLst/>
          </a:prstGeom>
        </p:spPr>
        <p:txBody>
          <a:bodyPr lIns="91435" tIns="91435" rIns="91435" bIns="91435" anchor="ctr"/>
          <a:lstStyle>
            <a:lvl1pPr algn="r" defTabSz="1828800">
              <a:defRPr sz="18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53" name="Title Text"/>
          <p:cNvSpPr txBox="1"/>
          <p:nvPr>
            <p:ph type="title"/>
          </p:nvPr>
        </p:nvSpPr>
        <p:spPr>
          <a:xfrm>
            <a:off x="4387451" y="625077"/>
            <a:ext cx="15609097" cy="3036095"/>
          </a:xfrm>
          <a:prstGeom prst="rect">
            <a:avLst/>
          </a:prstGeom>
        </p:spPr>
        <p:txBody>
          <a:bodyPr lIns="71435" tIns="71435" rIns="71435" bIns="71435"/>
          <a:lstStyle>
            <a:lvl1pPr defTabSz="821529">
              <a:defRPr sz="10800">
                <a:latin typeface="Helvetica Light"/>
                <a:ea typeface="Helvetica Light"/>
                <a:cs typeface="Helvetica Light"/>
                <a:sym typeface="Helvetica Light"/>
              </a:defRPr>
            </a:lvl1pPr>
          </a:lstStyle>
          <a:p>
            <a:pPr/>
            <a:r>
              <a:t>Title Text</a:t>
            </a:r>
          </a:p>
        </p:txBody>
      </p:sp>
      <p:sp>
        <p:nvSpPr>
          <p:cNvPr id="354" name="Body Level One…"/>
          <p:cNvSpPr txBox="1"/>
          <p:nvPr>
            <p:ph type="body" idx="1"/>
          </p:nvPr>
        </p:nvSpPr>
        <p:spPr>
          <a:xfrm>
            <a:off x="4387451" y="3661169"/>
            <a:ext cx="15609097" cy="8840395"/>
          </a:xfrm>
          <a:prstGeom prst="rect">
            <a:avLst/>
          </a:prstGeom>
        </p:spPr>
        <p:txBody>
          <a:bodyPr lIns="71435" tIns="71435" rIns="71435" bIns="71435"/>
          <a:lstStyle>
            <a:lvl1pPr marL="567971" indent="-567971" defTabSz="821529">
              <a:spcBef>
                <a:spcPts val="5800"/>
              </a:spcBef>
              <a:buSzPct val="75000"/>
              <a:defRPr sz="4600">
                <a:latin typeface="Helvetica Light"/>
                <a:ea typeface="Helvetica Light"/>
                <a:cs typeface="Helvetica Light"/>
                <a:sym typeface="Helvetica Light"/>
              </a:defRPr>
            </a:lvl1pPr>
            <a:lvl2pPr marL="1012471" indent="-567971" defTabSz="821529">
              <a:spcBef>
                <a:spcPts val="5800"/>
              </a:spcBef>
              <a:buSzPct val="75000"/>
              <a:defRPr sz="4600">
                <a:latin typeface="Helvetica Light"/>
                <a:ea typeface="Helvetica Light"/>
                <a:cs typeface="Helvetica Light"/>
                <a:sym typeface="Helvetica Light"/>
              </a:defRPr>
            </a:lvl2pPr>
            <a:lvl3pPr marL="1456971" indent="-567971" defTabSz="821529">
              <a:spcBef>
                <a:spcPts val="5800"/>
              </a:spcBef>
              <a:buSzPct val="75000"/>
              <a:defRPr sz="4600">
                <a:latin typeface="Helvetica Light"/>
                <a:ea typeface="Helvetica Light"/>
                <a:cs typeface="Helvetica Light"/>
                <a:sym typeface="Helvetica Light"/>
              </a:defRPr>
            </a:lvl3pPr>
            <a:lvl4pPr marL="1901471" indent="-567971" defTabSz="821529">
              <a:spcBef>
                <a:spcPts val="5800"/>
              </a:spcBef>
              <a:buSzPct val="75000"/>
              <a:defRPr sz="4600">
                <a:latin typeface="Helvetica Light"/>
                <a:ea typeface="Helvetica Light"/>
                <a:cs typeface="Helvetica Light"/>
                <a:sym typeface="Helvetica Light"/>
              </a:defRPr>
            </a:lvl4pPr>
            <a:lvl5pPr marL="2345971" indent="-567971" defTabSz="821529">
              <a:spcBef>
                <a:spcPts val="5800"/>
              </a:spcBef>
              <a:buSzPct val="75000"/>
              <a:defRPr sz="4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grpSp>
        <p:nvGrpSpPr>
          <p:cNvPr id="360" name="Group"/>
          <p:cNvGrpSpPr/>
          <p:nvPr/>
        </p:nvGrpSpPr>
        <p:grpSpPr>
          <a:xfrm>
            <a:off x="9474193" y="13055599"/>
            <a:ext cx="5435608" cy="360685"/>
            <a:chOff x="-2" y="0"/>
            <a:chExt cx="5435606" cy="360684"/>
          </a:xfrm>
        </p:grpSpPr>
        <p:grpSp>
          <p:nvGrpSpPr>
            <p:cNvPr id="358" name="Group"/>
            <p:cNvGrpSpPr/>
            <p:nvPr/>
          </p:nvGrpSpPr>
          <p:grpSpPr>
            <a:xfrm>
              <a:off x="-3" y="81276"/>
              <a:ext cx="863607" cy="279409"/>
              <a:chOff x="-2" y="-1"/>
              <a:chExt cx="863605" cy="279407"/>
            </a:xfrm>
          </p:grpSpPr>
          <p:sp>
            <p:nvSpPr>
              <p:cNvPr id="355" name="Square"/>
              <p:cNvSpPr/>
              <p:nvPr/>
            </p:nvSpPr>
            <p:spPr>
              <a:xfrm>
                <a:off x="-3" y="-2"/>
                <a:ext cx="266935" cy="279409"/>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357185">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sp>
            <p:nvSpPr>
              <p:cNvPr id="356" name="Square"/>
              <p:cNvSpPr/>
              <p:nvPr/>
            </p:nvSpPr>
            <p:spPr>
              <a:xfrm>
                <a:off x="298334" y="-2"/>
                <a:ext cx="266935" cy="279409"/>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357185">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sp>
            <p:nvSpPr>
              <p:cNvPr id="357" name="Square"/>
              <p:cNvSpPr/>
              <p:nvPr/>
            </p:nvSpPr>
            <p:spPr>
              <a:xfrm>
                <a:off x="596669" y="-2"/>
                <a:ext cx="266935" cy="279409"/>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357185">
                  <a:lnSpc>
                    <a:spcPct val="120000"/>
                  </a:lnSpc>
                  <a:tabLst>
                    <a:tab pos="889000" algn="l"/>
                  </a:tabLst>
                  <a:defRPr b="0" sz="2200">
                    <a:solidFill>
                      <a:srgbClr val="00FDFF"/>
                    </a:solidFill>
                    <a:latin typeface="Avenir Next Medium"/>
                    <a:ea typeface="Avenir Next Medium"/>
                    <a:cs typeface="Avenir Next Medium"/>
                    <a:sym typeface="Avenir Next Medium"/>
                  </a:defRPr>
                </a:pPr>
              </a:p>
            </p:txBody>
          </p:sp>
        </p:grpSp>
        <p:sp>
          <p:nvSpPr>
            <p:cNvPr id="359" name="Philip Webb | Literacy"/>
            <p:cNvSpPr/>
            <p:nvPr/>
          </p:nvSpPr>
          <p:spPr>
            <a:xfrm>
              <a:off x="1117600" y="0"/>
              <a:ext cx="431800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5">
                <a:lnSpc>
                  <a:spcPct val="120000"/>
                </a:lnSpc>
                <a:tabLst>
                  <a:tab pos="8890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61" name="Slide Number"/>
          <p:cNvSpPr txBox="1"/>
          <p:nvPr>
            <p:ph type="sldNum" sz="quarter" idx="2"/>
          </p:nvPr>
        </p:nvSpPr>
        <p:spPr>
          <a:xfrm>
            <a:off x="11949938" y="13010554"/>
            <a:ext cx="466266" cy="473073"/>
          </a:xfrm>
          <a:prstGeom prst="rect">
            <a:avLst/>
          </a:prstGeom>
        </p:spPr>
        <p:txBody>
          <a:bodyPr lIns="71435" tIns="71435" rIns="71435" bIns="71435"/>
          <a:lstStyle>
            <a:lvl1pPr defTabSz="821529">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re">
    <p:spTree>
      <p:nvGrpSpPr>
        <p:cNvPr id="1" name=""/>
        <p:cNvGrpSpPr/>
        <p:nvPr/>
      </p:nvGrpSpPr>
      <p:grpSpPr>
        <a:xfrm>
          <a:off x="0" y="0"/>
          <a:ext cx="0" cy="0"/>
          <a:chOff x="0" y="0"/>
          <a:chExt cx="0" cy="0"/>
        </a:xfrm>
      </p:grpSpPr>
      <p:sp>
        <p:nvSpPr>
          <p:cNvPr id="42" name="Title Text"/>
          <p:cNvSpPr txBox="1"/>
          <p:nvPr>
            <p:ph type="title"/>
          </p:nvPr>
        </p:nvSpPr>
        <p:spPr>
          <a:xfrm>
            <a:off x="1778000" y="4533900"/>
            <a:ext cx="20828000" cy="4648200"/>
          </a:xfrm>
          <a:prstGeom prst="rect">
            <a:avLst/>
          </a:prstGeom>
        </p:spPr>
        <p:txBody>
          <a:bodyPr/>
          <a:lstStyle/>
          <a:p>
            <a:pPr/>
            <a:r>
              <a:t>Title Text</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68" name="Title Text"/>
          <p:cNvSpPr txBox="1"/>
          <p:nvPr>
            <p:ph type="title"/>
          </p:nvPr>
        </p:nvSpPr>
        <p:spPr>
          <a:xfrm>
            <a:off x="4387453" y="625078"/>
            <a:ext cx="15609094" cy="3036094"/>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r>
              <a:t>Title Text</a:t>
            </a:r>
          </a:p>
        </p:txBody>
      </p:sp>
      <p:sp>
        <p:nvSpPr>
          <p:cNvPr id="369"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Light"/>
                <a:ea typeface="Helvetica Light"/>
                <a:cs typeface="Helvetica Light"/>
                <a:sym typeface="Helvetica Light"/>
              </a:defRPr>
            </a:lvl1pPr>
            <a:lvl2pPr marL="1061861" indent="-617361" defTabSz="821531">
              <a:buSzPct val="75000"/>
              <a:defRPr sz="5000">
                <a:latin typeface="Helvetica Light"/>
                <a:ea typeface="Helvetica Light"/>
                <a:cs typeface="Helvetica Light"/>
                <a:sym typeface="Helvetica Light"/>
              </a:defRPr>
            </a:lvl2pPr>
            <a:lvl3pPr marL="1506361" indent="-617361" defTabSz="821531">
              <a:buSzPct val="75000"/>
              <a:defRPr sz="5000">
                <a:latin typeface="Helvetica Light"/>
                <a:ea typeface="Helvetica Light"/>
                <a:cs typeface="Helvetica Light"/>
                <a:sym typeface="Helvetica Light"/>
              </a:defRPr>
            </a:lvl3pPr>
            <a:lvl4pPr marL="1950861" indent="-617361" defTabSz="821531">
              <a:buSzPct val="75000"/>
              <a:defRPr sz="5000">
                <a:latin typeface="Helvetica Light"/>
                <a:ea typeface="Helvetica Light"/>
                <a:cs typeface="Helvetica Light"/>
                <a:sym typeface="Helvetica Light"/>
              </a:defRPr>
            </a:lvl4pPr>
            <a:lvl5pPr marL="2395361" indent="-617361" defTabSz="821531">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grpSp>
        <p:nvGrpSpPr>
          <p:cNvPr id="375" name="Group"/>
          <p:cNvGrpSpPr/>
          <p:nvPr/>
        </p:nvGrpSpPr>
        <p:grpSpPr>
          <a:xfrm>
            <a:off x="9474195" y="13055599"/>
            <a:ext cx="5435606" cy="360684"/>
            <a:chOff x="-1" y="0"/>
            <a:chExt cx="5435605" cy="360682"/>
          </a:xfrm>
        </p:grpSpPr>
        <p:grpSp>
          <p:nvGrpSpPr>
            <p:cNvPr id="373" name="Group"/>
            <p:cNvGrpSpPr/>
            <p:nvPr/>
          </p:nvGrpSpPr>
          <p:grpSpPr>
            <a:xfrm>
              <a:off x="-2" y="81275"/>
              <a:ext cx="863606" cy="279408"/>
              <a:chOff x="-1" y="-1"/>
              <a:chExt cx="863604" cy="279406"/>
            </a:xfrm>
          </p:grpSpPr>
          <p:sp>
            <p:nvSpPr>
              <p:cNvPr id="370" name="Rectangle"/>
              <p:cNvSpPr/>
              <p:nvPr/>
            </p:nvSpPr>
            <p:spPr>
              <a:xfrm>
                <a:off x="-2" y="-2"/>
                <a:ext cx="266935" cy="279408"/>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371" name="Rectangle"/>
              <p:cNvSpPr/>
              <p:nvPr/>
            </p:nvSpPr>
            <p:spPr>
              <a:xfrm>
                <a:off x="298335" y="-2"/>
                <a:ext cx="266934" cy="279408"/>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372" name="Rectangle"/>
              <p:cNvSpPr/>
              <p:nvPr/>
            </p:nvSpPr>
            <p:spPr>
              <a:xfrm>
                <a:off x="596670" y="-2"/>
                <a:ext cx="266934" cy="279408"/>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grpSp>
        <p:sp>
          <p:nvSpPr>
            <p:cNvPr id="374" name="Philip Webb | Literacy"/>
            <p:cNvSpPr/>
            <p:nvPr/>
          </p:nvSpPr>
          <p:spPr>
            <a:xfrm>
              <a:off x="1117600" y="0"/>
              <a:ext cx="431800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7">
                <a:lnSpc>
                  <a:spcPct val="120000"/>
                </a:lnSpc>
                <a:tabLst>
                  <a:tab pos="889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76"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383"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390" name="Title Text"/>
          <p:cNvSpPr txBox="1"/>
          <p:nvPr>
            <p:ph type="title"/>
          </p:nvPr>
        </p:nvSpPr>
        <p:spPr>
          <a:xfrm>
            <a:off x="4387453" y="625078"/>
            <a:ext cx="15609094" cy="3036094"/>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r>
              <a:t>Title Text</a:t>
            </a:r>
          </a:p>
        </p:txBody>
      </p:sp>
      <p:sp>
        <p:nvSpPr>
          <p:cNvPr id="391"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Light"/>
                <a:ea typeface="Helvetica Light"/>
                <a:cs typeface="Helvetica Light"/>
                <a:sym typeface="Helvetica Light"/>
              </a:defRPr>
            </a:lvl1pPr>
            <a:lvl2pPr marL="1061861" indent="-617361" defTabSz="821531">
              <a:buSzPct val="75000"/>
              <a:defRPr sz="5000">
                <a:latin typeface="Helvetica Light"/>
                <a:ea typeface="Helvetica Light"/>
                <a:cs typeface="Helvetica Light"/>
                <a:sym typeface="Helvetica Light"/>
              </a:defRPr>
            </a:lvl2pPr>
            <a:lvl3pPr marL="1506361" indent="-617361" defTabSz="821531">
              <a:buSzPct val="75000"/>
              <a:defRPr sz="5000">
                <a:latin typeface="Helvetica Light"/>
                <a:ea typeface="Helvetica Light"/>
                <a:cs typeface="Helvetica Light"/>
                <a:sym typeface="Helvetica Light"/>
              </a:defRPr>
            </a:lvl3pPr>
            <a:lvl4pPr marL="1950861" indent="-617361" defTabSz="821531">
              <a:buSzPct val="75000"/>
              <a:defRPr sz="5000">
                <a:latin typeface="Helvetica Light"/>
                <a:ea typeface="Helvetica Light"/>
                <a:cs typeface="Helvetica Light"/>
                <a:sym typeface="Helvetica Light"/>
              </a:defRPr>
            </a:lvl4pPr>
            <a:lvl5pPr marL="2395361" indent="-617361" defTabSz="821531">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92"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404" name="Group"/>
          <p:cNvGrpSpPr/>
          <p:nvPr/>
        </p:nvGrpSpPr>
        <p:grpSpPr>
          <a:xfrm>
            <a:off x="9474184" y="13055599"/>
            <a:ext cx="5435618" cy="360689"/>
            <a:chOff x="-2" y="0"/>
            <a:chExt cx="5435617" cy="360687"/>
          </a:xfrm>
        </p:grpSpPr>
        <p:grpSp>
          <p:nvGrpSpPr>
            <p:cNvPr id="402" name="Group"/>
            <p:cNvGrpSpPr/>
            <p:nvPr/>
          </p:nvGrpSpPr>
          <p:grpSpPr>
            <a:xfrm>
              <a:off x="-3" y="81271"/>
              <a:ext cx="863615" cy="279417"/>
              <a:chOff x="-1" y="-1"/>
              <a:chExt cx="863614" cy="279416"/>
            </a:xfrm>
          </p:grpSpPr>
          <p:sp>
            <p:nvSpPr>
              <p:cNvPr id="399" name="Rectangle"/>
              <p:cNvSpPr/>
              <p:nvPr/>
            </p:nvSpPr>
            <p:spPr>
              <a:xfrm>
                <a:off x="-2" y="-2"/>
                <a:ext cx="266938" cy="279417"/>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400" name="Rectangle"/>
              <p:cNvSpPr/>
              <p:nvPr/>
            </p:nvSpPr>
            <p:spPr>
              <a:xfrm>
                <a:off x="298339" y="-2"/>
                <a:ext cx="266938" cy="279417"/>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sp>
            <p:nvSpPr>
              <p:cNvPr id="401" name="Rectangle"/>
              <p:cNvSpPr/>
              <p:nvPr/>
            </p:nvSpPr>
            <p:spPr>
              <a:xfrm>
                <a:off x="596674" y="-2"/>
                <a:ext cx="266939" cy="279417"/>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2400">
                    <a:solidFill>
                      <a:srgbClr val="00FDFF"/>
                    </a:solidFill>
                    <a:latin typeface="Avenir Next Medium"/>
                    <a:ea typeface="Avenir Next Medium"/>
                    <a:cs typeface="Avenir Next Medium"/>
                    <a:sym typeface="Avenir Next Medium"/>
                  </a:defRPr>
                </a:pPr>
              </a:p>
            </p:txBody>
          </p:sp>
        </p:grpSp>
        <p:sp>
          <p:nvSpPr>
            <p:cNvPr id="403" name="Philip Webb | Literacy"/>
            <p:cNvSpPr/>
            <p:nvPr/>
          </p:nvSpPr>
          <p:spPr>
            <a:xfrm>
              <a:off x="1117605" y="0"/>
              <a:ext cx="43180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05" name="Slide Number"/>
          <p:cNvSpPr txBox="1"/>
          <p:nvPr>
            <p:ph type="sldNum" sz="quarter" idx="2"/>
          </p:nvPr>
        </p:nvSpPr>
        <p:spPr>
          <a:xfrm>
            <a:off x="19915245" y="12456162"/>
            <a:ext cx="506356" cy="513078"/>
          </a:xfrm>
          <a:prstGeom prst="rect">
            <a:avLst/>
          </a:prstGeom>
        </p:spPr>
        <p:txBody>
          <a:bodyPr lIns="91438" tIns="91438" rIns="91438" bIns="91438" anchor="ctr"/>
          <a:lstStyle>
            <a:lvl1pPr algn="r" defTabSz="1828800">
              <a:defRPr sz="22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417" name="Group"/>
          <p:cNvGrpSpPr/>
          <p:nvPr/>
        </p:nvGrpSpPr>
        <p:grpSpPr>
          <a:xfrm>
            <a:off x="9474186" y="12928595"/>
            <a:ext cx="5435616" cy="360694"/>
            <a:chOff x="-2" y="-1"/>
            <a:chExt cx="5435615" cy="360693"/>
          </a:xfrm>
        </p:grpSpPr>
        <p:grpSp>
          <p:nvGrpSpPr>
            <p:cNvPr id="415" name="Group"/>
            <p:cNvGrpSpPr/>
            <p:nvPr/>
          </p:nvGrpSpPr>
          <p:grpSpPr>
            <a:xfrm>
              <a:off x="-3" y="81275"/>
              <a:ext cx="863611" cy="279418"/>
              <a:chOff x="-1" y="-1"/>
              <a:chExt cx="863610" cy="279416"/>
            </a:xfrm>
          </p:grpSpPr>
          <p:sp>
            <p:nvSpPr>
              <p:cNvPr id="412" name="Rectangle"/>
              <p:cNvSpPr/>
              <p:nvPr/>
            </p:nvSpPr>
            <p:spPr>
              <a:xfrm>
                <a:off x="-2" y="-2"/>
                <a:ext cx="266938" cy="279417"/>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13" name="Rectangle"/>
              <p:cNvSpPr/>
              <p:nvPr/>
            </p:nvSpPr>
            <p:spPr>
              <a:xfrm>
                <a:off x="298335" y="-2"/>
                <a:ext cx="266939" cy="279417"/>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14" name="Rectangle"/>
              <p:cNvSpPr/>
              <p:nvPr/>
            </p:nvSpPr>
            <p:spPr>
              <a:xfrm>
                <a:off x="596670" y="-2"/>
                <a:ext cx="266939" cy="279417"/>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grpSp>
        <p:sp>
          <p:nvSpPr>
            <p:cNvPr id="416" name="Philip Webb | Literacy"/>
            <p:cNvSpPr/>
            <p:nvPr/>
          </p:nvSpPr>
          <p:spPr>
            <a:xfrm>
              <a:off x="1117600" y="-2"/>
              <a:ext cx="431801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7">
                <a:lnSpc>
                  <a:spcPct val="120000"/>
                </a:lnSpc>
                <a:tabLst>
                  <a:tab pos="889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18" name="Slide Number"/>
          <p:cNvSpPr txBox="1"/>
          <p:nvPr>
            <p:ph type="sldNum" sz="quarter" idx="2"/>
          </p:nvPr>
        </p:nvSpPr>
        <p:spPr>
          <a:xfrm>
            <a:off x="19915251" y="12460731"/>
            <a:ext cx="506354" cy="503935"/>
          </a:xfrm>
          <a:prstGeom prst="rect">
            <a:avLst/>
          </a:prstGeom>
        </p:spPr>
        <p:txBody>
          <a:bodyPr lIns="91437" tIns="91437" rIns="91437" bIns="91437" anchor="ctr"/>
          <a:lstStyle>
            <a:lvl1pPr algn="r" defTabSz="1285875">
              <a:defRPr b="1" sz="2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425" name="Title Text"/>
          <p:cNvSpPr txBox="1"/>
          <p:nvPr>
            <p:ph type="title"/>
          </p:nvPr>
        </p:nvSpPr>
        <p:spPr>
          <a:xfrm>
            <a:off x="4387447" y="-5"/>
            <a:ext cx="15609106" cy="4286255"/>
          </a:xfrm>
          <a:prstGeom prst="rect">
            <a:avLst/>
          </a:prstGeom>
        </p:spPr>
        <p:txBody>
          <a:bodyPr lIns="71431" tIns="71431" rIns="71431" bIns="71431"/>
          <a:lstStyle>
            <a:lvl1pPr defTabSz="1168398">
              <a:defRPr sz="10800">
                <a:latin typeface="Helvetica Light"/>
                <a:ea typeface="Helvetica Light"/>
                <a:cs typeface="Helvetica Light"/>
                <a:sym typeface="Helvetica Light"/>
              </a:defRPr>
            </a:lvl1pPr>
          </a:lstStyle>
          <a:p>
            <a:pPr/>
            <a:r>
              <a:t>Title Text</a:t>
            </a:r>
          </a:p>
        </p:txBody>
      </p:sp>
      <p:grpSp>
        <p:nvGrpSpPr>
          <p:cNvPr id="431" name="Group"/>
          <p:cNvGrpSpPr/>
          <p:nvPr/>
        </p:nvGrpSpPr>
        <p:grpSpPr>
          <a:xfrm>
            <a:off x="10281025" y="12555128"/>
            <a:ext cx="3821936" cy="279401"/>
            <a:chOff x="-2" y="-1"/>
            <a:chExt cx="3821934" cy="279400"/>
          </a:xfrm>
        </p:grpSpPr>
        <p:grpSp>
          <p:nvGrpSpPr>
            <p:cNvPr id="429" name="Group"/>
            <p:cNvGrpSpPr/>
            <p:nvPr/>
          </p:nvGrpSpPr>
          <p:grpSpPr>
            <a:xfrm>
              <a:off x="-3" y="57139"/>
              <a:ext cx="607240" cy="196476"/>
              <a:chOff x="-1" y="-1"/>
              <a:chExt cx="607239" cy="196475"/>
            </a:xfrm>
          </p:grpSpPr>
          <p:sp>
            <p:nvSpPr>
              <p:cNvPr id="426" name="Square"/>
              <p:cNvSpPr/>
              <p:nvPr/>
            </p:nvSpPr>
            <p:spPr>
              <a:xfrm>
                <a:off x="-2" y="-2"/>
                <a:ext cx="187695" cy="196477"/>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1600">
                    <a:solidFill>
                      <a:srgbClr val="00FDFF"/>
                    </a:solidFill>
                    <a:latin typeface="Avenir Next Medium"/>
                    <a:ea typeface="Avenir Next Medium"/>
                    <a:cs typeface="Avenir Next Medium"/>
                    <a:sym typeface="Avenir Next Medium"/>
                  </a:defRPr>
                </a:pPr>
              </a:p>
            </p:txBody>
          </p:sp>
          <p:sp>
            <p:nvSpPr>
              <p:cNvPr id="427" name="Square"/>
              <p:cNvSpPr/>
              <p:nvPr/>
            </p:nvSpPr>
            <p:spPr>
              <a:xfrm>
                <a:off x="209769" y="-2"/>
                <a:ext cx="187697" cy="196477"/>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1600">
                    <a:solidFill>
                      <a:srgbClr val="00FDFF"/>
                    </a:solidFill>
                    <a:latin typeface="Avenir Next Medium"/>
                    <a:ea typeface="Avenir Next Medium"/>
                    <a:cs typeface="Avenir Next Medium"/>
                    <a:sym typeface="Avenir Next Medium"/>
                  </a:defRPr>
                </a:pPr>
              </a:p>
            </p:txBody>
          </p:sp>
          <p:sp>
            <p:nvSpPr>
              <p:cNvPr id="428" name="Square"/>
              <p:cNvSpPr/>
              <p:nvPr/>
            </p:nvSpPr>
            <p:spPr>
              <a:xfrm>
                <a:off x="419541" y="-2"/>
                <a:ext cx="187698" cy="196477"/>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507999">
                  <a:lnSpc>
                    <a:spcPct val="120000"/>
                  </a:lnSpc>
                  <a:tabLst>
                    <a:tab pos="1257300" algn="l"/>
                  </a:tabLst>
                  <a:defRPr b="0" sz="1600">
                    <a:solidFill>
                      <a:srgbClr val="00FDFF"/>
                    </a:solidFill>
                    <a:latin typeface="Avenir Next Medium"/>
                    <a:ea typeface="Avenir Next Medium"/>
                    <a:cs typeface="Avenir Next Medium"/>
                    <a:sym typeface="Avenir Next Medium"/>
                  </a:defRPr>
                </a:pPr>
              </a:p>
            </p:txBody>
          </p:sp>
        </p:grpSp>
        <p:sp>
          <p:nvSpPr>
            <p:cNvPr id="430" name="Philip Webb | Literacy"/>
            <p:cNvSpPr txBox="1"/>
            <p:nvPr/>
          </p:nvSpPr>
          <p:spPr>
            <a:xfrm>
              <a:off x="785821" y="-2"/>
              <a:ext cx="303611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9">
                <a:lnSpc>
                  <a:spcPct val="120000"/>
                </a:lnSpc>
                <a:tabLst>
                  <a:tab pos="1257300" algn="l"/>
                </a:tabLst>
                <a:defRPr b="0"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32" name="Slide Number"/>
          <p:cNvSpPr txBox="1"/>
          <p:nvPr>
            <p:ph type="sldNum" sz="quarter" idx="2"/>
          </p:nvPr>
        </p:nvSpPr>
        <p:spPr>
          <a:xfrm>
            <a:off x="19915336" y="12430763"/>
            <a:ext cx="506269" cy="563875"/>
          </a:xfrm>
          <a:prstGeom prst="rect">
            <a:avLst/>
          </a:prstGeom>
        </p:spPr>
        <p:txBody>
          <a:bodyPr lIns="91437" tIns="91437" rIns="91437" bIns="91437" anchor="ctr"/>
          <a:lstStyle>
            <a:lvl1pPr algn="r" defTabSz="1828800">
              <a:defRPr sz="22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439" name="Title Text"/>
          <p:cNvSpPr txBox="1"/>
          <p:nvPr>
            <p:ph type="title"/>
          </p:nvPr>
        </p:nvSpPr>
        <p:spPr>
          <a:xfrm>
            <a:off x="4387453" y="357187"/>
            <a:ext cx="15609094" cy="3036095"/>
          </a:xfrm>
          <a:prstGeom prst="rect">
            <a:avLst/>
          </a:prstGeom>
        </p:spPr>
        <p:txBody>
          <a:bodyPr lIns="71437" tIns="71437" rIns="71437" bIns="71437"/>
          <a:lstStyle>
            <a:lvl1pPr defTabSz="821531"/>
          </a:lstStyle>
          <a:p>
            <a:pPr/>
            <a:r>
              <a:t>Title Text</a:t>
            </a:r>
          </a:p>
        </p:txBody>
      </p:sp>
      <p:sp>
        <p:nvSpPr>
          <p:cNvPr id="440"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grpSp>
        <p:nvGrpSpPr>
          <p:cNvPr id="446" name="Group"/>
          <p:cNvGrpSpPr/>
          <p:nvPr/>
        </p:nvGrpSpPr>
        <p:grpSpPr>
          <a:xfrm>
            <a:off x="9474199" y="13055599"/>
            <a:ext cx="5435602" cy="360682"/>
            <a:chOff x="0" y="0"/>
            <a:chExt cx="5435600" cy="360680"/>
          </a:xfrm>
        </p:grpSpPr>
        <p:grpSp>
          <p:nvGrpSpPr>
            <p:cNvPr id="444" name="Group"/>
            <p:cNvGrpSpPr/>
            <p:nvPr/>
          </p:nvGrpSpPr>
          <p:grpSpPr>
            <a:xfrm>
              <a:off x="-1" y="81278"/>
              <a:ext cx="863603" cy="279403"/>
              <a:chOff x="0" y="0"/>
              <a:chExt cx="863601" cy="279402"/>
            </a:xfrm>
          </p:grpSpPr>
          <p:sp>
            <p:nvSpPr>
              <p:cNvPr id="441" name="Rectangle"/>
              <p:cNvSpPr/>
              <p:nvPr/>
            </p:nvSpPr>
            <p:spPr>
              <a:xfrm>
                <a:off x="-1" y="-1"/>
                <a:ext cx="266933" cy="279404"/>
              </a:xfrm>
              <a:prstGeom prst="rect">
                <a:avLst/>
              </a:prstGeom>
              <a:solidFill>
                <a:srgbClr val="FEC700"/>
              </a:solidFill>
              <a:ln w="12700" cap="flat">
                <a:noFill/>
                <a:miter lim="400000"/>
              </a:ln>
              <a:effectLst/>
            </p:spPr>
            <p:txBody>
              <a:bodyPr wrap="square" lIns="91439" tIns="91439" rIns="91439" bIns="91439"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42" name="Rectangle"/>
              <p:cNvSpPr/>
              <p:nvPr/>
            </p:nvSpPr>
            <p:spPr>
              <a:xfrm>
                <a:off x="298334" y="-1"/>
                <a:ext cx="266933" cy="279404"/>
              </a:xfrm>
              <a:prstGeom prst="rect">
                <a:avLst/>
              </a:prstGeom>
              <a:solidFill>
                <a:srgbClr val="929292"/>
              </a:solidFill>
              <a:ln w="12700" cap="flat">
                <a:noFill/>
                <a:miter lim="400000"/>
              </a:ln>
              <a:effectLst/>
            </p:spPr>
            <p:txBody>
              <a:bodyPr wrap="square" lIns="91439" tIns="91439" rIns="91439" bIns="91439"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43" name="Rectangle"/>
              <p:cNvSpPr/>
              <p:nvPr/>
            </p:nvSpPr>
            <p:spPr>
              <a:xfrm>
                <a:off x="596669" y="-1"/>
                <a:ext cx="266933" cy="279404"/>
              </a:xfrm>
              <a:prstGeom prst="rect">
                <a:avLst/>
              </a:prstGeom>
              <a:solidFill>
                <a:srgbClr val="00A3DA"/>
              </a:solidFill>
              <a:ln w="12700" cap="flat">
                <a:noFill/>
                <a:miter lim="400000"/>
              </a:ln>
              <a:effectLst/>
            </p:spPr>
            <p:txBody>
              <a:bodyPr wrap="square" lIns="91439" tIns="91439" rIns="91439" bIns="91439" numCol="1" anchor="t">
                <a:noAutofit/>
              </a:bodyPr>
              <a:lstStyle/>
              <a:p>
                <a:pPr algn="l" defTabSz="357187">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grpSp>
        <p:sp>
          <p:nvSpPr>
            <p:cNvPr id="445" name="Philip Webb | Literacy"/>
            <p:cNvSpPr/>
            <p:nvPr/>
          </p:nvSpPr>
          <p:spPr>
            <a:xfrm>
              <a:off x="1117600" y="0"/>
              <a:ext cx="431800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7">
                <a:lnSpc>
                  <a:spcPct val="120000"/>
                </a:lnSpc>
                <a:tabLst>
                  <a:tab pos="889000" algn="l"/>
                </a:tabLst>
                <a:defRPr b="0" sz="2400">
                  <a:solidFill>
                    <a:srgbClr val="00A3DA"/>
                  </a:solidFill>
                  <a:latin typeface="Avenir Next Medium"/>
                  <a:ea typeface="Avenir Next Medium"/>
                  <a:cs typeface="Avenir Next Medium"/>
                  <a:sym typeface="Avenir Next Medium"/>
                </a:defRPr>
              </a:lvl1pPr>
            </a:lstStyle>
            <a:p>
              <a:pPr>
                <a:defRPr sz="3200">
                  <a:solidFill>
                    <a:srgbClr val="000000"/>
                  </a:solidFill>
                </a:defRPr>
              </a:pPr>
              <a:r>
                <a:rPr sz="2400">
                  <a:solidFill>
                    <a:srgbClr val="00A3DA"/>
                  </a:solidFill>
                </a:rPr>
                <a:t>Philip Webb | Literacy </a:t>
              </a:r>
            </a:p>
          </p:txBody>
        </p:sp>
      </p:grpSp>
      <p:sp>
        <p:nvSpPr>
          <p:cNvPr id="447"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459" name="Group"/>
          <p:cNvGrpSpPr/>
          <p:nvPr/>
        </p:nvGrpSpPr>
        <p:grpSpPr>
          <a:xfrm>
            <a:off x="9474185" y="13055600"/>
            <a:ext cx="5435622" cy="482600"/>
            <a:chOff x="-4" y="0"/>
            <a:chExt cx="5435620" cy="482600"/>
          </a:xfrm>
        </p:grpSpPr>
        <p:grpSp>
          <p:nvGrpSpPr>
            <p:cNvPr id="457" name="Group"/>
            <p:cNvGrpSpPr/>
            <p:nvPr/>
          </p:nvGrpSpPr>
          <p:grpSpPr>
            <a:xfrm>
              <a:off x="-5" y="81269"/>
              <a:ext cx="863618" cy="279422"/>
              <a:chOff x="-1" y="-2"/>
              <a:chExt cx="863616" cy="279420"/>
            </a:xfrm>
          </p:grpSpPr>
          <p:sp>
            <p:nvSpPr>
              <p:cNvPr id="454" name="Square"/>
              <p:cNvSpPr/>
              <p:nvPr/>
            </p:nvSpPr>
            <p:spPr>
              <a:xfrm>
                <a:off x="-2" y="-3"/>
                <a:ext cx="266939" cy="279422"/>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sp>
            <p:nvSpPr>
              <p:cNvPr id="455" name="Square"/>
              <p:cNvSpPr/>
              <p:nvPr/>
            </p:nvSpPr>
            <p:spPr>
              <a:xfrm>
                <a:off x="298339" y="-3"/>
                <a:ext cx="266939" cy="279422"/>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sp>
            <p:nvSpPr>
              <p:cNvPr id="456" name="Square"/>
              <p:cNvSpPr/>
              <p:nvPr/>
            </p:nvSpPr>
            <p:spPr>
              <a:xfrm>
                <a:off x="596677" y="-3"/>
                <a:ext cx="266938" cy="279422"/>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grpSp>
        <p:sp>
          <p:nvSpPr>
            <p:cNvPr id="458" name="Philip Webb | Literacy"/>
            <p:cNvSpPr txBox="1"/>
            <p:nvPr/>
          </p:nvSpPr>
          <p:spPr>
            <a:xfrm>
              <a:off x="1117606" y="0"/>
              <a:ext cx="4318011"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2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60" name="Slide Number"/>
          <p:cNvSpPr txBox="1"/>
          <p:nvPr>
            <p:ph type="sldNum" sz="quarter" idx="2"/>
          </p:nvPr>
        </p:nvSpPr>
        <p:spPr>
          <a:xfrm>
            <a:off x="19886997" y="12448450"/>
            <a:ext cx="534603" cy="528502"/>
          </a:xfrm>
          <a:prstGeom prst="rect">
            <a:avLst/>
          </a:prstGeom>
        </p:spPr>
        <p:txBody>
          <a:bodyPr lIns="91436" tIns="91436" rIns="91436" bIns="91436" anchor="ctr"/>
          <a:lstStyle>
            <a:lvl1pPr algn="r" defTabSz="898524">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467" name="Title Text"/>
          <p:cNvSpPr txBox="1"/>
          <p:nvPr>
            <p:ph type="title"/>
          </p:nvPr>
        </p:nvSpPr>
        <p:spPr>
          <a:xfrm>
            <a:off x="6338589" y="1982390"/>
            <a:ext cx="11706822" cy="2277071"/>
          </a:xfrm>
          <a:prstGeom prst="rect">
            <a:avLst/>
          </a:prstGeom>
        </p:spPr>
        <p:txBody>
          <a:bodyPr lIns="53578" tIns="53578" rIns="53578" bIns="53578"/>
          <a:lstStyle>
            <a:lvl1pPr defTabSz="821531"/>
          </a:lstStyle>
          <a:p>
            <a:pPr/>
            <a:r>
              <a:t>Title Text</a:t>
            </a:r>
          </a:p>
        </p:txBody>
      </p:sp>
      <p:sp>
        <p:nvSpPr>
          <p:cNvPr id="468" name="Body Level One…"/>
          <p:cNvSpPr txBox="1"/>
          <p:nvPr>
            <p:ph type="body" sz="half" idx="1"/>
          </p:nvPr>
        </p:nvSpPr>
        <p:spPr>
          <a:xfrm>
            <a:off x="6338589" y="4446984"/>
            <a:ext cx="11706822" cy="6630294"/>
          </a:xfrm>
          <a:prstGeom prst="rect">
            <a:avLst/>
          </a:prstGeom>
        </p:spPr>
        <p:txBody>
          <a:bodyPr lIns="53578" tIns="53578" rIns="53578" bIns="53578"/>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grpSp>
        <p:nvGrpSpPr>
          <p:cNvPr id="474" name="Group"/>
          <p:cNvGrpSpPr/>
          <p:nvPr/>
        </p:nvGrpSpPr>
        <p:grpSpPr>
          <a:xfrm>
            <a:off x="10153646" y="11625260"/>
            <a:ext cx="4076706" cy="270518"/>
            <a:chOff x="0" y="0"/>
            <a:chExt cx="4076704" cy="270516"/>
          </a:xfrm>
        </p:grpSpPr>
        <p:grpSp>
          <p:nvGrpSpPr>
            <p:cNvPr id="472" name="Group"/>
            <p:cNvGrpSpPr/>
            <p:nvPr/>
          </p:nvGrpSpPr>
          <p:grpSpPr>
            <a:xfrm>
              <a:off x="-1" y="60959"/>
              <a:ext cx="647705" cy="209558"/>
              <a:chOff x="0" y="-1"/>
              <a:chExt cx="647703" cy="209557"/>
            </a:xfrm>
          </p:grpSpPr>
          <p:sp>
            <p:nvSpPr>
              <p:cNvPr id="469" name="Rectangle"/>
              <p:cNvSpPr/>
              <p:nvPr/>
            </p:nvSpPr>
            <p:spPr>
              <a:xfrm>
                <a:off x="-1" y="-2"/>
                <a:ext cx="200201" cy="209559"/>
              </a:xfrm>
              <a:prstGeom prst="rect">
                <a:avLst/>
              </a:prstGeom>
              <a:solidFill>
                <a:srgbClr val="FEC700"/>
              </a:solidFill>
              <a:ln w="12700" cap="flat">
                <a:noFill/>
                <a:miter lim="400000"/>
              </a:ln>
              <a:effectLst/>
            </p:spPr>
            <p:txBody>
              <a:bodyPr wrap="square" lIns="68577" tIns="68577" rIns="68577" bIns="68577"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470" name="Rectangle"/>
              <p:cNvSpPr/>
              <p:nvPr/>
            </p:nvSpPr>
            <p:spPr>
              <a:xfrm>
                <a:off x="223750" y="-2"/>
                <a:ext cx="200203" cy="209559"/>
              </a:xfrm>
              <a:prstGeom prst="rect">
                <a:avLst/>
              </a:prstGeom>
              <a:solidFill>
                <a:srgbClr val="929292"/>
              </a:solidFill>
              <a:ln w="12700" cap="flat">
                <a:noFill/>
                <a:miter lim="400000"/>
              </a:ln>
              <a:effectLst/>
            </p:spPr>
            <p:txBody>
              <a:bodyPr wrap="square" lIns="68577" tIns="68577" rIns="68577" bIns="68577"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sp>
            <p:nvSpPr>
              <p:cNvPr id="471" name="Rectangle"/>
              <p:cNvSpPr/>
              <p:nvPr/>
            </p:nvSpPr>
            <p:spPr>
              <a:xfrm>
                <a:off x="447503" y="-2"/>
                <a:ext cx="200201" cy="209559"/>
              </a:xfrm>
              <a:prstGeom prst="rect">
                <a:avLst/>
              </a:prstGeom>
              <a:solidFill>
                <a:srgbClr val="00A3DA"/>
              </a:solidFill>
              <a:ln w="12700" cap="flat">
                <a:noFill/>
                <a:miter lim="400000"/>
              </a:ln>
              <a:effectLst/>
            </p:spPr>
            <p:txBody>
              <a:bodyPr wrap="square" lIns="68577" tIns="68577" rIns="68577" bIns="68577" numCol="1" anchor="t">
                <a:noAutofit/>
              </a:bodyPr>
              <a:lstStyle/>
              <a:p>
                <a:pPr algn="l" defTabSz="507998">
                  <a:lnSpc>
                    <a:spcPct val="120000"/>
                  </a:lnSpc>
                  <a:tabLst>
                    <a:tab pos="1244600" algn="l"/>
                  </a:tabLst>
                  <a:defRPr b="0" sz="2200">
                    <a:solidFill>
                      <a:srgbClr val="00FDFF"/>
                    </a:solidFill>
                    <a:latin typeface="Avenir Next Medium"/>
                    <a:ea typeface="Avenir Next Medium"/>
                    <a:cs typeface="Avenir Next Medium"/>
                    <a:sym typeface="Avenir Next Medium"/>
                  </a:defRPr>
                </a:pPr>
              </a:p>
            </p:txBody>
          </p:sp>
        </p:grpSp>
        <p:sp>
          <p:nvSpPr>
            <p:cNvPr id="473" name="Philip Webb | Literacy"/>
            <p:cNvSpPr/>
            <p:nvPr/>
          </p:nvSpPr>
          <p:spPr>
            <a:xfrm>
              <a:off x="838200" y="0"/>
              <a:ext cx="323850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7998">
                <a:lnSpc>
                  <a:spcPct val="120000"/>
                </a:lnSpc>
                <a:tabLst>
                  <a:tab pos="12446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75" name="Slide Number"/>
          <p:cNvSpPr txBox="1"/>
          <p:nvPr>
            <p:ph type="sldNum" sz="quarter" idx="2"/>
          </p:nvPr>
        </p:nvSpPr>
        <p:spPr>
          <a:xfrm>
            <a:off x="11973153" y="11519296"/>
            <a:ext cx="430550" cy="441953"/>
          </a:xfrm>
          <a:prstGeom prst="rect">
            <a:avLst/>
          </a:prstGeom>
        </p:spPr>
        <p:txBody>
          <a:bodyPr lIns="53578" tIns="53578" rIns="53578" bIns="53578"/>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487" name="Group"/>
          <p:cNvGrpSpPr/>
          <p:nvPr/>
        </p:nvGrpSpPr>
        <p:grpSpPr>
          <a:xfrm>
            <a:off x="9474193" y="13055600"/>
            <a:ext cx="5435606" cy="360684"/>
            <a:chOff x="-2" y="0"/>
            <a:chExt cx="5435604" cy="360684"/>
          </a:xfrm>
        </p:grpSpPr>
        <p:grpSp>
          <p:nvGrpSpPr>
            <p:cNvPr id="485" name="Group"/>
            <p:cNvGrpSpPr/>
            <p:nvPr/>
          </p:nvGrpSpPr>
          <p:grpSpPr>
            <a:xfrm>
              <a:off x="-3" y="81276"/>
              <a:ext cx="863607" cy="279409"/>
              <a:chOff x="-2" y="-1"/>
              <a:chExt cx="863605" cy="279407"/>
            </a:xfrm>
          </p:grpSpPr>
          <p:sp>
            <p:nvSpPr>
              <p:cNvPr id="482" name="Square"/>
              <p:cNvSpPr/>
              <p:nvPr/>
            </p:nvSpPr>
            <p:spPr>
              <a:xfrm>
                <a:off x="-3" y="-2"/>
                <a:ext cx="266935" cy="279408"/>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83" name="Square"/>
              <p:cNvSpPr/>
              <p:nvPr/>
            </p:nvSpPr>
            <p:spPr>
              <a:xfrm>
                <a:off x="298334" y="-2"/>
                <a:ext cx="266935" cy="279408"/>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sp>
            <p:nvSpPr>
              <p:cNvPr id="484" name="Square"/>
              <p:cNvSpPr/>
              <p:nvPr/>
            </p:nvSpPr>
            <p:spPr>
              <a:xfrm>
                <a:off x="596669" y="-2"/>
                <a:ext cx="266935" cy="279408"/>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357184">
                  <a:lnSpc>
                    <a:spcPct val="120000"/>
                  </a:lnSpc>
                  <a:tabLst>
                    <a:tab pos="889000" algn="l"/>
                  </a:tabLst>
                  <a:defRPr b="0" sz="2400">
                    <a:solidFill>
                      <a:srgbClr val="00FDFF"/>
                    </a:solidFill>
                    <a:latin typeface="Avenir Next Medium"/>
                    <a:ea typeface="Avenir Next Medium"/>
                    <a:cs typeface="Avenir Next Medium"/>
                    <a:sym typeface="Avenir Next Medium"/>
                  </a:defRPr>
                </a:pPr>
              </a:p>
            </p:txBody>
          </p:sp>
        </p:grpSp>
        <p:sp>
          <p:nvSpPr>
            <p:cNvPr id="486" name="Philip Webb | Literacy"/>
            <p:cNvSpPr/>
            <p:nvPr/>
          </p:nvSpPr>
          <p:spPr>
            <a:xfrm>
              <a:off x="1117600" y="0"/>
              <a:ext cx="431800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4">
                <a:lnSpc>
                  <a:spcPct val="120000"/>
                </a:lnSpc>
                <a:tabLst>
                  <a:tab pos="889000" algn="l"/>
                </a:tabLst>
                <a:defRPr b="0" sz="2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88" name="Slide Number"/>
          <p:cNvSpPr txBox="1"/>
          <p:nvPr>
            <p:ph type="sldNum" sz="quarter" idx="2"/>
          </p:nvPr>
        </p:nvSpPr>
        <p:spPr>
          <a:xfrm>
            <a:off x="19915250" y="12460735"/>
            <a:ext cx="506350" cy="503932"/>
          </a:xfrm>
          <a:prstGeom prst="rect">
            <a:avLst/>
          </a:prstGeom>
        </p:spPr>
        <p:txBody>
          <a:bodyPr lIns="91436" tIns="91436" rIns="91436" bIns="91436" anchor="ctr"/>
          <a:lstStyle>
            <a:lvl1pPr algn="r" defTabSz="631771">
              <a:defRPr sz="2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50" name="532204087_1355x1355.jpg"/>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51"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52"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500" name="Group"/>
          <p:cNvGrpSpPr/>
          <p:nvPr/>
        </p:nvGrpSpPr>
        <p:grpSpPr>
          <a:xfrm>
            <a:off x="9474196" y="12951707"/>
            <a:ext cx="5012935" cy="381001"/>
            <a:chOff x="-1" y="0"/>
            <a:chExt cx="5012934" cy="381000"/>
          </a:xfrm>
        </p:grpSpPr>
        <p:grpSp>
          <p:nvGrpSpPr>
            <p:cNvPr id="498" name="Group"/>
            <p:cNvGrpSpPr/>
            <p:nvPr/>
          </p:nvGrpSpPr>
          <p:grpSpPr>
            <a:xfrm>
              <a:off x="-2" y="74956"/>
              <a:ext cx="796454" cy="257685"/>
              <a:chOff x="-1" y="-2"/>
              <a:chExt cx="796453" cy="257684"/>
            </a:xfrm>
          </p:grpSpPr>
          <p:sp>
            <p:nvSpPr>
              <p:cNvPr id="495" name="Square"/>
              <p:cNvSpPr/>
              <p:nvPr/>
            </p:nvSpPr>
            <p:spPr>
              <a:xfrm>
                <a:off x="-2" y="-3"/>
                <a:ext cx="246179" cy="257686"/>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200">
                    <a:solidFill>
                      <a:srgbClr val="00FDFF"/>
                    </a:solidFill>
                    <a:latin typeface="Avenir Next Medium"/>
                    <a:ea typeface="Avenir Next Medium"/>
                    <a:cs typeface="Avenir Next Medium"/>
                    <a:sym typeface="Avenir Next Medium"/>
                  </a:defRPr>
                </a:pPr>
              </a:p>
            </p:txBody>
          </p:sp>
          <p:sp>
            <p:nvSpPr>
              <p:cNvPr id="496" name="Square"/>
              <p:cNvSpPr/>
              <p:nvPr/>
            </p:nvSpPr>
            <p:spPr>
              <a:xfrm>
                <a:off x="275136" y="-3"/>
                <a:ext cx="246179" cy="257686"/>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200">
                    <a:solidFill>
                      <a:srgbClr val="00FDFF"/>
                    </a:solidFill>
                    <a:latin typeface="Avenir Next Medium"/>
                    <a:ea typeface="Avenir Next Medium"/>
                    <a:cs typeface="Avenir Next Medium"/>
                    <a:sym typeface="Avenir Next Medium"/>
                  </a:defRPr>
                </a:pPr>
              </a:p>
            </p:txBody>
          </p:sp>
          <p:sp>
            <p:nvSpPr>
              <p:cNvPr id="497" name="Square"/>
              <p:cNvSpPr/>
              <p:nvPr/>
            </p:nvSpPr>
            <p:spPr>
              <a:xfrm>
                <a:off x="550273" y="-3"/>
                <a:ext cx="246179" cy="257686"/>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2200">
                    <a:solidFill>
                      <a:srgbClr val="00FDFF"/>
                    </a:solidFill>
                    <a:latin typeface="Avenir Next Medium"/>
                    <a:ea typeface="Avenir Next Medium"/>
                    <a:cs typeface="Avenir Next Medium"/>
                    <a:sym typeface="Avenir Next Medium"/>
                  </a:defRPr>
                </a:pPr>
              </a:p>
            </p:txBody>
          </p:sp>
        </p:grpSp>
        <p:sp>
          <p:nvSpPr>
            <p:cNvPr id="499" name="Philip Webb | Literacy"/>
            <p:cNvSpPr txBox="1"/>
            <p:nvPr/>
          </p:nvSpPr>
          <p:spPr>
            <a:xfrm>
              <a:off x="1030694" y="-1"/>
              <a:ext cx="3982239"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2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01" name="Slide Number"/>
          <p:cNvSpPr txBox="1"/>
          <p:nvPr>
            <p:ph type="sldNum" sz="quarter" idx="2"/>
          </p:nvPr>
        </p:nvSpPr>
        <p:spPr>
          <a:xfrm>
            <a:off x="19915250" y="12460735"/>
            <a:ext cx="506350" cy="503932"/>
          </a:xfrm>
          <a:prstGeom prst="rect">
            <a:avLst/>
          </a:prstGeom>
        </p:spPr>
        <p:txBody>
          <a:bodyPr lIns="91436" tIns="91436" rIns="91436" bIns="91436" anchor="ctr"/>
          <a:lstStyle>
            <a:lvl1pPr algn="r" defTabSz="898524">
              <a:defRPr sz="2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08" name="Title Text"/>
          <p:cNvSpPr txBox="1"/>
          <p:nvPr>
            <p:ph type="title"/>
          </p:nvPr>
        </p:nvSpPr>
        <p:spPr>
          <a:xfrm>
            <a:off x="4387453" y="357187"/>
            <a:ext cx="15609094" cy="3036095"/>
          </a:xfrm>
          <a:prstGeom prst="rect">
            <a:avLst/>
          </a:prstGeom>
        </p:spPr>
        <p:txBody>
          <a:bodyPr lIns="71437" tIns="71437" rIns="71437" bIns="71437"/>
          <a:lstStyle>
            <a:lvl1pPr defTabSz="821531"/>
          </a:lstStyle>
          <a:p>
            <a:pPr/>
            <a:r>
              <a:t>Title Text</a:t>
            </a:r>
          </a:p>
        </p:txBody>
      </p:sp>
      <p:sp>
        <p:nvSpPr>
          <p:cNvPr id="509"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grpSp>
        <p:nvGrpSpPr>
          <p:cNvPr id="521" name="Group"/>
          <p:cNvGrpSpPr/>
          <p:nvPr/>
        </p:nvGrpSpPr>
        <p:grpSpPr>
          <a:xfrm>
            <a:off x="9474195" y="13055600"/>
            <a:ext cx="5435608" cy="482600"/>
            <a:chOff x="-2" y="0"/>
            <a:chExt cx="5435606" cy="482600"/>
          </a:xfrm>
        </p:grpSpPr>
        <p:grpSp>
          <p:nvGrpSpPr>
            <p:cNvPr id="519" name="Group"/>
            <p:cNvGrpSpPr/>
            <p:nvPr/>
          </p:nvGrpSpPr>
          <p:grpSpPr>
            <a:xfrm>
              <a:off x="-3" y="81276"/>
              <a:ext cx="863607" cy="279409"/>
              <a:chOff x="-2" y="-1"/>
              <a:chExt cx="863605" cy="279407"/>
            </a:xfrm>
          </p:grpSpPr>
          <p:sp>
            <p:nvSpPr>
              <p:cNvPr id="516" name="Rectangle"/>
              <p:cNvSpPr/>
              <p:nvPr/>
            </p:nvSpPr>
            <p:spPr>
              <a:xfrm>
                <a:off x="-3" y="-2"/>
                <a:ext cx="266935" cy="279408"/>
              </a:xfrm>
              <a:prstGeom prst="rect">
                <a:avLst/>
              </a:prstGeom>
              <a:solidFill>
                <a:srgbClr val="FEC700"/>
              </a:solidFill>
              <a:ln w="12700" cap="flat">
                <a:noFill/>
                <a:miter lim="400000"/>
              </a:ln>
              <a:effectLst/>
            </p:spPr>
            <p:txBody>
              <a:bodyPr wrap="square" lIns="91437" tIns="91437" rIns="91437" bIns="91437"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sp>
            <p:nvSpPr>
              <p:cNvPr id="517" name="Rectangle"/>
              <p:cNvSpPr/>
              <p:nvPr/>
            </p:nvSpPr>
            <p:spPr>
              <a:xfrm>
                <a:off x="298334" y="-2"/>
                <a:ext cx="266935" cy="279408"/>
              </a:xfrm>
              <a:prstGeom prst="rect">
                <a:avLst/>
              </a:prstGeom>
              <a:solidFill>
                <a:srgbClr val="929292"/>
              </a:solidFill>
              <a:ln w="12700" cap="flat">
                <a:noFill/>
                <a:miter lim="400000"/>
              </a:ln>
              <a:effectLst/>
            </p:spPr>
            <p:txBody>
              <a:bodyPr wrap="square" lIns="91437" tIns="91437" rIns="91437" bIns="91437"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sp>
            <p:nvSpPr>
              <p:cNvPr id="518" name="Rectangle"/>
              <p:cNvSpPr/>
              <p:nvPr/>
            </p:nvSpPr>
            <p:spPr>
              <a:xfrm>
                <a:off x="596669" y="-2"/>
                <a:ext cx="266935" cy="279408"/>
              </a:xfrm>
              <a:prstGeom prst="rect">
                <a:avLst/>
              </a:prstGeom>
              <a:solidFill>
                <a:srgbClr val="00A3DA"/>
              </a:solidFill>
              <a:ln w="12700" cap="flat">
                <a:noFill/>
                <a:miter lim="400000"/>
              </a:ln>
              <a:effectLst/>
            </p:spPr>
            <p:txBody>
              <a:bodyPr wrap="square" lIns="91437" tIns="91437" rIns="91437" bIns="91437" numCol="1" anchor="t">
                <a:noAutofit/>
              </a:bodyPr>
              <a:lstStyle/>
              <a:p>
                <a:pPr algn="l" defTabSz="508000">
                  <a:lnSpc>
                    <a:spcPct val="120000"/>
                  </a:lnSpc>
                  <a:tabLst>
                    <a:tab pos="1270000" algn="l"/>
                  </a:tabLst>
                  <a:defRPr b="0" sz="2800">
                    <a:solidFill>
                      <a:srgbClr val="00FDFF"/>
                    </a:solidFill>
                    <a:latin typeface="Avenir Next Medium"/>
                    <a:ea typeface="Avenir Next Medium"/>
                    <a:cs typeface="Avenir Next Medium"/>
                    <a:sym typeface="Avenir Next Medium"/>
                  </a:defRPr>
                </a:pPr>
              </a:p>
            </p:txBody>
          </p:sp>
        </p:grpSp>
        <p:sp>
          <p:nvSpPr>
            <p:cNvPr id="520" name="Philip Webb | Literacy"/>
            <p:cNvSpPr txBox="1"/>
            <p:nvPr/>
          </p:nvSpPr>
          <p:spPr>
            <a:xfrm>
              <a:off x="1117600" y="0"/>
              <a:ext cx="4318005"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2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22" name="Slide Number"/>
          <p:cNvSpPr txBox="1"/>
          <p:nvPr>
            <p:ph type="sldNum" sz="quarter" idx="2"/>
          </p:nvPr>
        </p:nvSpPr>
        <p:spPr>
          <a:xfrm>
            <a:off x="11887200" y="12344400"/>
            <a:ext cx="4267200" cy="736601"/>
          </a:xfrm>
          <a:prstGeom prst="rect">
            <a:avLst/>
          </a:prstGeom>
        </p:spPr>
        <p:txBody>
          <a:bodyPr lIns="91439" tIns="91439" rIns="91439" bIns="91439" anchor="ctr"/>
          <a:lstStyle>
            <a:lvl1pPr algn="r" defTabSz="18288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534" name="Group"/>
          <p:cNvGrpSpPr/>
          <p:nvPr/>
        </p:nvGrpSpPr>
        <p:grpSpPr>
          <a:xfrm>
            <a:off x="10281039" y="12037216"/>
            <a:ext cx="3821916" cy="279401"/>
            <a:chOff x="-2" y="-1"/>
            <a:chExt cx="3821914" cy="279400"/>
          </a:xfrm>
        </p:grpSpPr>
        <p:grpSp>
          <p:nvGrpSpPr>
            <p:cNvPr id="532" name="Group"/>
            <p:cNvGrpSpPr/>
            <p:nvPr/>
          </p:nvGrpSpPr>
          <p:grpSpPr>
            <a:xfrm>
              <a:off x="-3" y="57144"/>
              <a:ext cx="607229" cy="196466"/>
              <a:chOff x="-1" y="-1"/>
              <a:chExt cx="607227" cy="196464"/>
            </a:xfrm>
          </p:grpSpPr>
          <p:sp>
            <p:nvSpPr>
              <p:cNvPr id="529" name="Square"/>
              <p:cNvSpPr/>
              <p:nvPr/>
            </p:nvSpPr>
            <p:spPr>
              <a:xfrm>
                <a:off x="-2" y="-2"/>
                <a:ext cx="187693" cy="196465"/>
              </a:xfrm>
              <a:prstGeom prst="rect">
                <a:avLst/>
              </a:prstGeom>
              <a:solidFill>
                <a:srgbClr val="FEC700"/>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1600">
                    <a:solidFill>
                      <a:srgbClr val="00FDFF"/>
                    </a:solidFill>
                    <a:latin typeface="Avenir Next Medium"/>
                    <a:ea typeface="Avenir Next Medium"/>
                    <a:cs typeface="Avenir Next Medium"/>
                    <a:sym typeface="Avenir Next Medium"/>
                  </a:defRPr>
                </a:pPr>
              </a:p>
            </p:txBody>
          </p:sp>
          <p:sp>
            <p:nvSpPr>
              <p:cNvPr id="530" name="Square"/>
              <p:cNvSpPr/>
              <p:nvPr/>
            </p:nvSpPr>
            <p:spPr>
              <a:xfrm>
                <a:off x="209768" y="-2"/>
                <a:ext cx="187690" cy="196465"/>
              </a:xfrm>
              <a:prstGeom prst="rect">
                <a:avLst/>
              </a:prstGeom>
              <a:solidFill>
                <a:srgbClr val="929292"/>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1600">
                    <a:solidFill>
                      <a:srgbClr val="00FDFF"/>
                    </a:solidFill>
                    <a:latin typeface="Avenir Next Medium"/>
                    <a:ea typeface="Avenir Next Medium"/>
                    <a:cs typeface="Avenir Next Medium"/>
                    <a:sym typeface="Avenir Next Medium"/>
                  </a:defRPr>
                </a:pPr>
              </a:p>
            </p:txBody>
          </p:sp>
          <p:sp>
            <p:nvSpPr>
              <p:cNvPr id="531" name="Square"/>
              <p:cNvSpPr/>
              <p:nvPr/>
            </p:nvSpPr>
            <p:spPr>
              <a:xfrm>
                <a:off x="419537" y="-2"/>
                <a:ext cx="187690" cy="196465"/>
              </a:xfrm>
              <a:prstGeom prst="rect">
                <a:avLst/>
              </a:prstGeom>
              <a:solidFill>
                <a:srgbClr val="00A3DA"/>
              </a:solidFill>
              <a:ln w="12700" cap="flat">
                <a:noFill/>
                <a:miter lim="400000"/>
              </a:ln>
              <a:effectLst/>
            </p:spPr>
            <p:txBody>
              <a:bodyPr wrap="square" lIns="71437" tIns="71437" rIns="71437" bIns="71437" numCol="1" anchor="t">
                <a:noAutofit/>
              </a:bodyPr>
              <a:lstStyle/>
              <a:p>
                <a:pPr algn="l" defTabSz="357187">
                  <a:lnSpc>
                    <a:spcPct val="120000"/>
                  </a:lnSpc>
                  <a:tabLst>
                    <a:tab pos="889000" algn="l"/>
                  </a:tabLst>
                  <a:defRPr b="0" sz="1600">
                    <a:solidFill>
                      <a:srgbClr val="00FDFF"/>
                    </a:solidFill>
                    <a:latin typeface="Avenir Next Medium"/>
                    <a:ea typeface="Avenir Next Medium"/>
                    <a:cs typeface="Avenir Next Medium"/>
                    <a:sym typeface="Avenir Next Medium"/>
                  </a:defRPr>
                </a:pPr>
              </a:p>
            </p:txBody>
          </p:sp>
        </p:grpSp>
        <p:sp>
          <p:nvSpPr>
            <p:cNvPr id="533" name="Philip Webb | Literacy"/>
            <p:cNvSpPr txBox="1"/>
            <p:nvPr/>
          </p:nvSpPr>
          <p:spPr>
            <a:xfrm>
              <a:off x="785812" y="-2"/>
              <a:ext cx="30361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57187">
                <a:lnSpc>
                  <a:spcPct val="120000"/>
                </a:lnSpc>
                <a:tabLst>
                  <a:tab pos="889000" algn="l"/>
                </a:tabLst>
                <a:defRPr b="0"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35" name="Slide Number"/>
          <p:cNvSpPr txBox="1"/>
          <p:nvPr>
            <p:ph type="sldNum" sz="quarter" idx="2"/>
          </p:nvPr>
        </p:nvSpPr>
        <p:spPr>
          <a:xfrm>
            <a:off x="19946624" y="12462512"/>
            <a:ext cx="474978" cy="500378"/>
          </a:xfrm>
          <a:prstGeom prst="rect">
            <a:avLst/>
          </a:prstGeom>
        </p:spPr>
        <p:txBody>
          <a:bodyPr lIns="91438" tIns="91438" rIns="91438" bIns="91438" anchor="ctr"/>
          <a:lstStyle>
            <a:lvl1pPr algn="r" defTabSz="1285875">
              <a:defRPr sz="22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542" name="Title Text"/>
          <p:cNvSpPr txBox="1"/>
          <p:nvPr>
            <p:ph type="title"/>
          </p:nvPr>
        </p:nvSpPr>
        <p:spPr>
          <a:xfrm>
            <a:off x="4387453" y="357187"/>
            <a:ext cx="15609094" cy="3036095"/>
          </a:xfrm>
          <a:prstGeom prst="rect">
            <a:avLst/>
          </a:prstGeom>
        </p:spPr>
        <p:txBody>
          <a:bodyPr lIns="71437" tIns="71437" rIns="71437" bIns="71437"/>
          <a:lstStyle>
            <a:lvl1pPr defTabSz="821531"/>
          </a:lstStyle>
          <a:p>
            <a:pPr/>
            <a:r>
              <a:t>Title Text</a:t>
            </a:r>
          </a:p>
        </p:txBody>
      </p:sp>
      <p:sp>
        <p:nvSpPr>
          <p:cNvPr id="543"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grpSp>
        <p:nvGrpSpPr>
          <p:cNvPr id="549" name="Group"/>
          <p:cNvGrpSpPr/>
          <p:nvPr/>
        </p:nvGrpSpPr>
        <p:grpSpPr>
          <a:xfrm>
            <a:off x="10281015" y="12555122"/>
            <a:ext cx="3821944" cy="253628"/>
            <a:chOff x="-3" y="-1"/>
            <a:chExt cx="3821942" cy="253626"/>
          </a:xfrm>
        </p:grpSpPr>
        <p:grpSp>
          <p:nvGrpSpPr>
            <p:cNvPr id="547" name="Group"/>
            <p:cNvGrpSpPr/>
            <p:nvPr/>
          </p:nvGrpSpPr>
          <p:grpSpPr>
            <a:xfrm>
              <a:off x="-4" y="57136"/>
              <a:ext cx="607246" cy="196489"/>
              <a:chOff x="-2" y="-2"/>
              <a:chExt cx="607245" cy="196488"/>
            </a:xfrm>
          </p:grpSpPr>
          <p:sp>
            <p:nvSpPr>
              <p:cNvPr id="544" name="Rectangle"/>
              <p:cNvSpPr/>
              <p:nvPr/>
            </p:nvSpPr>
            <p:spPr>
              <a:xfrm>
                <a:off x="-3" y="-3"/>
                <a:ext cx="187702" cy="196490"/>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545" name="Rectangle"/>
              <p:cNvSpPr/>
              <p:nvPr/>
            </p:nvSpPr>
            <p:spPr>
              <a:xfrm>
                <a:off x="209770" y="-3"/>
                <a:ext cx="187701" cy="196490"/>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546" name="Rectangle"/>
              <p:cNvSpPr/>
              <p:nvPr/>
            </p:nvSpPr>
            <p:spPr>
              <a:xfrm>
                <a:off x="419543" y="-3"/>
                <a:ext cx="187701" cy="196490"/>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grpSp>
        <p:sp>
          <p:nvSpPr>
            <p:cNvPr id="548" name="Philip Webb | Literacy"/>
            <p:cNvSpPr/>
            <p:nvPr/>
          </p:nvSpPr>
          <p:spPr>
            <a:xfrm>
              <a:off x="785826" y="-2"/>
              <a:ext cx="303611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50"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557" name="Title Text"/>
          <p:cNvSpPr txBox="1"/>
          <p:nvPr>
            <p:ph type="title"/>
          </p:nvPr>
        </p:nvSpPr>
        <p:spPr>
          <a:xfrm>
            <a:off x="4833937" y="2303859"/>
            <a:ext cx="14716126" cy="4643438"/>
          </a:xfrm>
          <a:prstGeom prst="rect">
            <a:avLst/>
          </a:prstGeom>
        </p:spPr>
        <p:txBody>
          <a:bodyPr lIns="71437" tIns="71437" rIns="71437" bIns="71437" anchor="b"/>
          <a:lstStyle>
            <a:lvl1pPr defTabSz="821531"/>
          </a:lstStyle>
          <a:p>
            <a:pPr/>
            <a:r>
              <a:t>Title Text</a:t>
            </a:r>
          </a:p>
        </p:txBody>
      </p:sp>
      <p:sp>
        <p:nvSpPr>
          <p:cNvPr id="558" name="Body Level One…"/>
          <p:cNvSpPr txBox="1"/>
          <p:nvPr>
            <p:ph type="body" sz="quarter" idx="1"/>
          </p:nvPr>
        </p:nvSpPr>
        <p:spPr>
          <a:xfrm>
            <a:off x="4833937" y="7090171"/>
            <a:ext cx="14716126" cy="1589486"/>
          </a:xfrm>
          <a:prstGeom prst="rect">
            <a:avLst/>
          </a:prstGeom>
        </p:spPr>
        <p:txBody>
          <a:bodyPr lIns="71437" tIns="71437" rIns="71437" bIns="71437" anchor="t"/>
          <a:lstStyle>
            <a:lvl1pPr marL="0" indent="0" algn="ctr" defTabSz="821531">
              <a:spcBef>
                <a:spcPts val="0"/>
              </a:spcBef>
              <a:buSzTx/>
              <a:buNone/>
            </a:lvl1pPr>
            <a:lvl2pPr marL="0" indent="0" algn="ctr" defTabSz="821531">
              <a:spcBef>
                <a:spcPts val="0"/>
              </a:spcBef>
              <a:buSzTx/>
              <a:buNone/>
            </a:lvl2pPr>
            <a:lvl3pPr marL="0" indent="0" algn="ctr" defTabSz="821531">
              <a:spcBef>
                <a:spcPts val="0"/>
              </a:spcBef>
              <a:buSzTx/>
              <a:buNone/>
            </a:lvl3pPr>
            <a:lvl4pPr marL="0" indent="0" algn="ctr" defTabSz="821531">
              <a:spcBef>
                <a:spcPts val="0"/>
              </a:spcBef>
              <a:buSzTx/>
              <a:buNone/>
            </a:lvl4pPr>
            <a:lvl5pPr marL="0" indent="0" algn="ctr" defTabSz="821531">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grpSp>
        <p:nvGrpSpPr>
          <p:cNvPr id="564" name="Group"/>
          <p:cNvGrpSpPr/>
          <p:nvPr/>
        </p:nvGrpSpPr>
        <p:grpSpPr>
          <a:xfrm>
            <a:off x="10281015" y="12555122"/>
            <a:ext cx="3821944" cy="253628"/>
            <a:chOff x="-3" y="-1"/>
            <a:chExt cx="3821942" cy="253626"/>
          </a:xfrm>
        </p:grpSpPr>
        <p:grpSp>
          <p:nvGrpSpPr>
            <p:cNvPr id="562" name="Group"/>
            <p:cNvGrpSpPr/>
            <p:nvPr/>
          </p:nvGrpSpPr>
          <p:grpSpPr>
            <a:xfrm>
              <a:off x="-4" y="57136"/>
              <a:ext cx="607246" cy="196489"/>
              <a:chOff x="-2" y="-2"/>
              <a:chExt cx="607245" cy="196488"/>
            </a:xfrm>
          </p:grpSpPr>
          <p:sp>
            <p:nvSpPr>
              <p:cNvPr id="559" name="Rectangle"/>
              <p:cNvSpPr/>
              <p:nvPr/>
            </p:nvSpPr>
            <p:spPr>
              <a:xfrm>
                <a:off x="-3" y="-3"/>
                <a:ext cx="187702" cy="196490"/>
              </a:xfrm>
              <a:prstGeom prst="rect">
                <a:avLst/>
              </a:prstGeom>
              <a:solidFill>
                <a:srgbClr val="FEC700"/>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560" name="Rectangle"/>
              <p:cNvSpPr/>
              <p:nvPr/>
            </p:nvSpPr>
            <p:spPr>
              <a:xfrm>
                <a:off x="209770" y="-3"/>
                <a:ext cx="187701" cy="196490"/>
              </a:xfrm>
              <a:prstGeom prst="rect">
                <a:avLst/>
              </a:prstGeom>
              <a:solidFill>
                <a:srgbClr val="929292"/>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sp>
            <p:nvSpPr>
              <p:cNvPr id="561" name="Rectangle"/>
              <p:cNvSpPr/>
              <p:nvPr/>
            </p:nvSpPr>
            <p:spPr>
              <a:xfrm>
                <a:off x="419543" y="-3"/>
                <a:ext cx="187701" cy="196490"/>
              </a:xfrm>
              <a:prstGeom prst="rect">
                <a:avLst/>
              </a:prstGeom>
              <a:solidFill>
                <a:srgbClr val="00A3DA"/>
              </a:solidFill>
              <a:ln w="12700" cap="flat">
                <a:noFill/>
                <a:miter lim="400000"/>
              </a:ln>
              <a:effectLst/>
            </p:spPr>
            <p:txBody>
              <a:bodyPr wrap="square" lIns="91436" tIns="91436" rIns="91436" bIns="91436" numCol="1" anchor="t">
                <a:noAutofit/>
              </a:bodyPr>
              <a:lstStyle/>
              <a:p>
                <a:pPr algn="l" defTabSz="508000">
                  <a:lnSpc>
                    <a:spcPct val="120000"/>
                  </a:lnSpc>
                  <a:tabLst>
                    <a:tab pos="1270000" algn="l"/>
                  </a:tabLst>
                  <a:defRPr b="0" sz="1400">
                    <a:solidFill>
                      <a:srgbClr val="00FDFF"/>
                    </a:solidFill>
                    <a:latin typeface="Avenir Next Medium"/>
                    <a:ea typeface="Avenir Next Medium"/>
                    <a:cs typeface="Avenir Next Medium"/>
                    <a:sym typeface="Avenir Next Medium"/>
                  </a:defRPr>
                </a:pPr>
              </a:p>
            </p:txBody>
          </p:sp>
        </p:grpSp>
        <p:sp>
          <p:nvSpPr>
            <p:cNvPr id="563" name="Philip Webb | Literacy"/>
            <p:cNvSpPr/>
            <p:nvPr/>
          </p:nvSpPr>
          <p:spPr>
            <a:xfrm>
              <a:off x="785826" y="-2"/>
              <a:ext cx="303611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508000">
                <a:lnSpc>
                  <a:spcPct val="120000"/>
                </a:lnSpc>
                <a:tabLst>
                  <a:tab pos="1270000" algn="l"/>
                </a:tabLst>
                <a:defRPr b="0"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65"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7" name="532205080_1647x1098.jpg"/>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7"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5" name="532205080_1647x1098.jpg"/>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96" name="532204087_1355x1355.jpg"/>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97" name="532241774_2880x1920.jpg"/>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grpSp>
        <p:nvGrpSpPr>
          <p:cNvPr id="8" name="Group"/>
          <p:cNvGrpSpPr/>
          <p:nvPr/>
        </p:nvGrpSpPr>
        <p:grpSpPr>
          <a:xfrm>
            <a:off x="10259341" y="12954000"/>
            <a:ext cx="3865317" cy="256484"/>
            <a:chOff x="0" y="0"/>
            <a:chExt cx="3865316" cy="256483"/>
          </a:xfrm>
        </p:grpSpPr>
        <p:grpSp>
          <p:nvGrpSpPr>
            <p:cNvPr id="6" name="Group"/>
            <p:cNvGrpSpPr/>
            <p:nvPr/>
          </p:nvGrpSpPr>
          <p:grpSpPr>
            <a:xfrm>
              <a:off x="-1" y="57797"/>
              <a:ext cx="614118" cy="198687"/>
              <a:chOff x="0" y="0"/>
              <a:chExt cx="614116" cy="198685"/>
            </a:xfrm>
          </p:grpSpPr>
          <p:sp>
            <p:nvSpPr>
              <p:cNvPr id="3" name="Rectangle"/>
              <p:cNvSpPr/>
              <p:nvPr/>
            </p:nvSpPr>
            <p:spPr>
              <a:xfrm>
                <a:off x="-1" y="-1"/>
                <a:ext cx="189820" cy="198687"/>
              </a:xfrm>
              <a:prstGeom prst="rect">
                <a:avLst/>
              </a:prstGeom>
              <a:solidFill>
                <a:srgbClr val="FEC700"/>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sp>
            <p:nvSpPr>
              <p:cNvPr id="4" name="Rectangle"/>
              <p:cNvSpPr/>
              <p:nvPr/>
            </p:nvSpPr>
            <p:spPr>
              <a:xfrm>
                <a:off x="212149" y="-1"/>
                <a:ext cx="189819" cy="198687"/>
              </a:xfrm>
              <a:prstGeom prst="rect">
                <a:avLst/>
              </a:prstGeom>
              <a:solidFill>
                <a:srgbClr val="929292"/>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sp>
            <p:nvSpPr>
              <p:cNvPr id="5" name="Rectangle"/>
              <p:cNvSpPr/>
              <p:nvPr/>
            </p:nvSpPr>
            <p:spPr>
              <a:xfrm>
                <a:off x="424298" y="-1"/>
                <a:ext cx="189819" cy="198687"/>
              </a:xfrm>
              <a:prstGeom prst="rect">
                <a:avLst/>
              </a:prstGeom>
              <a:solidFill>
                <a:srgbClr val="00A3DA"/>
              </a:solidFill>
              <a:ln w="12700" cap="flat">
                <a:noFill/>
                <a:miter lim="400000"/>
              </a:ln>
              <a:effectLst/>
            </p:spPr>
            <p:txBody>
              <a:bodyPr wrap="square" lIns="65023" tIns="65023" rIns="65023" bIns="65023" numCol="1" anchor="t">
                <a:noAutofit/>
              </a:bodyPr>
              <a:lstStyle/>
              <a:p>
                <a:pPr algn="l" defTabSz="254000">
                  <a:lnSpc>
                    <a:spcPct val="120000"/>
                  </a:lnSpc>
                  <a:tabLst>
                    <a:tab pos="635000" algn="l"/>
                  </a:tabLst>
                  <a:defRPr b="0" sz="1800">
                    <a:solidFill>
                      <a:srgbClr val="00FDFF"/>
                    </a:solidFill>
                    <a:latin typeface="Avenir Next Medium"/>
                    <a:ea typeface="Avenir Next Medium"/>
                    <a:cs typeface="Avenir Next Medium"/>
                    <a:sym typeface="Avenir Next Medium"/>
                  </a:defRPr>
                </a:pPr>
              </a:p>
            </p:txBody>
          </p:sp>
        </p:grpSp>
        <p:sp>
          <p:nvSpPr>
            <p:cNvPr id="7" name="Philip Webb | Literacy"/>
            <p:cNvSpPr/>
            <p:nvPr/>
          </p:nvSpPr>
          <p:spPr>
            <a:xfrm>
              <a:off x="794738" y="0"/>
              <a:ext cx="3070579"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b="0" sz="1800">
                  <a:solidFill>
                    <a:srgbClr val="00A3DA"/>
                  </a:solidFill>
                  <a:latin typeface="Avenir Next Medium"/>
                  <a:ea typeface="Avenir Next Medium"/>
                  <a:cs typeface="Avenir Next Medium"/>
                  <a:sym typeface="Avenir Next Medium"/>
                </a:defRPr>
              </a:lvl1pPr>
            </a:lstStyle>
            <a:p>
              <a:pPr>
                <a:defRPr sz="2400">
                  <a:solidFill>
                    <a:srgbClr val="000000"/>
                  </a:solidFill>
                </a:defRPr>
              </a:pPr>
              <a:r>
                <a:rPr sz="1800">
                  <a:solidFill>
                    <a:srgbClr val="00A3DA"/>
                  </a:solidFill>
                </a:rPr>
                <a:t>Philip Webb | Literacy </a:t>
              </a:r>
            </a:p>
          </p:txBody>
        </p:sp>
      </p:grpSp>
      <p:sp>
        <p:nvSpPr>
          <p:cNvPr id="9"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0.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1.png"/><Relationship Id="rId3" Type="http://schemas.openxmlformats.org/officeDocument/2006/relationships/image" Target="../media/image22.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23.png"/><Relationship Id="rId3" Type="http://schemas.openxmlformats.org/officeDocument/2006/relationships/image" Target="../media/image24.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chart" Target="../charts/chart3.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chart" Target="../charts/chart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chart" Target="../charts/chart1.xml"/><Relationship Id="rId3" Type="http://schemas.openxmlformats.org/officeDocument/2006/relationships/chart" Target="../charts/chart2.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 Id="rId3" Type="http://schemas.openxmlformats.org/officeDocument/2006/relationships/image" Target="../media/image28.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1.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30.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tif"/></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30.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1.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tif"/></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tif"/></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7.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39.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44.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40.png"/><Relationship Id="rId7" Type="http://schemas.openxmlformats.org/officeDocument/2006/relationships/image" Target="../media/image41.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 Id="rId3" Type="http://schemas.openxmlformats.org/officeDocument/2006/relationships/image" Target="../media/image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 Id="rId3"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jpeg"/><Relationship Id="rId3" Type="http://schemas.openxmlformats.org/officeDocument/2006/relationships/image" Target="../media/image1.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s://en.wiktionary.org/wiki/Appendix:Glossary#countable" TargetMode="External"/><Relationship Id="rId3" Type="http://schemas.openxmlformats.org/officeDocument/2006/relationships/hyperlink" Target="https://en.wiktionary.org/wiki/Appendix:Glossary#uncountable" TargetMode="External"/><Relationship Id="rId4" Type="http://schemas.openxmlformats.org/officeDocument/2006/relationships/hyperlink" Target="https://en.wiktionary.org/wiki/prosodies#English" TargetMode="External"/><Relationship Id="rId5" Type="http://schemas.openxmlformats.org/officeDocument/2006/relationships/hyperlink" Target="https://en.wiktionary.org/wiki/linguistics" TargetMode="External"/><Relationship Id="rId6" Type="http://schemas.openxmlformats.org/officeDocument/2006/relationships/hyperlink" Target="https://en.wiktionary.org/wiki/poetry" TargetMode="External"/><Relationship Id="rId7" Type="http://schemas.openxmlformats.org/officeDocument/2006/relationships/hyperlink" Target="https://en.wiktionary.org/wiki/poetic" TargetMode="External"/><Relationship Id="rId8" Type="http://schemas.openxmlformats.org/officeDocument/2006/relationships/hyperlink" Target="https://en.wiktionary.org/wiki/meter" TargetMode="External"/><Relationship Id="rId9" Type="http://schemas.openxmlformats.org/officeDocument/2006/relationships/hyperlink" Target="https://en.wiktionary.org/wiki/pattern" TargetMode="External"/><Relationship Id="rId10" Type="http://schemas.openxmlformats.org/officeDocument/2006/relationships/hyperlink" Target="https://en.wiktionary.org/wiki/verse" TargetMode="External"/><Relationship Id="rId11" Type="http://schemas.openxmlformats.org/officeDocument/2006/relationships/hyperlink" Target="https://en.wiktionary.org/wiki/prosodic#English"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gif"/></Relationships>

</file>

<file path=ppt/slides/_rels/slide7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8.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tif"/></Relationships>

</file>

<file path=ppt/slides/_rels/slide98.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9.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Bouncing Back in Comprehension in Y2"/>
          <p:cNvSpPr txBox="1"/>
          <p:nvPr>
            <p:ph type="ctrTitle"/>
          </p:nvPr>
        </p:nvSpPr>
        <p:spPr>
          <a:prstGeom prst="rect">
            <a:avLst/>
          </a:prstGeom>
        </p:spPr>
        <p:txBody>
          <a:bodyPr/>
          <a:lstStyle/>
          <a:p>
            <a:pPr/>
            <a:r>
              <a:t>Bouncing Back in Comprehension in Y2</a:t>
            </a:r>
          </a:p>
        </p:txBody>
      </p:sp>
      <p:sp>
        <p:nvSpPr>
          <p:cNvPr id="575" name="Double-click to edit"/>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82" name="Table"/>
          <p:cNvGraphicFramePr/>
          <p:nvPr/>
        </p:nvGraphicFramePr>
        <p:xfrm>
          <a:off x="3758225" y="2235446"/>
          <a:ext cx="16572848" cy="72581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313934"/>
                <a:gridCol w="3313934"/>
                <a:gridCol w="3313934"/>
                <a:gridCol w="3313934"/>
                <a:gridCol w="3313934"/>
              </a:tblGrid>
              <a:tr h="1041216">
                <a:tc>
                  <a:txBody>
                    <a:bodyPr/>
                    <a:lstStyle/>
                    <a:p>
                      <a:pPr defTabSz="1828800">
                        <a:spcBef>
                          <a:spcPts val="900"/>
                        </a:spcBef>
                        <a:defRPr sz="1800"/>
                      </a:pPr>
                      <a:r>
                        <a:rPr b="1" sz="4200">
                          <a:latin typeface="Arial"/>
                          <a:ea typeface="Arial"/>
                          <a:cs typeface="Arial"/>
                          <a:sym typeface="Arial"/>
                        </a:rPr>
                        <a:t>1a</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rgbClr val="00F900"/>
                    </a:solidFill>
                  </a:tcPr>
                </a:tc>
                <a:tc>
                  <a:txBody>
                    <a:bodyPr/>
                    <a:lstStyle/>
                    <a:p>
                      <a:pPr defTabSz="1828800">
                        <a:spcBef>
                          <a:spcPts val="900"/>
                        </a:spcBef>
                        <a:defRPr sz="1800"/>
                      </a:pPr>
                      <a:r>
                        <a:rPr b="1" sz="4200">
                          <a:latin typeface="Arial"/>
                          <a:ea typeface="Arial"/>
                          <a:cs typeface="Arial"/>
                          <a:sym typeface="Arial"/>
                        </a:rPr>
                        <a:t>1b</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rgbClr val="008F00"/>
                    </a:solidFill>
                  </a:tcPr>
                </a:tc>
                <a:tc>
                  <a:txBody>
                    <a:bodyPr/>
                    <a:lstStyle/>
                    <a:p>
                      <a:pPr defTabSz="1828800">
                        <a:spcBef>
                          <a:spcPts val="900"/>
                        </a:spcBef>
                        <a:defRPr sz="1800"/>
                      </a:pPr>
                      <a:r>
                        <a:rPr b="1" sz="4200">
                          <a:latin typeface="Arial"/>
                          <a:ea typeface="Arial"/>
                          <a:cs typeface="Arial"/>
                          <a:sym typeface="Arial"/>
                        </a:rPr>
                        <a:t>1c</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rgbClr val="008F00"/>
                    </a:solidFill>
                  </a:tcPr>
                </a:tc>
                <a:tc>
                  <a:txBody>
                    <a:bodyPr/>
                    <a:lstStyle/>
                    <a:p>
                      <a:pPr defTabSz="1828800">
                        <a:spcBef>
                          <a:spcPts val="900"/>
                        </a:spcBef>
                        <a:defRPr sz="1800"/>
                      </a:pPr>
                      <a:r>
                        <a:rPr b="1" sz="4200">
                          <a:latin typeface="Arial"/>
                          <a:ea typeface="Arial"/>
                          <a:cs typeface="Arial"/>
                          <a:sym typeface="Arial"/>
                        </a:rPr>
                        <a:t>1d</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chemeClr val="accent4">
                        <a:hueOff val="-1081314"/>
                        <a:satOff val="4338"/>
                        <a:lumOff val="-8931"/>
                      </a:schemeClr>
                    </a:solidFill>
                  </a:tcPr>
                </a:tc>
                <a:tc>
                  <a:txBody>
                    <a:bodyPr/>
                    <a:lstStyle/>
                    <a:p>
                      <a:pPr defTabSz="1828800">
                        <a:spcBef>
                          <a:spcPts val="900"/>
                        </a:spcBef>
                        <a:defRPr sz="1800"/>
                      </a:pPr>
                      <a:r>
                        <a:rPr b="1" sz="4200">
                          <a:latin typeface="Arial"/>
                          <a:ea typeface="Arial"/>
                          <a:cs typeface="Arial"/>
                          <a:sym typeface="Arial"/>
                        </a:rPr>
                        <a:t>1e</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solidFill>
                      <a:schemeClr val="accent4">
                        <a:hueOff val="-1081314"/>
                        <a:satOff val="4338"/>
                        <a:lumOff val="-8931"/>
                      </a:schemeClr>
                    </a:solidFill>
                  </a:tcPr>
                </a:tc>
              </a:tr>
              <a:tr h="6213805">
                <a:tc>
                  <a:txBody>
                    <a:bodyPr/>
                    <a:lstStyle/>
                    <a:p>
                      <a:pPr algn="l" defTabSz="642934">
                        <a:lnSpc>
                          <a:spcPts val="5700"/>
                        </a:lnSpc>
                        <a:spcBef>
                          <a:spcPts val="1500"/>
                        </a:spcBef>
                        <a:defRPr sz="3000">
                          <a:latin typeface="Arial"/>
                          <a:ea typeface="Arial"/>
                          <a:cs typeface="Arial"/>
                          <a:sym typeface="Arial"/>
                        </a:defRPr>
                      </a:pPr>
                      <a:r>
                        <a:t>Draw on knowledge of vocabulary to understand texts. </a:t>
                      </a:r>
                    </a:p>
                    <a:p>
                      <a:pPr algn="l" defTabSz="642934">
                        <a:lnSpc>
                          <a:spcPts val="5700"/>
                        </a:lnSpc>
                        <a:defRPr sz="3000">
                          <a:latin typeface="Arial"/>
                          <a:ea typeface="Arial"/>
                          <a:cs typeface="Arial"/>
                          <a:sym typeface="Arial"/>
                        </a:defRPr>
                      </a:pPr>
                      <a:r>
                        <a:t> </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tcPr>
                </a:tc>
                <a:tc>
                  <a:txBody>
                    <a:bodyPr/>
                    <a:lstStyle/>
                    <a:p>
                      <a:pPr algn="l" defTabSz="1828800">
                        <a:spcBef>
                          <a:spcPts val="900"/>
                        </a:spcBef>
                        <a:defRPr sz="1800"/>
                      </a:pPr>
                      <a:r>
                        <a:rPr sz="3000">
                          <a:latin typeface="Arial"/>
                          <a:ea typeface="Arial"/>
                          <a:cs typeface="Arial"/>
                          <a:sym typeface="Arial"/>
                        </a:rPr>
                        <a:t>Identify and explain key aspects of fiction and non- fiction texts, such as characters, events, titles and information. </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tcPr>
                </a:tc>
                <a:tc>
                  <a:txBody>
                    <a:bodyPr/>
                    <a:lstStyle/>
                    <a:p>
                      <a:pPr algn="l" defTabSz="1828800">
                        <a:spcBef>
                          <a:spcPts val="900"/>
                        </a:spcBef>
                        <a:defRPr sz="1800"/>
                      </a:pPr>
                      <a:r>
                        <a:rPr sz="3000">
                          <a:latin typeface="Arial"/>
                          <a:ea typeface="Arial"/>
                          <a:cs typeface="Arial"/>
                          <a:sym typeface="Arial"/>
                        </a:rPr>
                        <a:t>Identify and explain the sequence of events in texts. </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tcPr>
                </a:tc>
                <a:tc>
                  <a:txBody>
                    <a:bodyPr/>
                    <a:lstStyle/>
                    <a:p>
                      <a:pPr algn="l" defTabSz="1828800">
                        <a:spcBef>
                          <a:spcPts val="900"/>
                        </a:spcBef>
                        <a:defRPr sz="1800"/>
                      </a:pPr>
                      <a:r>
                        <a:rPr sz="3000">
                          <a:latin typeface="Arial"/>
                          <a:ea typeface="Arial"/>
                          <a:cs typeface="Arial"/>
                          <a:sym typeface="Arial"/>
                        </a:rPr>
                        <a:t>Make inferences from the text. </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tcPr>
                </a:tc>
                <a:tc>
                  <a:txBody>
                    <a:bodyPr/>
                    <a:lstStyle/>
                    <a:p>
                      <a:pPr algn="l" defTabSz="1828800">
                        <a:spcBef>
                          <a:spcPts val="900"/>
                        </a:spcBef>
                        <a:defRPr sz="1800"/>
                      </a:pPr>
                      <a:r>
                        <a:rPr sz="3000">
                          <a:latin typeface="Arial"/>
                          <a:ea typeface="Arial"/>
                          <a:cs typeface="Arial"/>
                          <a:sym typeface="Arial"/>
                        </a:rPr>
                        <a:t>Predict what might happen on the basis of what has been read so far. </a:t>
                      </a:r>
                    </a:p>
                  </a:txBody>
                  <a:tcPr marL="63500" marR="63500" marT="63500" marB="63500" anchor="t" anchorCtr="0" horzOverflow="overflow">
                    <a:lnL w="3175">
                      <a:solidFill>
                        <a:srgbClr val="FFFFFF"/>
                      </a:solidFill>
                      <a:bevel/>
                    </a:lnL>
                    <a:lnR w="3175">
                      <a:solidFill>
                        <a:srgbClr val="FFFFFF"/>
                      </a:solidFill>
                      <a:bevel/>
                    </a:lnR>
                    <a:lnT w="3175">
                      <a:solidFill>
                        <a:srgbClr val="FFFFFF"/>
                      </a:solidFill>
                      <a:bevel/>
                    </a:lnT>
                    <a:lnB w="3175">
                      <a:solidFill>
                        <a:srgbClr val="FFFFFF"/>
                      </a:solidFill>
                      <a:bevel/>
                    </a:lnB>
                  </a:tcPr>
                </a:tc>
              </a:tr>
            </a:tbl>
          </a:graphicData>
        </a:graphic>
      </p:graphicFrame>
      <p:sp>
        <p:nvSpPr>
          <p:cNvPr id="683" name="Content Domain"/>
          <p:cNvSpPr txBox="1"/>
          <p:nvPr/>
        </p:nvSpPr>
        <p:spPr>
          <a:xfrm>
            <a:off x="9852921" y="388892"/>
            <a:ext cx="4376410" cy="841365"/>
          </a:xfrm>
          <a:prstGeom prst="rect">
            <a:avLst/>
          </a:prstGeom>
          <a:ln w="12700">
            <a:miter lim="400000"/>
          </a:ln>
          <a:extLst>
            <a:ext uri="{C572A759-6A51-4108-AA02-DFA0A04FC94B}">
              <ma14:wrappingTextBoxFlag xmlns:ma14="http://schemas.microsoft.com/office/mac/drawingml/2011/main" val="1"/>
            </a:ext>
          </a:extLst>
        </p:spPr>
        <p:txBody>
          <a:bodyPr wrap="none" lIns="71431" tIns="71431" rIns="71431" bIns="71431" anchor="ctr">
            <a:spAutoFit/>
          </a:bodyPr>
          <a:lstStyle>
            <a:lvl1pPr defTabSz="821528">
              <a:defRPr b="0" sz="4600">
                <a:latin typeface="Helvetica Light"/>
                <a:ea typeface="Helvetica Light"/>
                <a:cs typeface="Helvetica Light"/>
                <a:sym typeface="Helvetica Light"/>
              </a:defRPr>
            </a:lvl1pPr>
          </a:lstStyle>
          <a:p>
            <a:pPr/>
            <a:r>
              <a:t>Content Domain</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283" name="Table"/>
          <p:cNvGraphicFramePr/>
          <p:nvPr/>
        </p:nvGraphicFramePr>
        <p:xfrm>
          <a:off x="3630452" y="715766"/>
          <a:ext cx="17473352" cy="12818029"/>
        </p:xfrm>
        <a:graphic xmlns:a="http://schemas.openxmlformats.org/drawingml/2006/main">
          <a:graphicData uri="http://schemas.openxmlformats.org/drawingml/2006/table">
            <a:tbl>
              <a:tblPr firstCol="0" firstRow="0" lastCol="0" lastRow="0" bandCol="0" bandRow="0" rtl="0">
                <a:tableStyleId>{EEE7283C-3CF3-47DC-8721-378D4A62B228}</a:tableStyleId>
              </a:tblPr>
              <a:tblGrid>
                <a:gridCol w="4365163"/>
                <a:gridCol w="4365163"/>
                <a:gridCol w="4365163"/>
                <a:gridCol w="4365163"/>
              </a:tblGrid>
              <a:tr h="3948137">
                <a:tc>
                  <a:txBody>
                    <a:bodyPr/>
                    <a:lstStyle/>
                    <a:p>
                      <a:pPr indent="321468" defTabSz="821531">
                        <a:defRPr sz="1800"/>
                      </a:pPr>
                      <a:r>
                        <a:rPr b="1" sz="3400">
                          <a:latin typeface="Helvetica"/>
                          <a:ea typeface="Helvetica"/>
                          <a:cs typeface="Helvetica"/>
                          <a:sym typeface="Helvetica"/>
                        </a:rPr>
                        <a:t>Heading</a:t>
                      </a:r>
                    </a:p>
                  </a:txBody>
                  <a:tcPr marL="0" marR="0" marT="0" marB="0" anchor="t" anchorCtr="0" horzOverflow="overflow">
                    <a:lnL w="12700">
                      <a:solidFill>
                        <a:srgbClr val="FFFFFF"/>
                      </a:solidFill>
                      <a:miter lim="400000"/>
                    </a:lnL>
                    <a:lnR w="12700">
                      <a:solidFill>
                        <a:srgbClr val="B8B8B8"/>
                      </a:solidFill>
                      <a:miter lim="400000"/>
                    </a:lnR>
                    <a:lnT w="12700">
                      <a:solidFill>
                        <a:srgbClr val="FFFFFF"/>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FFFFFF"/>
                      </a:solidFill>
                      <a:miter lim="400000"/>
                    </a:lnT>
                    <a:lnB w="12700">
                      <a:solidFill>
                        <a:srgbClr val="B8B8B8"/>
                      </a:solidFill>
                      <a:miter lim="400000"/>
                    </a:lnB>
                    <a:solidFill>
                      <a:srgbClr val="EBEBEB"/>
                    </a:solidFill>
                  </a:tcPr>
                </a:tc>
                <a:tc hMerge="1">
                  <a:tcPr/>
                </a:tc>
                <a:tc hMerge="1">
                  <a:tcPr/>
                </a:tc>
              </a:tr>
              <a:tr h="4165921">
                <a:tc>
                  <a:txBody>
                    <a:bodyPr/>
                    <a:lstStyle/>
                    <a:p>
                      <a:pPr indent="321468" defTabSz="821531">
                        <a:defRPr sz="1800"/>
                      </a:pPr>
                      <a:r>
                        <a:rPr b="1" sz="3400">
                          <a:latin typeface="Helvetica"/>
                          <a:ea typeface="Helvetica"/>
                          <a:cs typeface="Helvetica"/>
                          <a:sym typeface="Helvetica"/>
                        </a:rPr>
                        <a:t>Aerial Photograph</a:t>
                      </a: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2482347">
                <a:tc>
                  <a:txBody>
                    <a:bodyPr/>
                    <a:lstStyle/>
                    <a:p>
                      <a:pPr indent="321468" defTabSz="821531">
                        <a:defRPr sz="1800"/>
                      </a:pPr>
                      <a:r>
                        <a:rPr b="1" sz="3400">
                          <a:latin typeface="Helvetica"/>
                          <a:ea typeface="Helvetica"/>
                          <a:cs typeface="Helvetica"/>
                          <a:sym typeface="Helvetica"/>
                        </a:rPr>
                        <a:t>Opening Times</a:t>
                      </a: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2208922">
                <a:tc>
                  <a:txBody>
                    <a:bodyPr/>
                    <a:lstStyle/>
                    <a:p>
                      <a:pPr indent="321468" defTabSz="821531">
                        <a:defRPr sz="1800"/>
                      </a:pPr>
                      <a:r>
                        <a:rPr b="1" sz="3400">
                          <a:latin typeface="Helvetica"/>
                          <a:ea typeface="Helvetica"/>
                          <a:cs typeface="Helvetica"/>
                          <a:sym typeface="Helvetica"/>
                        </a:rPr>
                        <a:t>Prices</a:t>
                      </a: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FFFFFF"/>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FFFFFF"/>
                      </a:solidFill>
                      <a:miter lim="400000"/>
                    </a:lnB>
                    <a:solidFill>
                      <a:srgbClr val="EBEBEB"/>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285" name="Table"/>
          <p:cNvGraphicFramePr/>
          <p:nvPr/>
        </p:nvGraphicFramePr>
        <p:xfrm>
          <a:off x="3630452" y="715766"/>
          <a:ext cx="17473352" cy="12818029"/>
        </p:xfrm>
        <a:graphic xmlns:a="http://schemas.openxmlformats.org/drawingml/2006/main">
          <a:graphicData uri="http://schemas.openxmlformats.org/drawingml/2006/table">
            <a:tbl>
              <a:tblPr firstCol="0" firstRow="0" lastCol="0" lastRow="0" bandCol="0" bandRow="0" rtl="0">
                <a:tableStyleId>{EEE7283C-3CF3-47DC-8721-378D4A62B228}</a:tableStyleId>
              </a:tblPr>
              <a:tblGrid>
                <a:gridCol w="4365163"/>
                <a:gridCol w="4365163"/>
                <a:gridCol w="4365163"/>
                <a:gridCol w="4365163"/>
              </a:tblGrid>
              <a:tr h="5706771">
                <a:tc>
                  <a:txBody>
                    <a:bodyPr/>
                    <a:lstStyle/>
                    <a:p>
                      <a:pPr indent="321468" defTabSz="821531">
                        <a:defRPr sz="1800"/>
                      </a:pPr>
                      <a:r>
                        <a:rPr b="1" sz="3400">
                          <a:latin typeface="Helvetica"/>
                          <a:ea typeface="Helvetica"/>
                          <a:cs typeface="Helvetica"/>
                          <a:sym typeface="Helvetica"/>
                        </a:rPr>
                        <a:t>Information about the castle</a:t>
                      </a:r>
                    </a:p>
                  </a:txBody>
                  <a:tcPr marL="0" marR="0" marT="0" marB="0" anchor="t"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7098556">
                <a:tc>
                  <a:txBody>
                    <a:bodyPr/>
                    <a:lstStyle/>
                    <a:p>
                      <a:pPr indent="321468" defTabSz="821531">
                        <a:defRPr sz="1800"/>
                      </a:pPr>
                      <a:r>
                        <a:rPr b="1" sz="3400">
                          <a:latin typeface="Helvetica"/>
                          <a:ea typeface="Helvetica"/>
                          <a:cs typeface="Helvetica"/>
                          <a:sym typeface="Helvetica"/>
                        </a:rPr>
                        <a:t>Maps</a:t>
                      </a:r>
                    </a:p>
                  </a:txBody>
                  <a:tcPr marL="0" marR="0" marT="0" marB="0" anchor="t"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7" name="IMG_1001.jpg" descr="IMG_1001.jpg"/>
          <p:cNvPicPr>
            <a:picLocks noChangeAspect="1"/>
          </p:cNvPicPr>
          <p:nvPr/>
        </p:nvPicPr>
        <p:blipFill>
          <a:blip r:embed="rId2">
            <a:extLst/>
          </a:blip>
          <a:stretch>
            <a:fillRect/>
          </a:stretch>
        </p:blipFill>
        <p:spPr>
          <a:xfrm>
            <a:off x="7554473" y="244310"/>
            <a:ext cx="9275055" cy="13716001"/>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9" name="Image" descr="Image"/>
          <p:cNvPicPr>
            <a:picLocks noChangeAspect="1"/>
          </p:cNvPicPr>
          <p:nvPr/>
        </p:nvPicPr>
        <p:blipFill>
          <a:blip r:embed="rId2">
            <a:extLst/>
          </a:blip>
          <a:stretch>
            <a:fillRect/>
          </a:stretch>
        </p:blipFill>
        <p:spPr>
          <a:xfrm>
            <a:off x="1773299" y="893050"/>
            <a:ext cx="9498112" cy="11590606"/>
          </a:xfrm>
          <a:prstGeom prst="rect">
            <a:avLst/>
          </a:prstGeom>
          <a:ln w="12700">
            <a:miter lim="400000"/>
          </a:ln>
        </p:spPr>
      </p:pic>
      <p:pic>
        <p:nvPicPr>
          <p:cNvPr id="1290" name="Image" descr="Image"/>
          <p:cNvPicPr>
            <a:picLocks noChangeAspect="1"/>
          </p:cNvPicPr>
          <p:nvPr/>
        </p:nvPicPr>
        <p:blipFill>
          <a:blip r:embed="rId3">
            <a:extLst/>
          </a:blip>
          <a:stretch>
            <a:fillRect/>
          </a:stretch>
        </p:blipFill>
        <p:spPr>
          <a:xfrm>
            <a:off x="12991099" y="949236"/>
            <a:ext cx="8885259" cy="11478233"/>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aphicFrame>
        <p:nvGraphicFramePr>
          <p:cNvPr id="1292" name="Table"/>
          <p:cNvGraphicFramePr/>
          <p:nvPr/>
        </p:nvGraphicFramePr>
        <p:xfrm>
          <a:off x="2478452" y="1603766"/>
          <a:ext cx="21019398" cy="10140272"/>
        </p:xfrm>
        <a:graphic xmlns:a="http://schemas.openxmlformats.org/drawingml/2006/main">
          <a:graphicData uri="http://schemas.openxmlformats.org/drawingml/2006/table">
            <a:tbl>
              <a:tblPr firstCol="0" firstRow="0" lastCol="0" lastRow="0" bandCol="0" bandRow="0" rtl="0">
                <a:tableStyleId>{EEE7283C-3CF3-47DC-8721-378D4A62B228}</a:tableStyleId>
              </a:tblPr>
              <a:tblGrid>
                <a:gridCol w="5251674"/>
                <a:gridCol w="5251674"/>
                <a:gridCol w="5251674"/>
                <a:gridCol w="5251674"/>
              </a:tblGrid>
              <a:tr h="1446795">
                <a:tc>
                  <a:txBody>
                    <a:bodyPr/>
                    <a:lstStyle/>
                    <a:p>
                      <a:pPr indent="321468" defTabSz="821531">
                        <a:defRPr sz="1800"/>
                      </a:pPr>
                      <a:r>
                        <a:rPr b="1" sz="3400">
                          <a:latin typeface="Helvetica"/>
                          <a:ea typeface="Helvetica"/>
                          <a:cs typeface="Helvetica"/>
                          <a:sym typeface="Helvetica"/>
                        </a:rPr>
                        <a:t>Key Feature</a:t>
                      </a:r>
                    </a:p>
                  </a:txBody>
                  <a:tcPr marL="0" marR="0" marT="0" marB="0" anchor="t" anchorCtr="0" horzOverflow="overflow">
                    <a:lnL w="12700">
                      <a:solidFill>
                        <a:srgbClr val="FFFFFF"/>
                      </a:solidFill>
                      <a:miter lim="400000"/>
                    </a:lnL>
                    <a:lnR w="12700">
                      <a:solidFill>
                        <a:srgbClr val="B8B8B8"/>
                      </a:solidFill>
                      <a:miter lim="400000"/>
                    </a:lnR>
                    <a:lnT w="12700">
                      <a:solidFill>
                        <a:srgbClr val="FFFFFF"/>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FFFFFF"/>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B8B8B8"/>
                      </a:solidFill>
                      <a:miter lim="400000"/>
                    </a:lnB>
                    <a:solidFill>
                      <a:srgbClr val="EBEBEB"/>
                    </a:solidFill>
                  </a:tcPr>
                </a:tc>
                <a:tc hMerge="1">
                  <a:tcPr/>
                </a:tc>
                <a:tc hMerge="1">
                  <a:tcPr/>
                </a:tc>
              </a:tr>
              <a:tr h="1446795">
                <a:tc>
                  <a:txBody>
                    <a:bodyPr/>
                    <a:lstStyle/>
                    <a:p>
                      <a:pPr indent="321468" defTabSz="821531">
                        <a:defRPr b="1" sz="3400">
                          <a:latin typeface="Helvetica"/>
                          <a:ea typeface="Helvetica"/>
                          <a:cs typeface="Helvetica"/>
                          <a:sym typeface="Helvetica"/>
                        </a:defRPr>
                      </a:pPr>
                    </a:p>
                  </a:txBody>
                  <a:tcPr marL="0" marR="0" marT="0" marB="0" anchor="t" anchorCtr="0" horzOverflow="overflow">
                    <a:lnL w="12700">
                      <a:solidFill>
                        <a:srgbClr val="FFFFFF"/>
                      </a:solidFill>
                      <a:miter lim="400000"/>
                    </a:lnL>
                    <a:lnR w="12700">
                      <a:solidFill>
                        <a:srgbClr val="B8B8B8"/>
                      </a:solidFill>
                      <a:miter lim="400000"/>
                    </a:lnR>
                    <a:lnT w="12700">
                      <a:solidFill>
                        <a:srgbClr val="B8B8B8"/>
                      </a:solidFill>
                      <a:miter lim="400000"/>
                    </a:lnT>
                    <a:lnB w="12700">
                      <a:solidFill>
                        <a:srgbClr val="FFFFFF"/>
                      </a:solidFill>
                      <a:miter lim="400000"/>
                    </a:lnB>
                    <a:solidFill>
                      <a:srgbClr val="EBEBEB"/>
                    </a:solidFill>
                  </a:tcPr>
                </a:tc>
                <a:tc gridSpan="3">
                  <a:txBody>
                    <a:bodyPr/>
                    <a:lstStyle/>
                    <a:p>
                      <a:pPr indent="321468" defTabSz="821531">
                        <a:defRPr>
                          <a:latin typeface="Helvetica Light"/>
                          <a:ea typeface="Helvetica Light"/>
                          <a:cs typeface="Helvetica Light"/>
                          <a:sym typeface="Helvetica Light"/>
                        </a:defRPr>
                      </a:pPr>
                    </a:p>
                  </a:txBody>
                  <a:tcPr marL="0" marR="0" marT="0" marB="0" anchor="t" anchorCtr="0" horzOverflow="overflow">
                    <a:lnL w="12700">
                      <a:solidFill>
                        <a:srgbClr val="B8B8B8"/>
                      </a:solidFill>
                      <a:miter lim="400000"/>
                    </a:lnL>
                    <a:lnR w="12700">
                      <a:solidFill>
                        <a:srgbClr val="FFFFFF"/>
                      </a:solidFill>
                      <a:miter lim="400000"/>
                    </a:lnR>
                    <a:lnT w="12700">
                      <a:solidFill>
                        <a:srgbClr val="B8B8B8"/>
                      </a:solidFill>
                      <a:miter lim="400000"/>
                    </a:lnT>
                    <a:lnB w="12700">
                      <a:solidFill>
                        <a:srgbClr val="FFFFFF"/>
                      </a:solidFill>
                      <a:miter lim="400000"/>
                    </a:lnB>
                    <a:solidFill>
                      <a:srgbClr val="EBEBEB"/>
                    </a:solidFill>
                  </a:tcPr>
                </a:tc>
                <a:tc hMerge="1">
                  <a:tcPr/>
                </a:tc>
                <a:tc hMerge="1">
                  <a:tcPr/>
                </a:tc>
              </a:tr>
            </a:tbl>
          </a:graphicData>
        </a:graphic>
      </p:graphicFrame>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94" name="Double-click to edit"/>
          <p:cNvSpPr txBox="1"/>
          <p:nvPr>
            <p:ph type="title"/>
          </p:nvPr>
        </p:nvSpPr>
        <p:spPr>
          <a:prstGeom prst="rect">
            <a:avLst/>
          </a:prstGeom>
        </p:spPr>
        <p:txBody>
          <a:bodyPr/>
          <a:lstStyle/>
          <a:p>
            <a:pPr/>
          </a:p>
        </p:txBody>
      </p:sp>
      <p:sp>
        <p:nvSpPr>
          <p:cNvPr id="1295" name="Increasing children’s experience with a range of non-fiction texts would help them to become more familiar with the different ways information is presented across text types. This could be by, for example:…"/>
          <p:cNvSpPr txBox="1"/>
          <p:nvPr>
            <p:ph type="body" idx="1"/>
          </p:nvPr>
        </p:nvSpPr>
        <p:spPr>
          <a:prstGeom prst="rect">
            <a:avLst/>
          </a:prstGeom>
        </p:spPr>
        <p:txBody>
          <a:bodyPr/>
          <a:lstStyle/>
          <a:p>
            <a:pPr marL="0" indent="0" defTabSz="457200">
              <a:spcBef>
                <a:spcPts val="1200"/>
              </a:spcBef>
              <a:buSzTx/>
              <a:buNone/>
              <a:defRPr sz="4900">
                <a:solidFill>
                  <a:srgbClr val="1A1A1A"/>
                </a:solidFill>
                <a:latin typeface="Helvetica"/>
                <a:ea typeface="Helvetica"/>
                <a:cs typeface="Helvetica"/>
                <a:sym typeface="Helvetica"/>
              </a:defRPr>
            </a:pPr>
            <a:r>
              <a:t>Increasing children’s </a:t>
            </a:r>
            <a:r>
              <a:rPr b="1"/>
              <a:t>experience with a range of non-fiction texts</a:t>
            </a:r>
            <a:r>
              <a:t> would help them to become more familiar with the different ways information is presented across text types. This could be by, for example: </a:t>
            </a:r>
            <a:endParaRPr>
              <a:solidFill>
                <a:srgbClr val="000000"/>
              </a:solidFill>
            </a:endParaRPr>
          </a:p>
          <a:p>
            <a:pPr marL="0" indent="0" defTabSz="457200">
              <a:spcBef>
                <a:spcPts val="1200"/>
              </a:spcBef>
              <a:buSzTx/>
              <a:buNone/>
              <a:defRPr sz="4900">
                <a:solidFill>
                  <a:srgbClr val="1A1A1A"/>
                </a:solidFill>
                <a:latin typeface="Helvetica"/>
                <a:ea typeface="Helvetica"/>
                <a:cs typeface="Helvetica"/>
                <a:sym typeface="Helvetica"/>
              </a:defRPr>
            </a:pPr>
            <a:r>
              <a:t>• </a:t>
            </a:r>
            <a:r>
              <a:rPr b="1"/>
              <a:t>exploring different non-fiction texts</a:t>
            </a:r>
            <a:r>
              <a:t> such as </a:t>
            </a:r>
            <a:r>
              <a:rPr b="1"/>
              <a:t>instructions, recipes, leaflets and newsletters</a:t>
            </a:r>
            <a:r>
              <a:t> among others </a:t>
            </a:r>
            <a:endParaRPr>
              <a:solidFill>
                <a:srgbClr val="000000"/>
              </a:solidFill>
            </a:endParaRPr>
          </a:p>
          <a:p>
            <a:pPr marL="0" indent="0" defTabSz="457200">
              <a:spcBef>
                <a:spcPts val="1200"/>
              </a:spcBef>
              <a:buSzTx/>
              <a:buNone/>
              <a:defRPr sz="4900">
                <a:solidFill>
                  <a:srgbClr val="1A1A1A"/>
                </a:solidFill>
                <a:latin typeface="Helvetica"/>
                <a:ea typeface="Helvetica"/>
                <a:cs typeface="Helvetica"/>
                <a:sym typeface="Helvetica"/>
              </a:defRPr>
            </a:pPr>
            <a:r>
              <a:t>• </a:t>
            </a:r>
            <a:r>
              <a:rPr b="1"/>
              <a:t>using simplified non-fiction text exemplars to introduce this genre in an easier and supported way</a:t>
            </a:r>
            <a:r>
              <a:t> </a:t>
            </a:r>
            <a:endParaRPr>
              <a:solidFill>
                <a:srgbClr val="000000"/>
              </a:solidFill>
            </a:endParaRPr>
          </a:p>
          <a:p>
            <a:pPr marL="0" indent="0" defTabSz="457200">
              <a:spcBef>
                <a:spcPts val="1200"/>
              </a:spcBef>
              <a:buSzTx/>
              <a:buNone/>
              <a:defRPr sz="4900">
                <a:solidFill>
                  <a:srgbClr val="1A1A1A"/>
                </a:solidFill>
                <a:latin typeface="Helvetica"/>
                <a:ea typeface="Helvetica"/>
                <a:cs typeface="Helvetica"/>
                <a:sym typeface="Helvetica"/>
              </a:defRPr>
            </a:pPr>
            <a:r>
              <a:t>• giving children the opportunity to </a:t>
            </a:r>
            <a:r>
              <a:rPr b="1"/>
              <a:t>create non-fiction texts to support their understanding of its features. </a:t>
            </a:r>
            <a:endParaRPr b="1" sz="1200">
              <a:solidFill>
                <a:srgbClr val="000000"/>
              </a:solidFill>
            </a:endParaRP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7" name="Image" descr="Image"/>
          <p:cNvPicPr>
            <a:picLocks noChangeAspect="1"/>
          </p:cNvPicPr>
          <p:nvPr/>
        </p:nvPicPr>
        <p:blipFill>
          <a:blip r:embed="rId2">
            <a:extLst/>
          </a:blip>
          <a:stretch>
            <a:fillRect/>
          </a:stretch>
        </p:blipFill>
        <p:spPr>
          <a:xfrm>
            <a:off x="3011143" y="2325280"/>
            <a:ext cx="8715376" cy="11590736"/>
          </a:xfrm>
          <a:prstGeom prst="rect">
            <a:avLst/>
          </a:prstGeom>
          <a:ln w="12700">
            <a:miter lim="400000"/>
          </a:ln>
        </p:spPr>
      </p:pic>
      <p:pic>
        <p:nvPicPr>
          <p:cNvPr id="1298" name="Image" descr="Image"/>
          <p:cNvPicPr>
            <a:picLocks noChangeAspect="1"/>
          </p:cNvPicPr>
          <p:nvPr/>
        </p:nvPicPr>
        <p:blipFill>
          <a:blip r:embed="rId3">
            <a:extLst/>
          </a:blip>
          <a:stretch>
            <a:fillRect/>
          </a:stretch>
        </p:blipFill>
        <p:spPr>
          <a:xfrm>
            <a:off x="11827020" y="1736365"/>
            <a:ext cx="9499296" cy="11590737"/>
          </a:xfrm>
          <a:prstGeom prst="rect">
            <a:avLst/>
          </a:prstGeom>
          <a:ln w="12700">
            <a:miter lim="400000"/>
          </a:ln>
        </p:spPr>
      </p:pic>
      <p:sp>
        <p:nvSpPr>
          <p:cNvPr id="1299" name="Non-fiction SATS"/>
          <p:cNvSpPr txBox="1"/>
          <p:nvPr>
            <p:ph type="title"/>
          </p:nvPr>
        </p:nvSpPr>
        <p:spPr>
          <a:xfrm>
            <a:off x="4254472" y="-77820"/>
            <a:ext cx="15609095" cy="3036095"/>
          </a:xfrm>
          <a:prstGeom prst="rect">
            <a:avLst/>
          </a:prstGeom>
        </p:spPr>
        <p:txBody>
          <a:bodyPr/>
          <a:lstStyle/>
          <a:p>
            <a:pPr/>
            <a:r>
              <a:t>Non-fiction SATS</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301" name="Chart 1061"/>
          <p:cNvGraphicFramePr/>
          <p:nvPr/>
        </p:nvGraphicFramePr>
        <p:xfrm>
          <a:off x="5774264" y="930838"/>
          <a:ext cx="12835472" cy="12835472"/>
        </p:xfrm>
        <a:graphic xmlns:a="http://schemas.openxmlformats.org/drawingml/2006/main">
          <a:graphicData uri="http://schemas.openxmlformats.org/drawingml/2006/chart">
            <c:chart xmlns:c="http://schemas.openxmlformats.org/drawingml/2006/chart" r:id="rId2"/>
          </a:graphicData>
        </a:graphic>
      </p:graphicFrame>
      <p:sp>
        <p:nvSpPr>
          <p:cNvPr id="1302" name="KS 1 Non-fiction 2018 - number of questions"/>
          <p:cNvSpPr txBox="1"/>
          <p:nvPr>
            <p:ph type="title" idx="4294967295"/>
          </p:nvPr>
        </p:nvSpPr>
        <p:spPr>
          <a:xfrm>
            <a:off x="3056088" y="-395165"/>
            <a:ext cx="18271824" cy="3036094"/>
          </a:xfrm>
          <a:prstGeom prst="rect">
            <a:avLst/>
          </a:prstGeom>
        </p:spPr>
        <p:txBody>
          <a:bodyPr lIns="71437" tIns="71437" rIns="71437" bIns="71437"/>
          <a:lstStyle>
            <a:lvl1pPr algn="l" defTabSz="821531">
              <a:defRPr sz="6600">
                <a:latin typeface="Helvetica Light"/>
                <a:ea typeface="Helvetica Light"/>
                <a:cs typeface="Helvetica Light"/>
                <a:sym typeface="Helvetica Light"/>
              </a:defRPr>
            </a:lvl1pPr>
          </a:lstStyle>
          <a:p>
            <a:pPr/>
            <a:r>
              <a:t>KS 1 Non-fiction 2018 - number of questions</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304" name="Pie Chart"/>
          <p:cNvGraphicFramePr/>
          <p:nvPr/>
        </p:nvGraphicFramePr>
        <p:xfrm>
          <a:off x="8625622" y="2748937"/>
          <a:ext cx="12064536" cy="8618328"/>
        </p:xfrm>
        <a:graphic xmlns:a="http://schemas.openxmlformats.org/drawingml/2006/main">
          <a:graphicData uri="http://schemas.openxmlformats.org/drawingml/2006/chart">
            <c:chart xmlns:c="http://schemas.openxmlformats.org/drawingml/2006/chart" r:id="rId2"/>
          </a:graphicData>
        </a:graphic>
      </p:graphicFrame>
      <p:sp>
        <p:nvSpPr>
          <p:cNvPr id="1305" name="KS1 Reading Paper 1 2017 - Text Type"/>
          <p:cNvSpPr txBox="1"/>
          <p:nvPr/>
        </p:nvSpPr>
        <p:spPr>
          <a:xfrm>
            <a:off x="6890047" y="613170"/>
            <a:ext cx="10693490" cy="849563"/>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defRPr sz="4600">
                <a:latin typeface="Arial"/>
                <a:ea typeface="Arial"/>
                <a:cs typeface="Arial"/>
                <a:sym typeface="Arial"/>
              </a:defRPr>
            </a:lvl1pPr>
          </a:lstStyle>
          <a:p>
            <a:pPr/>
            <a:r>
              <a:t>KS1 Reading Paper 1 2017 - Text Type</a:t>
            </a:r>
          </a:p>
        </p:txBody>
      </p:sp>
      <p:sp>
        <p:nvSpPr>
          <p:cNvPr id="1306" name="Poem"/>
          <p:cNvSpPr txBox="1"/>
          <p:nvPr/>
        </p:nvSpPr>
        <p:spPr>
          <a:xfrm>
            <a:off x="9213643" y="6075161"/>
            <a:ext cx="188477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FFFFFF"/>
                </a:solidFill>
                <a:latin typeface="Helvetica"/>
                <a:ea typeface="Helvetica"/>
                <a:cs typeface="Helvetica"/>
                <a:sym typeface="Helvetica"/>
              </a:defRPr>
            </a:lvl1pPr>
          </a:lstStyle>
          <a:p>
            <a:pPr/>
            <a:r>
              <a:t>Poem</a:t>
            </a:r>
          </a:p>
        </p:txBody>
      </p:sp>
      <p:sp>
        <p:nvSpPr>
          <p:cNvPr id="1307" name="Story"/>
          <p:cNvSpPr txBox="1"/>
          <p:nvPr/>
        </p:nvSpPr>
        <p:spPr>
          <a:xfrm>
            <a:off x="13596931" y="6075161"/>
            <a:ext cx="177873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FFFFFF"/>
                </a:solidFill>
                <a:latin typeface="Helvetica"/>
                <a:ea typeface="Helvetica"/>
                <a:cs typeface="Helvetica"/>
                <a:sym typeface="Helvetica"/>
              </a:defRPr>
            </a:lvl1pPr>
          </a:lstStyle>
          <a:p>
            <a:pPr/>
            <a:r>
              <a:t>Story</a:t>
            </a:r>
          </a:p>
        </p:txBody>
      </p:sp>
      <p:sp>
        <p:nvSpPr>
          <p:cNvPr id="1308" name="Non-fiction"/>
          <p:cNvSpPr txBox="1"/>
          <p:nvPr/>
        </p:nvSpPr>
        <p:spPr>
          <a:xfrm>
            <a:off x="9170947" y="8521896"/>
            <a:ext cx="3506069"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solidFill>
                  <a:srgbClr val="FFFFFF"/>
                </a:solidFill>
                <a:latin typeface="Helvetica"/>
                <a:ea typeface="Helvetica"/>
                <a:cs typeface="Helvetica"/>
                <a:sym typeface="Helvetica"/>
              </a:defRPr>
            </a:lvl1pPr>
          </a:lstStyle>
          <a:p>
            <a:pPr/>
            <a:r>
              <a:t>Non-fiction</a:t>
            </a:r>
          </a:p>
        </p:txBody>
      </p:sp>
      <p:pic>
        <p:nvPicPr>
          <p:cNvPr id="1309" name="pasted-image.png" descr="pasted-image.png"/>
          <p:cNvPicPr>
            <a:picLocks noChangeAspect="1"/>
          </p:cNvPicPr>
          <p:nvPr/>
        </p:nvPicPr>
        <p:blipFill>
          <a:blip r:embed="rId3">
            <a:extLst/>
          </a:blip>
          <a:stretch>
            <a:fillRect/>
          </a:stretch>
        </p:blipFill>
        <p:spPr>
          <a:xfrm>
            <a:off x="3085507" y="2134756"/>
            <a:ext cx="5753607" cy="3338513"/>
          </a:xfrm>
          <a:prstGeom prst="rect">
            <a:avLst/>
          </a:prstGeom>
          <a:ln w="12700">
            <a:miter lim="400000"/>
          </a:ln>
        </p:spPr>
      </p:pic>
      <p:pic>
        <p:nvPicPr>
          <p:cNvPr id="1310" name="pasted-image.png" descr="pasted-image.png"/>
          <p:cNvPicPr>
            <a:picLocks noChangeAspect="1"/>
          </p:cNvPicPr>
          <p:nvPr/>
        </p:nvPicPr>
        <p:blipFill>
          <a:blip r:embed="rId4">
            <a:extLst/>
          </a:blip>
          <a:stretch>
            <a:fillRect/>
          </a:stretch>
        </p:blipFill>
        <p:spPr>
          <a:xfrm>
            <a:off x="3610937" y="10435546"/>
            <a:ext cx="5923467" cy="2708696"/>
          </a:xfrm>
          <a:prstGeom prst="rect">
            <a:avLst/>
          </a:prstGeom>
          <a:ln w="12700">
            <a:miter lim="400000"/>
          </a:ln>
        </p:spPr>
      </p:pic>
      <p:pic>
        <p:nvPicPr>
          <p:cNvPr id="1311" name="pasted-image.png" descr="pasted-image.png"/>
          <p:cNvPicPr>
            <a:picLocks noChangeAspect="1"/>
          </p:cNvPicPr>
          <p:nvPr/>
        </p:nvPicPr>
        <p:blipFill>
          <a:blip r:embed="rId5">
            <a:extLst/>
          </a:blip>
          <a:stretch>
            <a:fillRect/>
          </a:stretch>
        </p:blipFill>
        <p:spPr>
          <a:xfrm>
            <a:off x="16875018" y="5119384"/>
            <a:ext cx="3458121" cy="4500567"/>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KS 1 Non-fiction 2018 - type of questions"/>
          <p:cNvSpPr txBox="1"/>
          <p:nvPr>
            <p:ph type="title" idx="4294967295"/>
          </p:nvPr>
        </p:nvSpPr>
        <p:spPr>
          <a:xfrm>
            <a:off x="3819301" y="-528146"/>
            <a:ext cx="16745398" cy="3036095"/>
          </a:xfrm>
          <a:prstGeom prst="rect">
            <a:avLst/>
          </a:prstGeom>
        </p:spPr>
        <p:txBody>
          <a:bodyPr lIns="71437" tIns="71437" rIns="71437" bIns="71437"/>
          <a:lstStyle>
            <a:lvl1pPr algn="l" defTabSz="821531">
              <a:defRPr sz="6600">
                <a:latin typeface="Helvetica Light"/>
                <a:ea typeface="Helvetica Light"/>
                <a:cs typeface="Helvetica Light"/>
                <a:sym typeface="Helvetica Light"/>
              </a:defRPr>
            </a:lvl1pPr>
          </a:lstStyle>
          <a:p>
            <a:pPr/>
            <a:r>
              <a:t>KS 1 Non-fiction 2018 - type of questions</a:t>
            </a:r>
          </a:p>
        </p:txBody>
      </p:sp>
      <p:sp>
        <p:nvSpPr>
          <p:cNvPr id="1314" name="What…?…"/>
          <p:cNvSpPr txBox="1"/>
          <p:nvPr>
            <p:ph type="body" sz="half" idx="4294967295"/>
          </p:nvPr>
        </p:nvSpPr>
        <p:spPr>
          <a:xfrm>
            <a:off x="4387453" y="2625328"/>
            <a:ext cx="8484599" cy="8840391"/>
          </a:xfrm>
          <a:prstGeom prst="rect">
            <a:avLst/>
          </a:prstGeom>
        </p:spPr>
        <p:txBody>
          <a:bodyPr lIns="71437" tIns="71437" rIns="71437" bIns="71437"/>
          <a:lstStyle/>
          <a:p>
            <a:pPr marL="543277" indent="-543277" defTabSz="722947">
              <a:spcBef>
                <a:spcPts val="5100"/>
              </a:spcBef>
              <a:buSzPct val="75000"/>
              <a:defRPr sz="4400">
                <a:latin typeface="Helvetica Light"/>
                <a:ea typeface="Helvetica Light"/>
                <a:cs typeface="Helvetica Light"/>
                <a:sym typeface="Helvetica Light"/>
              </a:defRPr>
            </a:pPr>
            <a:r>
              <a:t>What…?</a:t>
            </a:r>
          </a:p>
          <a:p>
            <a:pPr marL="543277" indent="-543277" defTabSz="722947">
              <a:spcBef>
                <a:spcPts val="5100"/>
              </a:spcBef>
              <a:buSzPct val="75000"/>
              <a:defRPr sz="4400">
                <a:latin typeface="Helvetica Light"/>
                <a:ea typeface="Helvetica Light"/>
                <a:cs typeface="Helvetica Light"/>
                <a:sym typeface="Helvetica Light"/>
              </a:defRPr>
            </a:pPr>
            <a:r>
              <a:t>Tick </a:t>
            </a:r>
            <a:r>
              <a:rPr b="1">
                <a:latin typeface="Helvetica"/>
                <a:ea typeface="Helvetica"/>
                <a:cs typeface="Helvetica"/>
                <a:sym typeface="Helvetica"/>
              </a:rPr>
              <a:t>one </a:t>
            </a:r>
            <a:r>
              <a:t>x3</a:t>
            </a:r>
          </a:p>
          <a:p>
            <a:pPr marL="543277" indent="-543277" defTabSz="722947">
              <a:spcBef>
                <a:spcPts val="5100"/>
              </a:spcBef>
              <a:buSzPct val="75000"/>
              <a:defRPr sz="4400">
                <a:latin typeface="Helvetica Light"/>
                <a:ea typeface="Helvetica Light"/>
                <a:cs typeface="Helvetica Light"/>
                <a:sym typeface="Helvetica Light"/>
              </a:defRPr>
            </a:pPr>
            <a:r>
              <a:t>Write two words … x2</a:t>
            </a:r>
          </a:p>
          <a:p>
            <a:pPr marL="543277" indent="-543277" defTabSz="722947">
              <a:spcBef>
                <a:spcPts val="5100"/>
              </a:spcBef>
              <a:buSzPct val="75000"/>
              <a:defRPr sz="4400">
                <a:latin typeface="Helvetica Light"/>
                <a:ea typeface="Helvetica Light"/>
                <a:cs typeface="Helvetica Light"/>
                <a:sym typeface="Helvetica Light"/>
              </a:defRPr>
            </a:pPr>
            <a:r>
              <a:t>Where… x 2</a:t>
            </a:r>
          </a:p>
          <a:p>
            <a:pPr marL="543277" indent="-543277" defTabSz="722947">
              <a:spcBef>
                <a:spcPts val="5100"/>
              </a:spcBef>
              <a:buSzPct val="75000"/>
              <a:defRPr sz="4400">
                <a:latin typeface="Helvetica Light"/>
                <a:ea typeface="Helvetica Light"/>
                <a:cs typeface="Helvetica Light"/>
                <a:sym typeface="Helvetica Light"/>
              </a:defRPr>
            </a:pPr>
            <a:r>
              <a:t>When…?</a:t>
            </a:r>
          </a:p>
          <a:p>
            <a:pPr marL="543277" indent="-543277" defTabSz="722947">
              <a:spcBef>
                <a:spcPts val="5100"/>
              </a:spcBef>
              <a:buSzPct val="75000"/>
              <a:defRPr sz="4400">
                <a:latin typeface="Helvetica Light"/>
                <a:ea typeface="Helvetica Light"/>
                <a:cs typeface="Helvetica Light"/>
                <a:sym typeface="Helvetica Light"/>
              </a:defRPr>
            </a:pPr>
            <a:r>
              <a:t>Find and copy x2</a:t>
            </a:r>
          </a:p>
          <a:p>
            <a:pPr marL="543277" indent="-543277" defTabSz="722947">
              <a:spcBef>
                <a:spcPts val="5100"/>
              </a:spcBef>
              <a:buSzPct val="75000"/>
              <a:defRPr sz="4400">
                <a:latin typeface="Helvetica Light"/>
                <a:ea typeface="Helvetica Light"/>
                <a:cs typeface="Helvetica Light"/>
                <a:sym typeface="Helvetica Light"/>
              </a:defRPr>
            </a:pPr>
            <a:r>
              <a:t>Number the sentences</a:t>
            </a:r>
          </a:p>
        </p:txBody>
      </p:sp>
      <p:sp>
        <p:nvSpPr>
          <p:cNvPr id="1315" name="Paper 1"/>
          <p:cNvSpPr/>
          <p:nvPr/>
        </p:nvSpPr>
        <p:spPr>
          <a:xfrm>
            <a:off x="15281671" y="5223867"/>
            <a:ext cx="2973936" cy="1785938"/>
          </a:xfrm>
          <a:prstGeom prst="roundRect">
            <a:avLst>
              <a:gd name="adj" fmla="val 15000"/>
            </a:avLst>
          </a:prstGeom>
          <a:solidFill>
            <a:srgbClr val="FFFFFF"/>
          </a:solidFill>
          <a:ln w="25400">
            <a:solidFill>
              <a:srgbClr val="0365C0"/>
            </a:solidFill>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0" sz="5000">
                <a:latin typeface="Helvetica Light"/>
                <a:ea typeface="Helvetica Light"/>
                <a:cs typeface="Helvetica Light"/>
                <a:sym typeface="Helvetica Light"/>
              </a:defRPr>
            </a:lvl1pPr>
          </a:lstStyle>
          <a:p>
            <a:pPr/>
            <a:r>
              <a:t>Paper 1</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85" name="Pie Chart"/>
          <p:cNvGraphicFramePr/>
          <p:nvPr/>
        </p:nvGraphicFramePr>
        <p:xfrm>
          <a:off x="13981064" y="4007222"/>
          <a:ext cx="6550776" cy="6988645"/>
        </p:xfrm>
        <a:graphic xmlns:a="http://schemas.openxmlformats.org/drawingml/2006/main">
          <a:graphicData uri="http://schemas.openxmlformats.org/drawingml/2006/chart">
            <c:chart xmlns:c="http://schemas.openxmlformats.org/drawingml/2006/chart" r:id="rId2"/>
          </a:graphicData>
        </a:graphic>
      </p:graphicFrame>
      <p:sp>
        <p:nvSpPr>
          <p:cNvPr id="686" name="KS1 Reading Paper 1 2017"/>
          <p:cNvSpPr txBox="1"/>
          <p:nvPr/>
        </p:nvSpPr>
        <p:spPr>
          <a:xfrm>
            <a:off x="13750397" y="1836676"/>
            <a:ext cx="6690137" cy="775025"/>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defRPr b="0" sz="4200">
                <a:latin typeface="Arial"/>
                <a:ea typeface="Arial"/>
                <a:cs typeface="Arial"/>
                <a:sym typeface="Arial"/>
              </a:defRPr>
            </a:lvl1pPr>
          </a:lstStyle>
          <a:p>
            <a:pPr/>
            <a:r>
              <a:t>KS1 Reading Paper 1 2017</a:t>
            </a:r>
          </a:p>
        </p:txBody>
      </p:sp>
      <p:graphicFrame>
        <p:nvGraphicFramePr>
          <p:cNvPr id="687" name="Pie Chart"/>
          <p:cNvGraphicFramePr/>
          <p:nvPr/>
        </p:nvGraphicFramePr>
        <p:xfrm>
          <a:off x="4356423" y="4007222"/>
          <a:ext cx="6276340" cy="6714209"/>
        </p:xfrm>
        <a:graphic xmlns:a="http://schemas.openxmlformats.org/drawingml/2006/main">
          <a:graphicData uri="http://schemas.openxmlformats.org/drawingml/2006/chart">
            <c:chart xmlns:c="http://schemas.openxmlformats.org/drawingml/2006/chart" r:id="rId3"/>
          </a:graphicData>
        </a:graphic>
      </p:graphicFrame>
      <p:sp>
        <p:nvSpPr>
          <p:cNvPr id="688" name="KS1 Reading Paper 1 2016"/>
          <p:cNvSpPr txBox="1"/>
          <p:nvPr/>
        </p:nvSpPr>
        <p:spPr>
          <a:xfrm>
            <a:off x="3988539" y="1819423"/>
            <a:ext cx="6690137" cy="775025"/>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defRPr b="0" sz="4200">
                <a:latin typeface="Arial"/>
                <a:ea typeface="Arial"/>
                <a:cs typeface="Arial"/>
                <a:sym typeface="Arial"/>
              </a:defRPr>
            </a:lvl1pPr>
          </a:lstStyle>
          <a:p>
            <a:pPr/>
            <a:r>
              <a:t>KS1 Reading Paper 1 2016</a:t>
            </a:r>
          </a:p>
        </p:txBody>
      </p:sp>
      <p:sp>
        <p:nvSpPr>
          <p:cNvPr id="689" name="Key Stage 1"/>
          <p:cNvSpPr txBox="1"/>
          <p:nvPr>
            <p:ph type="title" idx="4294967295"/>
          </p:nvPr>
        </p:nvSpPr>
        <p:spPr>
          <a:xfrm>
            <a:off x="10139676" y="-354581"/>
            <a:ext cx="6031950" cy="3016255"/>
          </a:xfrm>
          <a:prstGeom prst="rect">
            <a:avLst/>
          </a:prstGeom>
        </p:spPr>
        <p:txBody>
          <a:bodyPr lIns="93598" tIns="93598" rIns="93598" bIns="93598"/>
          <a:lstStyle>
            <a:lvl1pPr algn="l" defTabSz="898524">
              <a:defRPr b="1" sz="7400">
                <a:latin typeface="Arial"/>
                <a:ea typeface="Arial"/>
                <a:cs typeface="Arial"/>
                <a:sym typeface="Arial"/>
              </a:defRPr>
            </a:lvl1pPr>
          </a:lstStyle>
          <a:p>
            <a:pPr/>
            <a:r>
              <a:t>Key Stage 1</a:t>
            </a:r>
          </a:p>
        </p:txBody>
      </p:sp>
      <p:sp>
        <p:nvSpPr>
          <p:cNvPr id="690" name="Retrieval"/>
          <p:cNvSpPr txBox="1"/>
          <p:nvPr/>
        </p:nvSpPr>
        <p:spPr>
          <a:xfrm>
            <a:off x="8202551" y="6705538"/>
            <a:ext cx="187099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Retrieval</a:t>
            </a:r>
          </a:p>
        </p:txBody>
      </p:sp>
      <p:sp>
        <p:nvSpPr>
          <p:cNvPr id="691" name="Inference"/>
          <p:cNvSpPr txBox="1"/>
          <p:nvPr/>
        </p:nvSpPr>
        <p:spPr>
          <a:xfrm>
            <a:off x="4613561" y="6705538"/>
            <a:ext cx="1976654"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Inference</a:t>
            </a:r>
          </a:p>
        </p:txBody>
      </p:sp>
      <p:sp>
        <p:nvSpPr>
          <p:cNvPr id="692" name="Vocab’"/>
          <p:cNvSpPr txBox="1"/>
          <p:nvPr/>
        </p:nvSpPr>
        <p:spPr>
          <a:xfrm>
            <a:off x="4869187" y="9116554"/>
            <a:ext cx="1465403"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Vocab’</a:t>
            </a:r>
          </a:p>
        </p:txBody>
      </p:sp>
      <p:sp>
        <p:nvSpPr>
          <p:cNvPr id="693" name="Retrieval"/>
          <p:cNvSpPr txBox="1"/>
          <p:nvPr/>
        </p:nvSpPr>
        <p:spPr>
          <a:xfrm>
            <a:off x="18116889" y="6837692"/>
            <a:ext cx="1870991"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Retrieval</a:t>
            </a:r>
          </a:p>
        </p:txBody>
      </p:sp>
      <p:sp>
        <p:nvSpPr>
          <p:cNvPr id="694" name="Inference"/>
          <p:cNvSpPr txBox="1"/>
          <p:nvPr/>
        </p:nvSpPr>
        <p:spPr>
          <a:xfrm>
            <a:off x="14527901" y="6837692"/>
            <a:ext cx="1976654"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Inference</a:t>
            </a:r>
          </a:p>
        </p:txBody>
      </p:sp>
      <p:sp>
        <p:nvSpPr>
          <p:cNvPr id="695" name="Vocab’"/>
          <p:cNvSpPr txBox="1"/>
          <p:nvPr/>
        </p:nvSpPr>
        <p:spPr>
          <a:xfrm>
            <a:off x="15087139" y="9838069"/>
            <a:ext cx="1465403"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3200"/>
            </a:lvl1pPr>
          </a:lstStyle>
          <a:p>
            <a:pPr/>
            <a:r>
              <a:t>Vocab’</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7" name="KS 1 Non-fiction 2018 - type of questions"/>
          <p:cNvSpPr txBox="1"/>
          <p:nvPr>
            <p:ph type="title" idx="4294967295"/>
          </p:nvPr>
        </p:nvSpPr>
        <p:spPr>
          <a:xfrm>
            <a:off x="3819301" y="-528146"/>
            <a:ext cx="16745398" cy="3036095"/>
          </a:xfrm>
          <a:prstGeom prst="rect">
            <a:avLst/>
          </a:prstGeom>
        </p:spPr>
        <p:txBody>
          <a:bodyPr lIns="71437" tIns="71437" rIns="71437" bIns="71437"/>
          <a:lstStyle>
            <a:lvl1pPr algn="l" defTabSz="821531">
              <a:defRPr sz="6600">
                <a:latin typeface="Helvetica Light"/>
                <a:ea typeface="Helvetica Light"/>
                <a:cs typeface="Helvetica Light"/>
                <a:sym typeface="Helvetica Light"/>
              </a:defRPr>
            </a:lvl1pPr>
          </a:lstStyle>
          <a:p>
            <a:pPr/>
            <a:r>
              <a:t>KS 1 Non-fiction 2018 - type of questions</a:t>
            </a:r>
          </a:p>
        </p:txBody>
      </p:sp>
      <p:sp>
        <p:nvSpPr>
          <p:cNvPr id="1318" name="Why is…?…"/>
          <p:cNvSpPr txBox="1"/>
          <p:nvPr>
            <p:ph type="body" sz="half" idx="4294967295"/>
          </p:nvPr>
        </p:nvSpPr>
        <p:spPr>
          <a:xfrm>
            <a:off x="4387453" y="2625328"/>
            <a:ext cx="8484599" cy="8840391"/>
          </a:xfrm>
          <a:prstGeom prst="rect">
            <a:avLst/>
          </a:prstGeom>
        </p:spPr>
        <p:txBody>
          <a:bodyPr lIns="71437" tIns="71437" rIns="71437" bIns="71437"/>
          <a:lstStyle/>
          <a:p>
            <a:pPr marL="617361" indent="-617361" defTabSz="821531">
              <a:buSzPct val="75000"/>
              <a:defRPr sz="5000">
                <a:latin typeface="Helvetica Light"/>
                <a:ea typeface="Helvetica Light"/>
                <a:cs typeface="Helvetica Light"/>
                <a:sym typeface="Helvetica Light"/>
              </a:defRPr>
            </a:pPr>
            <a:r>
              <a:t>Why is…?</a:t>
            </a:r>
          </a:p>
          <a:p>
            <a:pPr marL="617361" indent="-617361" defTabSz="821531">
              <a:buSzPct val="75000"/>
              <a:defRPr sz="5000">
                <a:latin typeface="Helvetica Light"/>
                <a:ea typeface="Helvetica Light"/>
                <a:cs typeface="Helvetica Light"/>
                <a:sym typeface="Helvetica Light"/>
              </a:defRPr>
            </a:pPr>
            <a:r>
              <a:t>What do the words …. mean?</a:t>
            </a:r>
          </a:p>
          <a:p>
            <a:pPr marL="617361" indent="-617361" defTabSz="821531">
              <a:buSzPct val="75000"/>
              <a:defRPr sz="5000">
                <a:latin typeface="Helvetica Light"/>
                <a:ea typeface="Helvetica Light"/>
                <a:cs typeface="Helvetica Light"/>
                <a:sym typeface="Helvetica Light"/>
              </a:defRPr>
            </a:pPr>
            <a:r>
              <a:t>What are they doing differently ?</a:t>
            </a:r>
          </a:p>
          <a:p>
            <a:pPr marL="617361" indent="-617361" defTabSz="821531">
              <a:buSzPct val="75000"/>
              <a:defRPr sz="5000">
                <a:latin typeface="Helvetica Light"/>
                <a:ea typeface="Helvetica Light"/>
                <a:cs typeface="Helvetica Light"/>
                <a:sym typeface="Helvetica Light"/>
              </a:defRPr>
            </a:pPr>
            <a:r>
              <a:t>Draw 4 lines to match</a:t>
            </a:r>
          </a:p>
          <a:p>
            <a:pPr marL="617361" indent="-617361" defTabSz="821531">
              <a:buSzPct val="75000"/>
              <a:defRPr sz="5000">
                <a:latin typeface="Helvetica Light"/>
                <a:ea typeface="Helvetica Light"/>
                <a:cs typeface="Helvetica Light"/>
                <a:sym typeface="Helvetica Light"/>
              </a:defRPr>
            </a:pPr>
            <a:r>
              <a:t>True or false chart</a:t>
            </a:r>
          </a:p>
        </p:txBody>
      </p:sp>
      <p:sp>
        <p:nvSpPr>
          <p:cNvPr id="1319" name="Paper 2"/>
          <p:cNvSpPr/>
          <p:nvPr/>
        </p:nvSpPr>
        <p:spPr>
          <a:xfrm>
            <a:off x="15799593" y="1794867"/>
            <a:ext cx="2973936" cy="1785938"/>
          </a:xfrm>
          <a:prstGeom prst="roundRect">
            <a:avLst>
              <a:gd name="adj" fmla="val 15000"/>
            </a:avLst>
          </a:prstGeom>
          <a:solidFill>
            <a:srgbClr val="FFFFFF"/>
          </a:solidFill>
          <a:ln w="25400">
            <a:solidFill>
              <a:srgbClr val="0365C0"/>
            </a:solidFill>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defTabSz="821531">
              <a:defRPr b="0" sz="5000">
                <a:latin typeface="Helvetica Light"/>
                <a:ea typeface="Helvetica Light"/>
                <a:cs typeface="Helvetica Light"/>
                <a:sym typeface="Helvetica Light"/>
              </a:defRPr>
            </a:lvl1pPr>
          </a:lstStyle>
          <a:p>
            <a:pPr/>
            <a:r>
              <a:t>Paper 2</a:t>
            </a:r>
          </a:p>
        </p:txBody>
      </p:sp>
      <p:graphicFrame>
        <p:nvGraphicFramePr>
          <p:cNvPr id="1320" name="Table"/>
          <p:cNvGraphicFramePr/>
          <p:nvPr/>
        </p:nvGraphicFramePr>
        <p:xfrm>
          <a:off x="13236773" y="8340248"/>
          <a:ext cx="7278437" cy="38164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25087"/>
                <a:gridCol w="2425087"/>
                <a:gridCol w="2425087"/>
              </a:tblGrid>
              <a:tr h="368603">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642937">
                        <a:defRPr sz="1800"/>
                      </a:pPr>
                      <a:r>
                        <a:rPr b="1" sz="1400">
                          <a:latin typeface="Helvetica"/>
                          <a:ea typeface="Helvetica"/>
                          <a:cs typeface="Helvetica"/>
                          <a:sym typeface="Helvetica"/>
                        </a:rPr>
                        <a:t>TRUE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642937">
                        <a:defRPr sz="1800"/>
                      </a:pPr>
                      <a:r>
                        <a:rPr b="1" sz="1400">
                          <a:latin typeface="Helvetica"/>
                          <a:ea typeface="Helvetica"/>
                          <a:cs typeface="Helvetica"/>
                          <a:sym typeface="Helvetica"/>
                        </a:rPr>
                        <a:t>FALSE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368603">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105672">
                <a:tc>
                  <a:txBody>
                    <a:bodyPr/>
                    <a:lstStyle/>
                    <a:p>
                      <a:pPr algn="l" defTabSz="642937">
                        <a:defRPr sz="1800"/>
                      </a:pPr>
                      <a:r>
                        <a:rPr sz="1600">
                          <a:latin typeface="Helvetica"/>
                          <a:ea typeface="Helvetica"/>
                          <a:cs typeface="Helvetica"/>
                          <a:sym typeface="Helvetica"/>
                        </a:rPr>
                        <a:t>Ananasi said that he would pay for some stories,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864747">
                <a:tc>
                  <a:txBody>
                    <a:bodyPr/>
                    <a:lstStyle/>
                    <a:p>
                      <a:pPr algn="l" defTabSz="642937">
                        <a:defRPr sz="1800"/>
                      </a:pPr>
                      <a:r>
                        <a:rPr sz="1600">
                          <a:latin typeface="Helvetica"/>
                          <a:ea typeface="Helvetica"/>
                          <a:cs typeface="Helvetica"/>
                          <a:sym typeface="Helvetica"/>
                        </a:rPr>
                        <a:t>Tiger and Snake were friends.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r>
              <a:tr h="1105672">
                <a:tc>
                  <a:txBody>
                    <a:bodyPr/>
                    <a:lstStyle/>
                    <a:p>
                      <a:pPr algn="l" defTabSz="642937">
                        <a:defRPr sz="1800"/>
                      </a:pPr>
                      <a:r>
                        <a:rPr sz="1600">
                          <a:latin typeface="Helvetica"/>
                          <a:ea typeface="Helvetica"/>
                          <a:cs typeface="Helvetica"/>
                          <a:sym typeface="Helvetica"/>
                        </a:rPr>
                        <a:t>Anansi waited outside Snake’s hole.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algn="l" defTabSz="642937">
                        <a:defRPr sz="14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bl>
          </a:graphicData>
        </a:graphic>
      </p:graphicFrame>
      <p:sp>
        <p:nvSpPr>
          <p:cNvPr id="1321" name="officeArt object"/>
          <p:cNvSpPr/>
          <p:nvPr/>
        </p:nvSpPr>
        <p:spPr>
          <a:xfrm>
            <a:off x="18669593" y="4339380"/>
            <a:ext cx="1844876" cy="1003699"/>
          </a:xfrm>
          <a:prstGeom prst="rect">
            <a:avLst/>
          </a:prstGeom>
          <a:ln w="12700">
            <a:solidFill>
              <a:srgbClr val="53585F">
                <a:alpha val="71000"/>
              </a:srgbClr>
            </a:solidFill>
          </a:ln>
        </p:spPr>
        <p:txBody>
          <a:bodyPr lIns="64292" tIns="64292" rIns="64292" bIns="64292"/>
          <a:lstStyle/>
          <a:p>
            <a:pPr defTabSz="642937">
              <a:defRPr b="0" sz="1400">
                <a:uFill>
                  <a:solidFill>
                    <a:srgbClr val="000000"/>
                  </a:solidFill>
                </a:uFill>
                <a:latin typeface="Helvetica"/>
                <a:ea typeface="Helvetica"/>
                <a:cs typeface="Helvetica"/>
                <a:sym typeface="Helvetica"/>
              </a:defRPr>
            </a:pPr>
          </a:p>
        </p:txBody>
      </p:sp>
      <p:sp>
        <p:nvSpPr>
          <p:cNvPr id="1322" name="officeArt object"/>
          <p:cNvSpPr/>
          <p:nvPr/>
        </p:nvSpPr>
        <p:spPr>
          <a:xfrm>
            <a:off x="13084968" y="4339380"/>
            <a:ext cx="2464595" cy="1003699"/>
          </a:xfrm>
          <a:prstGeom prst="rect">
            <a:avLst/>
          </a:prstGeom>
          <a:ln w="12700">
            <a:solidFill>
              <a:srgbClr val="53585F">
                <a:alpha val="71000"/>
              </a:srgbClr>
            </a:solidFill>
          </a:ln>
        </p:spPr>
        <p:txBody>
          <a:bodyPr lIns="64292" tIns="64292" rIns="64292" bIns="64292"/>
          <a:lstStyle/>
          <a:p>
            <a:pPr defTabSz="642937">
              <a:defRPr b="0" sz="1400">
                <a:uFill>
                  <a:solidFill>
                    <a:srgbClr val="000000"/>
                  </a:solidFill>
                </a:uFill>
                <a:latin typeface="Helvetica"/>
                <a:ea typeface="Helvetica"/>
                <a:cs typeface="Helvetica"/>
                <a:sym typeface="Helvetica"/>
              </a:defRPr>
            </a:pPr>
          </a:p>
        </p:txBody>
      </p:sp>
      <p:sp>
        <p:nvSpPr>
          <p:cNvPr id="1323" name="officeArt object"/>
          <p:cNvSpPr/>
          <p:nvPr/>
        </p:nvSpPr>
        <p:spPr>
          <a:xfrm flipV="1">
            <a:off x="15675395" y="5354200"/>
            <a:ext cx="2682479" cy="1230512"/>
          </a:xfrm>
          <a:prstGeom prst="line">
            <a:avLst/>
          </a:prstGeom>
          <a:ln w="3175">
            <a:solidFill>
              <a:srgbClr val="000000"/>
            </a:solidFill>
            <a:miter lim="400000"/>
          </a:ln>
        </p:spPr>
        <p:txBody>
          <a:bodyPr lIns="64292" tIns="64292" rIns="64292" bIns="64292"/>
          <a:lstStyle/>
          <a:p>
            <a:pPr algn="l" defTabSz="1285875">
              <a:defRPr b="0" sz="2400"/>
            </a:pPr>
          </a:p>
        </p:txBody>
      </p:sp>
      <p:sp>
        <p:nvSpPr>
          <p:cNvPr id="1324" name="officeArt object"/>
          <p:cNvSpPr/>
          <p:nvPr/>
        </p:nvSpPr>
        <p:spPr>
          <a:xfrm>
            <a:off x="13084968" y="6283374"/>
            <a:ext cx="2464595" cy="1003700"/>
          </a:xfrm>
          <a:prstGeom prst="rect">
            <a:avLst/>
          </a:prstGeom>
          <a:ln w="12700">
            <a:solidFill>
              <a:srgbClr val="53585F">
                <a:alpha val="71000"/>
              </a:srgbClr>
            </a:solidFill>
          </a:ln>
        </p:spPr>
        <p:txBody>
          <a:bodyPr lIns="64292" tIns="64292" rIns="64292" bIns="64292"/>
          <a:lstStyle/>
          <a:p>
            <a:pPr defTabSz="642937">
              <a:defRPr b="0" sz="1400">
                <a:uFill>
                  <a:solidFill>
                    <a:srgbClr val="000000"/>
                  </a:solidFill>
                </a:uFill>
                <a:latin typeface="Helvetica"/>
                <a:ea typeface="Helvetica"/>
                <a:cs typeface="Helvetica"/>
                <a:sym typeface="Helvetica"/>
              </a:defRPr>
            </a:pPr>
          </a:p>
        </p:txBody>
      </p:sp>
      <p:sp>
        <p:nvSpPr>
          <p:cNvPr id="1325" name="officeArt object"/>
          <p:cNvSpPr/>
          <p:nvPr/>
        </p:nvSpPr>
        <p:spPr>
          <a:xfrm>
            <a:off x="18483706" y="6092724"/>
            <a:ext cx="2464594" cy="1003699"/>
          </a:xfrm>
          <a:prstGeom prst="rect">
            <a:avLst/>
          </a:prstGeom>
          <a:ln w="12700">
            <a:solidFill>
              <a:srgbClr val="53585F">
                <a:alpha val="71000"/>
              </a:srgbClr>
            </a:solidFill>
          </a:ln>
        </p:spPr>
        <p:txBody>
          <a:bodyPr lIns="64292" tIns="64292" rIns="64292" bIns="64292"/>
          <a:lstStyle/>
          <a:p>
            <a:pPr defTabSz="642937">
              <a:defRPr b="0" sz="1400">
                <a:uFill>
                  <a:solidFill>
                    <a:srgbClr val="000000"/>
                  </a:solidFill>
                </a:uFill>
                <a:latin typeface="Helvetica"/>
                <a:ea typeface="Helvetica"/>
                <a:cs typeface="Helvetica"/>
                <a:sym typeface="Helvetica"/>
              </a:defRPr>
            </a:pPr>
          </a:p>
        </p:txBody>
      </p:sp>
      <p:sp>
        <p:nvSpPr>
          <p:cNvPr id="1326" name="officeArt object"/>
          <p:cNvSpPr/>
          <p:nvPr/>
        </p:nvSpPr>
        <p:spPr>
          <a:xfrm>
            <a:off x="14741057" y="4783286"/>
            <a:ext cx="3616624" cy="1813730"/>
          </a:xfrm>
          <a:prstGeom prst="line">
            <a:avLst/>
          </a:prstGeom>
          <a:ln w="3175">
            <a:solidFill>
              <a:srgbClr val="000000"/>
            </a:solidFill>
            <a:miter lim="400000"/>
          </a:ln>
        </p:spPr>
        <p:txBody>
          <a:bodyPr lIns="64292" tIns="64292" rIns="64292" bIns="64292"/>
          <a:lstStyle/>
          <a:p>
            <a:pPr algn="l" defTabSz="1285875">
              <a:defRPr b="0" sz="2400"/>
            </a:pP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8" name="World of Water"/>
          <p:cNvSpPr txBox="1"/>
          <p:nvPr>
            <p:ph type="title"/>
          </p:nvPr>
        </p:nvSpPr>
        <p:spPr>
          <a:prstGeom prst="rect">
            <a:avLst/>
          </a:prstGeom>
        </p:spPr>
        <p:txBody>
          <a:bodyPr/>
          <a:lstStyle/>
          <a:p>
            <a:pPr/>
            <a:r>
              <a:t>World of Water</a:t>
            </a:r>
          </a:p>
        </p:txBody>
      </p:sp>
      <p:sp>
        <p:nvSpPr>
          <p:cNvPr id="1329" name="Why is ……"/>
          <p:cNvSpPr txBox="1"/>
          <p:nvPr>
            <p:ph type="body" sz="quarter" idx="1"/>
          </p:nvPr>
        </p:nvSpPr>
        <p:spPr>
          <a:xfrm>
            <a:off x="4387452" y="3661171"/>
            <a:ext cx="6951346" cy="8840392"/>
          </a:xfrm>
          <a:prstGeom prst="rect">
            <a:avLst/>
          </a:prstGeom>
        </p:spPr>
        <p:txBody>
          <a:bodyPr/>
          <a:lstStyle/>
          <a:p>
            <a:pPr>
              <a:defRPr>
                <a:solidFill>
                  <a:srgbClr val="0B5D18"/>
                </a:solidFill>
              </a:defRPr>
            </a:pPr>
            <a:r>
              <a:t>Why is …</a:t>
            </a:r>
          </a:p>
          <a:p>
            <a:pPr>
              <a:defRPr>
                <a:solidFill>
                  <a:srgbClr val="0B5D18"/>
                </a:solidFill>
              </a:defRPr>
            </a:pPr>
            <a:r>
              <a:t>Give 2 …</a:t>
            </a:r>
          </a:p>
          <a:p>
            <a:pPr>
              <a:defRPr>
                <a:solidFill>
                  <a:srgbClr val="0B5D18"/>
                </a:solidFill>
              </a:defRPr>
            </a:pPr>
            <a:r>
              <a:t>What is … tick </a:t>
            </a:r>
            <a:r>
              <a:rPr b="1">
                <a:latin typeface="Helvetica"/>
                <a:ea typeface="Helvetica"/>
                <a:cs typeface="Helvetica"/>
                <a:sym typeface="Helvetica"/>
              </a:rPr>
              <a:t>one</a:t>
            </a:r>
            <a:endParaRPr b="1">
              <a:latin typeface="Helvetica"/>
              <a:ea typeface="Helvetica"/>
              <a:cs typeface="Helvetica"/>
              <a:sym typeface="Helvetica"/>
            </a:endParaRPr>
          </a:p>
          <a:p>
            <a:pPr>
              <a:defRPr>
                <a:solidFill>
                  <a:srgbClr val="0B5D18"/>
                </a:solidFill>
              </a:defRPr>
            </a:pPr>
            <a:r>
              <a:t>What is…</a:t>
            </a:r>
          </a:p>
          <a:p>
            <a:pPr>
              <a:defRPr>
                <a:solidFill>
                  <a:srgbClr val="0B5D18"/>
                </a:solidFill>
              </a:defRPr>
            </a:pPr>
            <a:r>
              <a:t>The text tells us….</a:t>
            </a:r>
          </a:p>
          <a:p>
            <a:pPr lvl="1">
              <a:defRPr>
                <a:solidFill>
                  <a:srgbClr val="0B5D18"/>
                </a:solidFill>
              </a:defRPr>
            </a:pPr>
            <a:r>
              <a:t>Name </a:t>
            </a:r>
            <a:r>
              <a:rPr b="1">
                <a:latin typeface="Helvetica"/>
                <a:ea typeface="Helvetica"/>
                <a:cs typeface="Helvetica"/>
                <a:sym typeface="Helvetica"/>
              </a:rPr>
              <a:t>two</a:t>
            </a:r>
            <a:r>
              <a:rPr>
                <a:solidFill>
                  <a:srgbClr val="000000"/>
                </a:solidFill>
              </a:rPr>
              <a:t>…</a:t>
            </a:r>
          </a:p>
        </p:txBody>
      </p:sp>
      <p:sp>
        <p:nvSpPr>
          <p:cNvPr id="1330" name="Draw three lines…"/>
          <p:cNvSpPr txBox="1"/>
          <p:nvPr/>
        </p:nvSpPr>
        <p:spPr>
          <a:xfrm>
            <a:off x="13486507" y="3646284"/>
            <a:ext cx="5483424" cy="9048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5000">
                <a:latin typeface="Helvetica Light"/>
                <a:ea typeface="Helvetica Light"/>
                <a:cs typeface="Helvetica Light"/>
                <a:sym typeface="Helvetica Light"/>
              </a:defRPr>
            </a:pPr>
            <a:r>
              <a:t>Draw </a:t>
            </a:r>
            <a:r>
              <a:rPr b="1">
                <a:latin typeface="Helvetica"/>
                <a:ea typeface="Helvetica"/>
                <a:cs typeface="Helvetica"/>
                <a:sym typeface="Helvetica"/>
              </a:rPr>
              <a:t>three</a:t>
            </a:r>
            <a:r>
              <a:t> lines…</a:t>
            </a:r>
          </a:p>
        </p:txBody>
      </p:sp>
      <p:grpSp>
        <p:nvGrpSpPr>
          <p:cNvPr id="1333" name="oceans"/>
          <p:cNvGrpSpPr/>
          <p:nvPr/>
        </p:nvGrpSpPr>
        <p:grpSpPr>
          <a:xfrm>
            <a:off x="13352859" y="5420320"/>
            <a:ext cx="2046016" cy="1473330"/>
            <a:chOff x="0" y="0"/>
            <a:chExt cx="2046015" cy="1473329"/>
          </a:xfrm>
        </p:grpSpPr>
        <p:sp>
          <p:nvSpPr>
            <p:cNvPr id="1331" name="Rectangle"/>
            <p:cNvSpPr/>
            <p:nvPr/>
          </p:nvSpPr>
          <p:spPr>
            <a:xfrm>
              <a:off x="-1" y="0"/>
              <a:ext cx="2046017" cy="1473330"/>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821531">
                <a:defRPr sz="3200">
                  <a:solidFill>
                    <a:srgbClr val="FFFFFF"/>
                  </a:solidFill>
                  <a:latin typeface="Helvetica"/>
                  <a:ea typeface="Helvetica"/>
                  <a:cs typeface="Helvetica"/>
                  <a:sym typeface="Helvetica"/>
                </a:defRPr>
              </a:pPr>
            </a:p>
          </p:txBody>
        </p:sp>
        <p:sp>
          <p:nvSpPr>
            <p:cNvPr id="1332" name="oceans"/>
            <p:cNvSpPr txBox="1"/>
            <p:nvPr/>
          </p:nvSpPr>
          <p:spPr>
            <a:xfrm>
              <a:off x="-1" y="423927"/>
              <a:ext cx="2046017"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3200">
                  <a:solidFill>
                    <a:srgbClr val="FFFFFF"/>
                  </a:solidFill>
                  <a:latin typeface="Helvetica"/>
                  <a:ea typeface="Helvetica"/>
                  <a:cs typeface="Helvetica"/>
                  <a:sym typeface="Helvetica"/>
                </a:defRPr>
              </a:lvl1pPr>
            </a:lstStyle>
            <a:p>
              <a:pPr/>
              <a:r>
                <a:t>oceans</a:t>
              </a:r>
            </a:p>
          </p:txBody>
        </p:sp>
      </p:grpSp>
      <p:sp>
        <p:nvSpPr>
          <p:cNvPr id="1334" name="Rectangle"/>
          <p:cNvSpPr/>
          <p:nvPr/>
        </p:nvSpPr>
        <p:spPr>
          <a:xfrm>
            <a:off x="13352859" y="7621720"/>
            <a:ext cx="2046016" cy="1473332"/>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335" name="Rectangle"/>
          <p:cNvSpPr/>
          <p:nvPr/>
        </p:nvSpPr>
        <p:spPr>
          <a:xfrm>
            <a:off x="13352859" y="9621970"/>
            <a:ext cx="2046016" cy="1473332"/>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336" name="Rectangle"/>
          <p:cNvSpPr/>
          <p:nvPr/>
        </p:nvSpPr>
        <p:spPr>
          <a:xfrm>
            <a:off x="16764000" y="5420320"/>
            <a:ext cx="4226115" cy="1473330"/>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337" name="Rectangle"/>
          <p:cNvSpPr/>
          <p:nvPr/>
        </p:nvSpPr>
        <p:spPr>
          <a:xfrm>
            <a:off x="16764000" y="7621720"/>
            <a:ext cx="4226115" cy="1473332"/>
          </a:xfrm>
          <a:prstGeom prst="rect">
            <a:avLst/>
          </a:prstGeom>
          <a:blipFill>
            <a:blip r:embed="rId2"/>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grpSp>
        <p:nvGrpSpPr>
          <p:cNvPr id="1340" name="large areas of salt water"/>
          <p:cNvGrpSpPr/>
          <p:nvPr/>
        </p:nvGrpSpPr>
        <p:grpSpPr>
          <a:xfrm>
            <a:off x="16764000" y="9621970"/>
            <a:ext cx="4226115" cy="1473332"/>
            <a:chOff x="0" y="0"/>
            <a:chExt cx="4226114" cy="1473330"/>
          </a:xfrm>
        </p:grpSpPr>
        <p:sp>
          <p:nvSpPr>
            <p:cNvPr id="1338" name="Rectangle"/>
            <p:cNvSpPr/>
            <p:nvPr/>
          </p:nvSpPr>
          <p:spPr>
            <a:xfrm>
              <a:off x="-1" y="-1"/>
              <a:ext cx="4226116" cy="1473332"/>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821531">
                <a:defRPr sz="3200">
                  <a:solidFill>
                    <a:srgbClr val="FFFFFF"/>
                  </a:solidFill>
                  <a:latin typeface="Helvetica"/>
                  <a:ea typeface="Helvetica"/>
                  <a:cs typeface="Helvetica"/>
                  <a:sym typeface="Helvetica"/>
                </a:defRPr>
              </a:pPr>
            </a:p>
          </p:txBody>
        </p:sp>
        <p:sp>
          <p:nvSpPr>
            <p:cNvPr id="1339" name="large areas of salt water"/>
            <p:cNvSpPr txBox="1"/>
            <p:nvPr/>
          </p:nvSpPr>
          <p:spPr>
            <a:xfrm>
              <a:off x="-1" y="182627"/>
              <a:ext cx="4226116" cy="110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3200">
                  <a:solidFill>
                    <a:srgbClr val="FFFFFF"/>
                  </a:solidFill>
                  <a:latin typeface="Helvetica"/>
                  <a:ea typeface="Helvetica"/>
                  <a:cs typeface="Helvetica"/>
                  <a:sym typeface="Helvetica"/>
                </a:defRPr>
              </a:lvl1pPr>
            </a:lstStyle>
            <a:p>
              <a:pPr/>
              <a:r>
                <a:t>large areas of salt water</a:t>
              </a:r>
            </a:p>
          </p:txBody>
        </p:sp>
      </p:grpSp>
      <p:sp>
        <p:nvSpPr>
          <p:cNvPr id="1341" name="Line"/>
          <p:cNvSpPr/>
          <p:nvPr/>
        </p:nvSpPr>
        <p:spPr>
          <a:xfrm flipH="1" flipV="1">
            <a:off x="15429777" y="6474419"/>
            <a:ext cx="1303318" cy="3767934"/>
          </a:xfrm>
          <a:prstGeom prst="line">
            <a:avLst/>
          </a:prstGeom>
          <a:ln w="25400">
            <a:solidFill>
              <a:srgbClr val="000000"/>
            </a:solidFill>
            <a:miter lim="400000"/>
          </a:ln>
        </p:spPr>
        <p:txBody>
          <a:bodyPr lIns="64292" tIns="64292" rIns="64292" bIns="64292"/>
          <a:lstStyle/>
          <a:p>
            <a:pPr defTabSz="821531">
              <a:defRPr b="0" sz="50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3" name="Image" descr="Image"/>
          <p:cNvPicPr>
            <a:picLocks noChangeAspect="1"/>
          </p:cNvPicPr>
          <p:nvPr/>
        </p:nvPicPr>
        <p:blipFill>
          <a:blip r:embed="rId2">
            <a:extLst/>
          </a:blip>
          <a:stretch>
            <a:fillRect/>
          </a:stretch>
        </p:blipFill>
        <p:spPr>
          <a:xfrm>
            <a:off x="3048000" y="2584812"/>
            <a:ext cx="18288000" cy="9885830"/>
          </a:xfrm>
          <a:prstGeom prst="rect">
            <a:avLst/>
          </a:prstGeom>
          <a:ln w="12700">
            <a:miter lim="400000"/>
          </a:ln>
        </p:spPr>
      </p:pic>
      <p:sp>
        <p:nvSpPr>
          <p:cNvPr id="1344" name="Rectangle"/>
          <p:cNvSpPr/>
          <p:nvPr/>
        </p:nvSpPr>
        <p:spPr>
          <a:xfrm>
            <a:off x="6637734" y="5063132"/>
            <a:ext cx="5058877" cy="1785939"/>
          </a:xfrm>
          <a:prstGeom prst="rect">
            <a:avLst/>
          </a:prstGeom>
          <a:blipFill>
            <a:blip r:embed="rId3"/>
          </a:blipFill>
          <a:ln w="12700">
            <a:miter lim="400000"/>
          </a:ln>
          <a:effectLst>
            <a:outerShdw sx="100000" sy="100000" kx="0" ky="0" algn="b" rotWithShape="0" blurRad="50800" dist="25400" dir="5400000">
              <a:srgbClr val="000000">
                <a:alpha val="50000"/>
              </a:srgbClr>
            </a:outerShdw>
          </a:effectLst>
        </p:spPr>
        <p:txBody>
          <a:bodyPr lIns="71437" tIns="71437" rIns="71437" bIns="71437" anchor="ctr"/>
          <a:lstStyle/>
          <a:p>
            <a:pPr defTabSz="821531">
              <a:defRPr b="0" sz="3200">
                <a:solidFill>
                  <a:srgbClr val="FFFFFF"/>
                </a:solidFill>
                <a:latin typeface="Helvetica Light"/>
                <a:ea typeface="Helvetica Light"/>
                <a:cs typeface="Helvetica Light"/>
                <a:sym typeface="Helvetica Light"/>
              </a:defRPr>
            </a:pPr>
          </a:p>
        </p:txBody>
      </p:sp>
      <p:sp>
        <p:nvSpPr>
          <p:cNvPr id="1345" name="Where is the journey to?"/>
          <p:cNvSpPr txBox="1"/>
          <p:nvPr>
            <p:ph type="title"/>
          </p:nvPr>
        </p:nvSpPr>
        <p:spPr>
          <a:xfrm>
            <a:off x="4387453" y="-375047"/>
            <a:ext cx="15609094" cy="3036094"/>
          </a:xfrm>
          <a:prstGeom prst="rect">
            <a:avLst/>
          </a:prstGeom>
        </p:spPr>
        <p:txBody>
          <a:bodyPr/>
          <a:lstStyle>
            <a:lvl1pPr>
              <a:defRPr sz="6200"/>
            </a:lvl1pPr>
          </a:lstStyle>
          <a:p>
            <a:pPr/>
            <a:r>
              <a:t>Where is the journey to?</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A Journey Through Space - Steve Parker"/>
          <p:cNvSpPr txBox="1"/>
          <p:nvPr>
            <p:ph type="title"/>
          </p:nvPr>
        </p:nvSpPr>
        <p:spPr>
          <a:xfrm>
            <a:off x="4387453" y="-375047"/>
            <a:ext cx="15609094" cy="3036094"/>
          </a:xfrm>
          <a:prstGeom prst="rect">
            <a:avLst/>
          </a:prstGeom>
        </p:spPr>
        <p:txBody>
          <a:bodyPr/>
          <a:lstStyle>
            <a:lvl1pPr>
              <a:defRPr sz="6200"/>
            </a:lvl1pPr>
          </a:lstStyle>
          <a:p>
            <a:pPr/>
            <a:r>
              <a:t>A Journey Through Space - Steve Parker</a:t>
            </a:r>
          </a:p>
        </p:txBody>
      </p:sp>
      <p:pic>
        <p:nvPicPr>
          <p:cNvPr id="1348" name="Image" descr="Image"/>
          <p:cNvPicPr>
            <a:picLocks noChangeAspect="1"/>
          </p:cNvPicPr>
          <p:nvPr/>
        </p:nvPicPr>
        <p:blipFill>
          <a:blip r:embed="rId2">
            <a:extLst/>
          </a:blip>
          <a:stretch>
            <a:fillRect/>
          </a:stretch>
        </p:blipFill>
        <p:spPr>
          <a:xfrm>
            <a:off x="3048000" y="2584812"/>
            <a:ext cx="18288000" cy="988583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0" name="Image" descr="Image"/>
          <p:cNvPicPr>
            <a:picLocks noChangeAspect="1"/>
          </p:cNvPicPr>
          <p:nvPr/>
        </p:nvPicPr>
        <p:blipFill>
          <a:blip r:embed="rId2">
            <a:extLst/>
          </a:blip>
          <a:stretch>
            <a:fillRect/>
          </a:stretch>
        </p:blipFill>
        <p:spPr>
          <a:xfrm>
            <a:off x="4096487" y="145885"/>
            <a:ext cx="16191026" cy="8738456"/>
          </a:xfrm>
          <a:prstGeom prst="rect">
            <a:avLst/>
          </a:prstGeom>
          <a:ln w="12700">
            <a:miter lim="400000"/>
          </a:ln>
        </p:spPr>
      </p:pic>
      <p:sp>
        <p:nvSpPr>
          <p:cNvPr id="1351" name="What is the only way to journey into space?"/>
          <p:cNvSpPr txBox="1"/>
          <p:nvPr/>
        </p:nvSpPr>
        <p:spPr>
          <a:xfrm>
            <a:off x="3234451" y="8927847"/>
            <a:ext cx="1237869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Light"/>
                <a:ea typeface="Helvetica Light"/>
                <a:cs typeface="Helvetica Light"/>
                <a:sym typeface="Helvetica Light"/>
              </a:defRPr>
            </a:lvl1pPr>
          </a:lstStyle>
          <a:p>
            <a:pPr/>
            <a:r>
              <a:t>What is the only way to journey into space?</a:t>
            </a:r>
          </a:p>
        </p:txBody>
      </p:sp>
      <p:sp>
        <p:nvSpPr>
          <p:cNvPr id="1352" name="Give two things that spacecraft can carry.…"/>
          <p:cNvSpPr txBox="1"/>
          <p:nvPr/>
        </p:nvSpPr>
        <p:spPr>
          <a:xfrm>
            <a:off x="3387588" y="9885159"/>
            <a:ext cx="12072418" cy="24288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5000">
                <a:latin typeface="Helvetica Light"/>
                <a:ea typeface="Helvetica Light"/>
                <a:cs typeface="Helvetica Light"/>
                <a:sym typeface="Helvetica Light"/>
              </a:defRPr>
            </a:pPr>
            <a:r>
              <a:t>Give </a:t>
            </a:r>
            <a:r>
              <a:rPr b="1">
                <a:latin typeface="Helvetica"/>
                <a:ea typeface="Helvetica"/>
                <a:cs typeface="Helvetica"/>
                <a:sym typeface="Helvetica"/>
              </a:rPr>
              <a:t>two</a:t>
            </a:r>
            <a:r>
              <a:t> things that spacecraft can carry.</a:t>
            </a:r>
          </a:p>
          <a:p>
            <a:pPr algn="l" defTabSz="821531">
              <a:defRPr b="0" sz="5000">
                <a:latin typeface="Helvetica Light"/>
                <a:ea typeface="Helvetica Light"/>
                <a:cs typeface="Helvetica Light"/>
                <a:sym typeface="Helvetica Light"/>
              </a:defRPr>
            </a:pPr>
            <a:r>
              <a:t>1.</a:t>
            </a:r>
          </a:p>
          <a:p>
            <a:pPr algn="l" defTabSz="821531">
              <a:defRPr b="0" sz="5000">
                <a:latin typeface="Helvetica Light"/>
                <a:ea typeface="Helvetica Light"/>
                <a:cs typeface="Helvetica Light"/>
                <a:sym typeface="Helvetica Light"/>
              </a:defRPr>
            </a:pPr>
            <a:r>
              <a:t>2.</a:t>
            </a:r>
          </a:p>
        </p:txBody>
      </p:sp>
      <p:sp>
        <p:nvSpPr>
          <p:cNvPr id="1353" name="Line"/>
          <p:cNvSpPr/>
          <p:nvPr/>
        </p:nvSpPr>
        <p:spPr>
          <a:xfrm>
            <a:off x="4012406" y="11367492"/>
            <a:ext cx="10822782" cy="1"/>
          </a:xfrm>
          <a:prstGeom prst="line">
            <a:avLst/>
          </a:prstGeom>
          <a:ln w="25400">
            <a:solidFill>
              <a:srgbClr val="000000"/>
            </a:solidFill>
            <a:miter lim="400000"/>
          </a:ln>
        </p:spPr>
        <p:txBody>
          <a:bodyPr lIns="64292" tIns="64292" rIns="64292" bIns="64292"/>
          <a:lstStyle/>
          <a:p>
            <a:pPr defTabSz="821531">
              <a:defRPr b="0" sz="5000">
                <a:latin typeface="Helvetica Light"/>
                <a:ea typeface="Helvetica Light"/>
                <a:cs typeface="Helvetica Light"/>
                <a:sym typeface="Helvetica Light"/>
              </a:defRPr>
            </a:pPr>
          </a:p>
        </p:txBody>
      </p:sp>
      <p:sp>
        <p:nvSpPr>
          <p:cNvPr id="1354" name="Line"/>
          <p:cNvSpPr/>
          <p:nvPr/>
        </p:nvSpPr>
        <p:spPr>
          <a:xfrm>
            <a:off x="4012406" y="12046148"/>
            <a:ext cx="10822782" cy="1"/>
          </a:xfrm>
          <a:prstGeom prst="line">
            <a:avLst/>
          </a:prstGeom>
          <a:ln w="25400">
            <a:solidFill>
              <a:srgbClr val="000000"/>
            </a:solidFill>
            <a:miter lim="400000"/>
          </a:ln>
        </p:spPr>
        <p:txBody>
          <a:bodyPr lIns="64292" tIns="64292" rIns="64292" bIns="64292"/>
          <a:lstStyle/>
          <a:p>
            <a:pPr defTabSz="821531">
              <a:defRPr b="0" sz="50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6" name="Image" descr="Image"/>
          <p:cNvPicPr>
            <a:picLocks noChangeAspect="1"/>
          </p:cNvPicPr>
          <p:nvPr/>
        </p:nvPicPr>
        <p:blipFill>
          <a:blip r:embed="rId2">
            <a:extLst/>
          </a:blip>
          <a:stretch>
            <a:fillRect/>
          </a:stretch>
        </p:blipFill>
        <p:spPr>
          <a:xfrm>
            <a:off x="6396656" y="387282"/>
            <a:ext cx="11590688" cy="6255606"/>
          </a:xfrm>
          <a:prstGeom prst="rect">
            <a:avLst/>
          </a:prstGeom>
          <a:ln w="12700">
            <a:miter lim="400000"/>
          </a:ln>
        </p:spPr>
      </p:pic>
      <p:grpSp>
        <p:nvGrpSpPr>
          <p:cNvPr id="1366" name="Group"/>
          <p:cNvGrpSpPr/>
          <p:nvPr/>
        </p:nvGrpSpPr>
        <p:grpSpPr>
          <a:xfrm>
            <a:off x="8352235" y="7522909"/>
            <a:ext cx="10506756" cy="3614594"/>
            <a:chOff x="4290058" y="833442"/>
            <a:chExt cx="10506755" cy="3614592"/>
          </a:xfrm>
        </p:grpSpPr>
        <p:sp>
          <p:nvSpPr>
            <p:cNvPr id="1357" name="What blasts out at the end of the rocket?…"/>
            <p:cNvSpPr/>
            <p:nvPr/>
          </p:nvSpPr>
          <p:spPr>
            <a:xfrm>
              <a:off x="5790247" y="83344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defTabSz="821531">
                <a:defRPr b="0" sz="5000">
                  <a:latin typeface="Helvetica Light"/>
                  <a:ea typeface="Helvetica Light"/>
                  <a:cs typeface="Helvetica Light"/>
                  <a:sym typeface="Helvetica Light"/>
                </a:defRPr>
              </a:pPr>
              <a:r>
                <a:t>What blasts out at the end of the rocket?</a:t>
              </a:r>
            </a:p>
            <a:p>
              <a:pPr algn="l" defTabSz="821531">
                <a:defRPr b="0" sz="5000">
                  <a:latin typeface="Helvetica Light"/>
                  <a:ea typeface="Helvetica Light"/>
                  <a:cs typeface="Helvetica Light"/>
                  <a:sym typeface="Helvetica Light"/>
                </a:defRPr>
              </a:pPr>
              <a:r>
                <a:t>Tick </a:t>
              </a:r>
              <a:r>
                <a:rPr b="1">
                  <a:latin typeface="Helvetica"/>
                  <a:ea typeface="Helvetica"/>
                  <a:cs typeface="Helvetica"/>
                  <a:sym typeface="Helvetica"/>
                </a:rPr>
                <a:t>one.</a:t>
              </a:r>
            </a:p>
          </p:txBody>
        </p:sp>
        <p:sp>
          <p:nvSpPr>
            <p:cNvPr id="1358" name="gas"/>
            <p:cNvSpPr/>
            <p:nvPr/>
          </p:nvSpPr>
          <p:spPr>
            <a:xfrm>
              <a:off x="4290058" y="199911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gas</a:t>
              </a:r>
            </a:p>
          </p:txBody>
        </p:sp>
        <p:sp>
          <p:nvSpPr>
            <p:cNvPr id="1359" name="air"/>
            <p:cNvSpPr/>
            <p:nvPr/>
          </p:nvSpPr>
          <p:spPr>
            <a:xfrm>
              <a:off x="11362372" y="199911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air</a:t>
              </a:r>
            </a:p>
          </p:txBody>
        </p:sp>
        <p:sp>
          <p:nvSpPr>
            <p:cNvPr id="1360" name="flames"/>
            <p:cNvSpPr/>
            <p:nvPr/>
          </p:nvSpPr>
          <p:spPr>
            <a:xfrm>
              <a:off x="4665105" y="299923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flames</a:t>
              </a:r>
            </a:p>
          </p:txBody>
        </p:sp>
        <p:sp>
          <p:nvSpPr>
            <p:cNvPr id="1361" name="fuel"/>
            <p:cNvSpPr/>
            <p:nvPr/>
          </p:nvSpPr>
          <p:spPr>
            <a:xfrm>
              <a:off x="11362372" y="317803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fuel</a:t>
              </a:r>
            </a:p>
          </p:txBody>
        </p:sp>
        <p:sp>
          <p:nvSpPr>
            <p:cNvPr id="1362" name="Rectangle"/>
            <p:cNvSpPr/>
            <p:nvPr/>
          </p:nvSpPr>
          <p:spPr>
            <a:xfrm>
              <a:off x="14059137" y="2879031"/>
              <a:ext cx="737678" cy="754771"/>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363" name="Rectangle"/>
            <p:cNvSpPr/>
            <p:nvPr/>
          </p:nvSpPr>
          <p:spPr>
            <a:xfrm>
              <a:off x="7344012" y="1800323"/>
              <a:ext cx="737676" cy="754771"/>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364" name="Rectangle"/>
            <p:cNvSpPr/>
            <p:nvPr/>
          </p:nvSpPr>
          <p:spPr>
            <a:xfrm>
              <a:off x="7344012" y="2860820"/>
              <a:ext cx="737676" cy="754771"/>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365" name="Rectangle"/>
            <p:cNvSpPr/>
            <p:nvPr/>
          </p:nvSpPr>
          <p:spPr>
            <a:xfrm>
              <a:off x="14059137" y="1978917"/>
              <a:ext cx="737678" cy="754770"/>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sp>
        <p:nvSpPr>
          <p:cNvPr id="1367" name="What does the rocket travel 25 times faster than?"/>
          <p:cNvSpPr txBox="1"/>
          <p:nvPr/>
        </p:nvSpPr>
        <p:spPr>
          <a:xfrm>
            <a:off x="4202112" y="11236996"/>
            <a:ext cx="1397952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Light"/>
                <a:ea typeface="Helvetica Light"/>
                <a:cs typeface="Helvetica Light"/>
                <a:sym typeface="Helvetica Light"/>
              </a:defRPr>
            </a:lvl1pPr>
          </a:lstStyle>
          <a:p>
            <a:pPr/>
            <a:r>
              <a:t>What does the rocket travel 25 times faster than?</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73" name="Group"/>
          <p:cNvGrpSpPr/>
          <p:nvPr/>
        </p:nvGrpSpPr>
        <p:grpSpPr>
          <a:xfrm>
            <a:off x="5011728" y="1365076"/>
            <a:ext cx="5950518" cy="6756275"/>
            <a:chOff x="0" y="0"/>
            <a:chExt cx="5950517" cy="6756274"/>
          </a:xfrm>
        </p:grpSpPr>
        <p:pic>
          <p:nvPicPr>
            <p:cNvPr id="1369" name="Image" descr="Image"/>
            <p:cNvPicPr>
              <a:picLocks noChangeAspect="1"/>
            </p:cNvPicPr>
            <p:nvPr/>
          </p:nvPicPr>
          <p:blipFill>
            <a:blip r:embed="rId2">
              <a:extLst/>
            </a:blip>
            <a:stretch>
              <a:fillRect/>
            </a:stretch>
          </p:blipFill>
          <p:spPr>
            <a:xfrm>
              <a:off x="-1" y="0"/>
              <a:ext cx="5950519" cy="6756275"/>
            </a:xfrm>
            <a:prstGeom prst="rect">
              <a:avLst/>
            </a:prstGeom>
            <a:ln w="12700" cap="flat">
              <a:noFill/>
              <a:miter lim="400000"/>
            </a:ln>
            <a:effectLst/>
          </p:spPr>
        </p:pic>
        <p:grpSp>
          <p:nvGrpSpPr>
            <p:cNvPr id="1372" name="Stars are huge space objects that gave out light and heat. Looking up from earth at nighttime, the dark sky twinkles is with thousands of distant stars.…"/>
            <p:cNvGrpSpPr/>
            <p:nvPr/>
          </p:nvGrpSpPr>
          <p:grpSpPr>
            <a:xfrm>
              <a:off x="-1" y="1045513"/>
              <a:ext cx="3526879" cy="3439815"/>
              <a:chOff x="0" y="0"/>
              <a:chExt cx="3526877" cy="3439814"/>
            </a:xfrm>
          </p:grpSpPr>
          <p:sp>
            <p:nvSpPr>
              <p:cNvPr id="1370" name="Rectangle"/>
              <p:cNvSpPr/>
              <p:nvPr/>
            </p:nvSpPr>
            <p:spPr>
              <a:xfrm>
                <a:off x="0" y="-1"/>
                <a:ext cx="3526878" cy="3439816"/>
              </a:xfrm>
              <a:prstGeom prst="rect">
                <a:avLst/>
              </a:prstGeom>
              <a:solidFill>
                <a:srgbClr val="000000"/>
              </a:solidFill>
              <a:ln w="12700" cap="flat">
                <a:noFill/>
                <a:miter lim="400000"/>
              </a:ln>
              <a:effectLst/>
            </p:spPr>
            <p:txBody>
              <a:bodyPr wrap="square" lIns="71437" tIns="71437" rIns="71437" bIns="71437" numCol="1" anchor="t">
                <a:noAutofit/>
              </a:bodyPr>
              <a:lstStyle/>
              <a:p>
                <a:pPr algn="l" defTabSz="642937">
                  <a:defRPr b="0" sz="1600">
                    <a:solidFill>
                      <a:srgbClr val="FFFFFF"/>
                    </a:solidFill>
                  </a:defRPr>
                </a:pPr>
              </a:p>
            </p:txBody>
          </p:sp>
          <p:sp>
            <p:nvSpPr>
              <p:cNvPr id="1371" name="Stars are huge space objects that gave out light and heat. Looking up from earth at nighttime, the dark sky twinkles is with thousands of distant stars.…"/>
              <p:cNvSpPr txBox="1"/>
              <p:nvPr/>
            </p:nvSpPr>
            <p:spPr>
              <a:xfrm>
                <a:off x="0" y="-1"/>
                <a:ext cx="3526878" cy="2194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spAutoFit/>
              </a:bodyPr>
              <a:lstStyle/>
              <a:p>
                <a:pPr algn="l" defTabSz="642937">
                  <a:defRPr b="0" sz="1600">
                    <a:solidFill>
                      <a:srgbClr val="FFFFFF"/>
                    </a:solidFill>
                  </a:defRPr>
                </a:pPr>
                <a:r>
                  <a:t>Stars are huge space objects that gave out light and heat. Looking up from earth at nighttime, the dark sky twinkles is with thousands of distant stars.</a:t>
                </a:r>
              </a:p>
              <a:p>
                <a:pPr algn="l" defTabSz="642937">
                  <a:defRPr b="0" sz="1600">
                    <a:solidFill>
                      <a:srgbClr val="FFFFFF"/>
                    </a:solidFill>
                  </a:defRPr>
                </a:pPr>
              </a:p>
              <a:p>
                <a:pPr algn="l" defTabSz="642937">
                  <a:defRPr b="0" sz="1600">
                    <a:solidFill>
                      <a:srgbClr val="FFFFFF"/>
                    </a:solidFill>
                  </a:defRPr>
                </a:pPr>
                <a:r>
                  <a:t>Looking up by day, there is one star that is very nearAnd hot. It is a giant ball of flames and fire - the sun.</a:t>
                </a:r>
              </a:p>
            </p:txBody>
          </p:sp>
        </p:grpSp>
      </p:grpSp>
      <p:sp>
        <p:nvSpPr>
          <p:cNvPr id="1374" name="The universe is all of space and everything in it – planets, stars, galaxies, black holes and the rest.…"/>
          <p:cNvSpPr txBox="1"/>
          <p:nvPr/>
        </p:nvSpPr>
        <p:spPr>
          <a:xfrm>
            <a:off x="13635086" y="2004007"/>
            <a:ext cx="5027640" cy="51656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defTabSz="642937">
              <a:defRPr b="0" sz="1800"/>
            </a:pPr>
            <a:r>
              <a:t>The universe is all of space and everything in it – planets, stars, galaxies, black holes and the rest.</a:t>
            </a:r>
          </a:p>
          <a:p>
            <a:pPr algn="l" defTabSz="642937">
              <a:defRPr b="0" sz="1800"/>
            </a:pPr>
          </a:p>
          <a:p>
            <a:pPr algn="l" defTabSz="642937">
              <a:defRPr b="0" sz="1800"/>
            </a:pPr>
            <a:r>
              <a:t>No one really knows the shape or size of the universe. It could be round like a ball, curved like at dome, or ring-shaped. Some space experts think it is flat – like a sandwich!</a:t>
            </a:r>
          </a:p>
          <a:p>
            <a:pPr algn="l" defTabSz="642937">
              <a:defRPr b="0" sz="1800"/>
            </a:pPr>
          </a:p>
          <a:p>
            <a:pPr algn="l" defTabSz="642937">
              <a:defRPr b="0" sz="1800"/>
            </a:pPr>
            <a:r>
              <a:t>The universe started 13,800 million years ago. At first it was a tiny spot with everything squeezed into it.</a:t>
            </a:r>
          </a:p>
          <a:p>
            <a:pPr algn="l" defTabSz="642937">
              <a:defRPr b="0" sz="1800"/>
            </a:pPr>
          </a:p>
          <a:p>
            <a:pPr algn="l" defTabSz="642937">
              <a:defRPr b="0" sz="1800"/>
            </a:pPr>
            <a:r>
              <a:t>Then Boom! –the Big Bang. The Universe started to get bigger. Stars and all the space objects formed. The Universe is still getting bigger today. It will probably keep growing for millions of years, maybe even forever.</a:t>
            </a:r>
          </a:p>
        </p:txBody>
      </p:sp>
      <p:sp>
        <p:nvSpPr>
          <p:cNvPr id="1375" name="Across the universe"/>
          <p:cNvSpPr txBox="1"/>
          <p:nvPr/>
        </p:nvSpPr>
        <p:spPr>
          <a:xfrm>
            <a:off x="13710011" y="1160859"/>
            <a:ext cx="4877789" cy="815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642937">
              <a:defRPr b="0" sz="4200">
                <a:latin typeface="Snell Roundhand Bold"/>
                <a:ea typeface="Snell Roundhand Bold"/>
                <a:cs typeface="Snell Roundhand Bold"/>
                <a:sym typeface="Snell Roundhand Bold"/>
              </a:defRPr>
            </a:lvl1pPr>
          </a:lstStyle>
          <a:p>
            <a:pPr/>
            <a:r>
              <a:t>Across the universe</a:t>
            </a:r>
          </a:p>
        </p:txBody>
      </p:sp>
      <p:sp>
        <p:nvSpPr>
          <p:cNvPr id="1376" name="Stars give out two things.…"/>
          <p:cNvSpPr txBox="1"/>
          <p:nvPr/>
        </p:nvSpPr>
        <p:spPr>
          <a:xfrm>
            <a:off x="5067379" y="8231030"/>
            <a:ext cx="7284086" cy="47148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5000">
                <a:latin typeface="Helvetica Light"/>
                <a:ea typeface="Helvetica Light"/>
                <a:cs typeface="Helvetica Light"/>
                <a:sym typeface="Helvetica Light"/>
              </a:defRPr>
            </a:pPr>
            <a:r>
              <a:t>Stars give out two things.</a:t>
            </a:r>
          </a:p>
          <a:p>
            <a:pPr algn="l" defTabSz="821531">
              <a:defRPr b="0" sz="5000">
                <a:latin typeface="Helvetica Light"/>
                <a:ea typeface="Helvetica Light"/>
                <a:cs typeface="Helvetica Light"/>
                <a:sym typeface="Helvetica Light"/>
              </a:defRPr>
            </a:pPr>
            <a:r>
              <a:t>Name </a:t>
            </a:r>
            <a:r>
              <a:rPr b="1">
                <a:latin typeface="Helvetica"/>
                <a:ea typeface="Helvetica"/>
                <a:cs typeface="Helvetica"/>
                <a:sym typeface="Helvetica"/>
              </a:rPr>
              <a:t>both</a:t>
            </a:r>
            <a:r>
              <a:t> of them.</a:t>
            </a:r>
          </a:p>
          <a:p>
            <a:pPr algn="l" defTabSz="821531">
              <a:defRPr b="0" sz="5000">
                <a:latin typeface="Helvetica Light"/>
                <a:ea typeface="Helvetica Light"/>
                <a:cs typeface="Helvetica Light"/>
                <a:sym typeface="Helvetica Light"/>
              </a:defRPr>
            </a:pPr>
          </a:p>
          <a:p>
            <a:pPr algn="l" defTabSz="821531">
              <a:defRPr b="0" sz="5000">
                <a:latin typeface="Helvetica Light"/>
                <a:ea typeface="Helvetica Light"/>
                <a:cs typeface="Helvetica Light"/>
                <a:sym typeface="Helvetica Light"/>
              </a:defRPr>
            </a:pPr>
            <a:r>
              <a:t>1.</a:t>
            </a:r>
          </a:p>
          <a:p>
            <a:pPr algn="l" defTabSz="821531">
              <a:defRPr b="0" sz="5000">
                <a:latin typeface="Helvetica Light"/>
                <a:ea typeface="Helvetica Light"/>
                <a:cs typeface="Helvetica Light"/>
                <a:sym typeface="Helvetica Light"/>
              </a:defRPr>
            </a:pPr>
          </a:p>
          <a:p>
            <a:pPr algn="l" defTabSz="821531">
              <a:defRPr b="0" sz="5000">
                <a:latin typeface="Helvetica Light"/>
                <a:ea typeface="Helvetica Light"/>
                <a:cs typeface="Helvetica Light"/>
                <a:sym typeface="Helvetica Light"/>
              </a:defRPr>
            </a:pPr>
            <a:r>
              <a:t>2.</a:t>
            </a:r>
          </a:p>
        </p:txBody>
      </p:sp>
      <p:sp>
        <p:nvSpPr>
          <p:cNvPr id="1377" name="Line"/>
          <p:cNvSpPr/>
          <p:nvPr/>
        </p:nvSpPr>
        <p:spPr>
          <a:xfrm>
            <a:off x="6119812" y="11224617"/>
            <a:ext cx="10822782" cy="1"/>
          </a:xfrm>
          <a:prstGeom prst="line">
            <a:avLst/>
          </a:prstGeom>
          <a:ln w="25400">
            <a:solidFill>
              <a:srgbClr val="000000"/>
            </a:solidFill>
            <a:miter lim="400000"/>
          </a:ln>
        </p:spPr>
        <p:txBody>
          <a:bodyPr lIns="64292" tIns="64292" rIns="64292" bIns="64292"/>
          <a:lstStyle/>
          <a:p>
            <a:pPr defTabSz="821531">
              <a:defRPr b="0" sz="5000">
                <a:latin typeface="Helvetica Light"/>
                <a:ea typeface="Helvetica Light"/>
                <a:cs typeface="Helvetica Light"/>
                <a:sym typeface="Helvetica Light"/>
              </a:defRPr>
            </a:pPr>
          </a:p>
        </p:txBody>
      </p:sp>
      <p:sp>
        <p:nvSpPr>
          <p:cNvPr id="1378" name="Line"/>
          <p:cNvSpPr/>
          <p:nvPr/>
        </p:nvSpPr>
        <p:spPr>
          <a:xfrm>
            <a:off x="6119812" y="12635507"/>
            <a:ext cx="10822782" cy="1"/>
          </a:xfrm>
          <a:prstGeom prst="line">
            <a:avLst/>
          </a:prstGeom>
          <a:ln w="25400">
            <a:solidFill>
              <a:srgbClr val="000000"/>
            </a:solidFill>
            <a:miter lim="400000"/>
          </a:ln>
        </p:spPr>
        <p:txBody>
          <a:bodyPr lIns="64292" tIns="64292" rIns="64292" bIns="64292"/>
          <a:lstStyle/>
          <a:p>
            <a:pPr defTabSz="821531">
              <a:defRPr b="0" sz="50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0" name="The universe is all of space and everything in it – planets, stars, galaxies, black holes and the rest.…"/>
          <p:cNvSpPr txBox="1"/>
          <p:nvPr/>
        </p:nvSpPr>
        <p:spPr>
          <a:xfrm>
            <a:off x="3973164" y="870731"/>
            <a:ext cx="16437672" cy="67347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l" defTabSz="642937">
              <a:defRPr b="0" sz="3400"/>
            </a:pPr>
            <a:r>
              <a:t>The universe is all of space and everything in it – planets, stars, galaxies, black holes and the rest.</a:t>
            </a:r>
          </a:p>
          <a:p>
            <a:pPr algn="l" defTabSz="642937">
              <a:defRPr b="0" sz="3400"/>
            </a:pPr>
          </a:p>
          <a:p>
            <a:pPr algn="l" defTabSz="642937">
              <a:defRPr b="0" sz="3400"/>
            </a:pPr>
            <a:r>
              <a:t>No one really knows the shape or size of the universe. It could be round like a ball, curved like at dome, or ring-shaped. Some space experts think it is flat – like a sandwich!</a:t>
            </a:r>
          </a:p>
          <a:p>
            <a:pPr algn="l" defTabSz="642937">
              <a:defRPr b="0" sz="3400"/>
            </a:pPr>
          </a:p>
          <a:p>
            <a:pPr algn="l" defTabSz="642937">
              <a:defRPr b="0" sz="3400"/>
            </a:pPr>
            <a:r>
              <a:t>The universe started 13,800 million years ago. At first it was a tiny spot with everything squeezed into it.</a:t>
            </a:r>
          </a:p>
          <a:p>
            <a:pPr algn="l" defTabSz="642937">
              <a:defRPr b="0" sz="3400"/>
            </a:pPr>
          </a:p>
          <a:p>
            <a:pPr algn="l" defTabSz="642937">
              <a:defRPr b="0" sz="3400"/>
            </a:pPr>
            <a:r>
              <a:t>Then Boom! –the Big Bang. The Universe started to get bigger. Stars and all the space objects formed. The Universe is still getting bigger today. It will probably keep growing for millions of years, maybe even forever.</a:t>
            </a:r>
          </a:p>
        </p:txBody>
      </p:sp>
      <p:sp>
        <p:nvSpPr>
          <p:cNvPr id="1381" name="Across the universe"/>
          <p:cNvSpPr txBox="1"/>
          <p:nvPr/>
        </p:nvSpPr>
        <p:spPr>
          <a:xfrm>
            <a:off x="9209448" y="178593"/>
            <a:ext cx="6401067" cy="77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algn="l" defTabSz="642937">
              <a:defRPr sz="4200">
                <a:latin typeface="Helvetica"/>
                <a:ea typeface="Helvetica"/>
                <a:cs typeface="Helvetica"/>
                <a:sym typeface="Helvetica"/>
              </a:defRPr>
            </a:lvl1pPr>
          </a:lstStyle>
          <a:p>
            <a:pPr/>
            <a:r>
              <a:t>Across the universe</a:t>
            </a:r>
          </a:p>
        </p:txBody>
      </p:sp>
      <p:sp>
        <p:nvSpPr>
          <p:cNvPr id="1382" name="Draw two lines to finish the sentences"/>
          <p:cNvSpPr txBox="1"/>
          <p:nvPr/>
        </p:nvSpPr>
        <p:spPr>
          <a:xfrm>
            <a:off x="3642699" y="8379414"/>
            <a:ext cx="10919258" cy="9048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5000">
                <a:latin typeface="Helvetica Light"/>
                <a:ea typeface="Helvetica Light"/>
                <a:cs typeface="Helvetica Light"/>
                <a:sym typeface="Helvetica Light"/>
              </a:defRPr>
            </a:pPr>
            <a:r>
              <a:t>Draw </a:t>
            </a:r>
            <a:r>
              <a:rPr b="1">
                <a:latin typeface="Helvetica"/>
                <a:ea typeface="Helvetica"/>
                <a:cs typeface="Helvetica"/>
                <a:sym typeface="Helvetica"/>
              </a:rPr>
              <a:t>two</a:t>
            </a:r>
            <a:r>
              <a:t> lines to finish the sentences</a:t>
            </a:r>
          </a:p>
        </p:txBody>
      </p:sp>
      <p:grpSp>
        <p:nvGrpSpPr>
          <p:cNvPr id="1385" name="The Universe"/>
          <p:cNvGrpSpPr/>
          <p:nvPr/>
        </p:nvGrpSpPr>
        <p:grpSpPr>
          <a:xfrm>
            <a:off x="7173515" y="9242226"/>
            <a:ext cx="2860082" cy="1785939"/>
            <a:chOff x="0" y="0"/>
            <a:chExt cx="2860080" cy="1785937"/>
          </a:xfrm>
        </p:grpSpPr>
        <p:sp>
          <p:nvSpPr>
            <p:cNvPr id="1383" name="Rectangle"/>
            <p:cNvSpPr/>
            <p:nvPr/>
          </p:nvSpPr>
          <p:spPr>
            <a:xfrm>
              <a:off x="0" y="0"/>
              <a:ext cx="2860081" cy="1785938"/>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821531">
                <a:defRPr sz="3200">
                  <a:solidFill>
                    <a:srgbClr val="FFFFFF"/>
                  </a:solidFill>
                  <a:latin typeface="Helvetica"/>
                  <a:ea typeface="Helvetica"/>
                  <a:cs typeface="Helvetica"/>
                  <a:sym typeface="Helvetica"/>
                </a:defRPr>
              </a:pPr>
            </a:p>
          </p:txBody>
        </p:sp>
        <p:sp>
          <p:nvSpPr>
            <p:cNvPr id="1384" name="The Universe"/>
            <p:cNvSpPr txBox="1"/>
            <p:nvPr/>
          </p:nvSpPr>
          <p:spPr>
            <a:xfrm>
              <a:off x="0" y="580231"/>
              <a:ext cx="286008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3200">
                  <a:solidFill>
                    <a:srgbClr val="FFFFFF"/>
                  </a:solidFill>
                  <a:latin typeface="Helvetica"/>
                  <a:ea typeface="Helvetica"/>
                  <a:cs typeface="Helvetica"/>
                  <a:sym typeface="Helvetica"/>
                </a:defRPr>
              </a:lvl1pPr>
            </a:lstStyle>
            <a:p>
              <a:pPr/>
              <a:r>
                <a:t>The Universe</a:t>
              </a:r>
            </a:p>
          </p:txBody>
        </p:sp>
      </p:grpSp>
      <p:grpSp>
        <p:nvGrpSpPr>
          <p:cNvPr id="1388" name="The Big Bang"/>
          <p:cNvGrpSpPr/>
          <p:nvPr/>
        </p:nvGrpSpPr>
        <p:grpSpPr>
          <a:xfrm>
            <a:off x="7173515" y="11148913"/>
            <a:ext cx="2860082" cy="1785940"/>
            <a:chOff x="0" y="0"/>
            <a:chExt cx="2860080" cy="1785939"/>
          </a:xfrm>
        </p:grpSpPr>
        <p:sp>
          <p:nvSpPr>
            <p:cNvPr id="1386" name="Rectangle"/>
            <p:cNvSpPr/>
            <p:nvPr/>
          </p:nvSpPr>
          <p:spPr>
            <a:xfrm>
              <a:off x="0" y="-1"/>
              <a:ext cx="2860081" cy="1785940"/>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defTabSz="821531">
                <a:defRPr sz="3200">
                  <a:solidFill>
                    <a:srgbClr val="FFFFFF"/>
                  </a:solidFill>
                  <a:latin typeface="Helvetica"/>
                  <a:ea typeface="Helvetica"/>
                  <a:cs typeface="Helvetica"/>
                  <a:sym typeface="Helvetica"/>
                </a:defRPr>
              </a:pPr>
            </a:p>
          </p:txBody>
        </p:sp>
        <p:sp>
          <p:nvSpPr>
            <p:cNvPr id="1387" name="The Big Bang"/>
            <p:cNvSpPr txBox="1"/>
            <p:nvPr/>
          </p:nvSpPr>
          <p:spPr>
            <a:xfrm>
              <a:off x="0" y="580231"/>
              <a:ext cx="2860081"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defTabSz="821531">
                <a:defRPr sz="3200">
                  <a:solidFill>
                    <a:srgbClr val="FFFFFF"/>
                  </a:solidFill>
                  <a:latin typeface="Helvetica"/>
                  <a:ea typeface="Helvetica"/>
                  <a:cs typeface="Helvetica"/>
                  <a:sym typeface="Helvetica"/>
                </a:defRPr>
              </a:lvl1pPr>
            </a:lstStyle>
            <a:p>
              <a:pPr/>
              <a:r>
                <a:t>The Big Bang</a:t>
              </a:r>
            </a:p>
          </p:txBody>
        </p:sp>
      </p:grpSp>
      <p:grpSp>
        <p:nvGrpSpPr>
          <p:cNvPr id="1391" name="is all of space and everything in it."/>
          <p:cNvGrpSpPr/>
          <p:nvPr/>
        </p:nvGrpSpPr>
        <p:grpSpPr>
          <a:xfrm>
            <a:off x="13960078" y="11202485"/>
            <a:ext cx="6613341" cy="1678794"/>
            <a:chOff x="0" y="0"/>
            <a:chExt cx="6613340" cy="1678792"/>
          </a:xfrm>
        </p:grpSpPr>
        <p:sp>
          <p:nvSpPr>
            <p:cNvPr id="1389" name="Rectangle"/>
            <p:cNvSpPr/>
            <p:nvPr/>
          </p:nvSpPr>
          <p:spPr>
            <a:xfrm>
              <a:off x="0" y="-1"/>
              <a:ext cx="6613341" cy="1678794"/>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lgn="l" defTabSz="821531">
                <a:defRPr sz="3200">
                  <a:solidFill>
                    <a:srgbClr val="FFFFFF"/>
                  </a:solidFill>
                  <a:latin typeface="Helvetica"/>
                  <a:ea typeface="Helvetica"/>
                  <a:cs typeface="Helvetica"/>
                  <a:sym typeface="Helvetica"/>
                </a:defRPr>
              </a:pPr>
            </a:p>
          </p:txBody>
        </p:sp>
        <p:sp>
          <p:nvSpPr>
            <p:cNvPr id="1390" name="is all of space and everything in it."/>
            <p:cNvSpPr txBox="1"/>
            <p:nvPr/>
          </p:nvSpPr>
          <p:spPr>
            <a:xfrm>
              <a:off x="0" y="285358"/>
              <a:ext cx="6613341" cy="110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3200">
                  <a:solidFill>
                    <a:srgbClr val="FFFFFF"/>
                  </a:solidFill>
                  <a:latin typeface="Helvetica"/>
                  <a:ea typeface="Helvetica"/>
                  <a:cs typeface="Helvetica"/>
                  <a:sym typeface="Helvetica"/>
                </a:defRPr>
              </a:lvl1pPr>
            </a:lstStyle>
            <a:p>
              <a:pPr/>
              <a:r>
                <a:t>is all of space and everything in it.</a:t>
              </a:r>
            </a:p>
          </p:txBody>
        </p:sp>
      </p:grpSp>
      <p:grpSp>
        <p:nvGrpSpPr>
          <p:cNvPr id="1394" name="was when the universe started to get bigger."/>
          <p:cNvGrpSpPr/>
          <p:nvPr/>
        </p:nvGrpSpPr>
        <p:grpSpPr>
          <a:xfrm>
            <a:off x="13960078" y="9349372"/>
            <a:ext cx="6613341" cy="1678793"/>
            <a:chOff x="0" y="0"/>
            <a:chExt cx="6613340" cy="1678791"/>
          </a:xfrm>
        </p:grpSpPr>
        <p:sp>
          <p:nvSpPr>
            <p:cNvPr id="1392" name="Rectangle"/>
            <p:cNvSpPr/>
            <p:nvPr/>
          </p:nvSpPr>
          <p:spPr>
            <a:xfrm>
              <a:off x="0" y="0"/>
              <a:ext cx="6613341" cy="1678792"/>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lgn="l" defTabSz="821531">
                <a:defRPr sz="3200">
                  <a:solidFill>
                    <a:srgbClr val="FFFFFF"/>
                  </a:solidFill>
                  <a:latin typeface="Helvetica"/>
                  <a:ea typeface="Helvetica"/>
                  <a:cs typeface="Helvetica"/>
                  <a:sym typeface="Helvetica"/>
                </a:defRPr>
              </a:pPr>
            </a:p>
          </p:txBody>
        </p:sp>
        <p:sp>
          <p:nvSpPr>
            <p:cNvPr id="1393" name="was when the universe started to get bigger."/>
            <p:cNvSpPr txBox="1"/>
            <p:nvPr/>
          </p:nvSpPr>
          <p:spPr>
            <a:xfrm>
              <a:off x="0" y="285358"/>
              <a:ext cx="6613341" cy="1108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3200">
                  <a:solidFill>
                    <a:srgbClr val="FFFFFF"/>
                  </a:solidFill>
                  <a:latin typeface="Helvetica"/>
                  <a:ea typeface="Helvetica"/>
                  <a:cs typeface="Helvetica"/>
                  <a:sym typeface="Helvetica"/>
                </a:defRPr>
              </a:lvl1pPr>
            </a:lstStyle>
            <a:p>
              <a:pPr/>
              <a:r>
                <a:t>was when the universe started to get bigger.</a:t>
              </a:r>
            </a:p>
          </p:txBody>
        </p:sp>
      </p:gr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6" name="Simplified Texts"/>
          <p:cNvSpPr txBox="1"/>
          <p:nvPr>
            <p:ph type="title"/>
          </p:nvPr>
        </p:nvSpPr>
        <p:spPr>
          <a:prstGeom prst="rect">
            <a:avLst/>
          </a:prstGeom>
        </p:spPr>
        <p:txBody>
          <a:bodyPr/>
          <a:lstStyle/>
          <a:p>
            <a:pPr/>
            <a:r>
              <a:t>Simplified Texts</a:t>
            </a:r>
          </a:p>
        </p:txBody>
      </p:sp>
      <p:sp>
        <p:nvSpPr>
          <p:cNvPr id="1397" name="Double-click to edi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9" name="The only way to journey into space is in a rocket, also called a launch vehicle."/>
          <p:cNvSpPr txBox="1"/>
          <p:nvPr/>
        </p:nvSpPr>
        <p:spPr>
          <a:xfrm>
            <a:off x="3650647" y="7437967"/>
            <a:ext cx="20231522"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latin typeface="Helvetica"/>
                <a:ea typeface="Helvetica"/>
                <a:cs typeface="Helvetica"/>
                <a:sym typeface="Helvetica"/>
              </a:defRPr>
            </a:lvl1pPr>
          </a:lstStyle>
          <a:p>
            <a:pPr/>
            <a:r>
              <a:t>The only way to journey into space is in a rocket, also called a launch vehicle.</a:t>
            </a:r>
          </a:p>
        </p:txBody>
      </p:sp>
      <p:sp>
        <p:nvSpPr>
          <p:cNvPr id="1400" name="What is the only way to journey into space?"/>
          <p:cNvSpPr txBox="1"/>
          <p:nvPr/>
        </p:nvSpPr>
        <p:spPr>
          <a:xfrm>
            <a:off x="4308178" y="9927289"/>
            <a:ext cx="11391154"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a:ea typeface="Helvetica"/>
                <a:cs typeface="Helvetica"/>
                <a:sym typeface="Helvetica"/>
              </a:defRPr>
            </a:lvl1pPr>
          </a:lstStyle>
          <a:p>
            <a:pPr/>
            <a:r>
              <a:t>What is the only way to journey into space?</a:t>
            </a:r>
          </a:p>
        </p:txBody>
      </p:sp>
      <p:pic>
        <p:nvPicPr>
          <p:cNvPr id="1401" name="Image" descr="Image"/>
          <p:cNvPicPr>
            <a:picLocks noChangeAspect="1"/>
          </p:cNvPicPr>
          <p:nvPr/>
        </p:nvPicPr>
        <p:blipFill>
          <a:blip r:embed="rId2">
            <a:extLst/>
          </a:blip>
          <a:stretch>
            <a:fillRect/>
          </a:stretch>
        </p:blipFill>
        <p:spPr>
          <a:xfrm>
            <a:off x="9361913" y="563927"/>
            <a:ext cx="5003803" cy="6324603"/>
          </a:xfrm>
          <a:prstGeom prst="rect">
            <a:avLst/>
          </a:prstGeom>
          <a:ln w="12700">
            <a:miter lim="400000"/>
          </a:ln>
        </p:spPr>
      </p:pic>
      <p:sp>
        <p:nvSpPr>
          <p:cNvPr id="1402" name="The only way to journey into spaces is in a                                ?"/>
          <p:cNvSpPr txBox="1"/>
          <p:nvPr/>
        </p:nvSpPr>
        <p:spPr>
          <a:xfrm>
            <a:off x="4330919" y="11500970"/>
            <a:ext cx="16650095"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a:ea typeface="Helvetica"/>
                <a:cs typeface="Helvetica"/>
                <a:sym typeface="Helvetica"/>
              </a:defRPr>
            </a:lvl1pPr>
          </a:lstStyle>
          <a:p>
            <a:pPr/>
            <a:r>
              <a:t>The only way to journey into spaces is in a                                ?</a:t>
            </a:r>
          </a:p>
        </p:txBody>
      </p:sp>
      <p:sp>
        <p:nvSpPr>
          <p:cNvPr id="1403" name="Q"/>
          <p:cNvSpPr txBox="1"/>
          <p:nvPr/>
        </p:nvSpPr>
        <p:spPr>
          <a:xfrm>
            <a:off x="3102511" y="9808243"/>
            <a:ext cx="649983"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Q</a:t>
            </a:r>
          </a:p>
        </p:txBody>
      </p:sp>
      <p:sp>
        <p:nvSpPr>
          <p:cNvPr id="1404" name="A"/>
          <p:cNvSpPr txBox="1"/>
          <p:nvPr/>
        </p:nvSpPr>
        <p:spPr>
          <a:xfrm>
            <a:off x="3119477" y="11461919"/>
            <a:ext cx="617464"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A</a:t>
            </a:r>
          </a:p>
        </p:txBody>
      </p:sp>
      <p:sp>
        <p:nvSpPr>
          <p:cNvPr id="1405" name="Line"/>
          <p:cNvSpPr/>
          <p:nvPr/>
        </p:nvSpPr>
        <p:spPr>
          <a:xfrm>
            <a:off x="15967632" y="12192217"/>
            <a:ext cx="4787606" cy="3"/>
          </a:xfrm>
          <a:prstGeom prst="line">
            <a:avLst/>
          </a:prstGeom>
          <a:ln w="25400">
            <a:solidFill>
              <a:srgbClr val="000000"/>
            </a:solidFill>
          </a:ln>
        </p:spPr>
        <p:txBody>
          <a:bodyPr lIns="91437" tIns="91437" rIns="91437" bIns="91437"/>
          <a:lstStyle/>
          <a:p>
            <a:pPr algn="l" defTabSz="898524">
              <a:defRPr b="0" sz="4600"/>
            </a:pPr>
          </a:p>
        </p:txBody>
      </p:sp>
      <p:sp>
        <p:nvSpPr>
          <p:cNvPr id="1406" name="Shorter text"/>
          <p:cNvSpPr txBox="1"/>
          <p:nvPr/>
        </p:nvSpPr>
        <p:spPr>
          <a:xfrm>
            <a:off x="16104380" y="2480735"/>
            <a:ext cx="3240671"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Shorter text</a:t>
            </a:r>
          </a:p>
        </p:txBody>
      </p:sp>
      <p:sp>
        <p:nvSpPr>
          <p:cNvPr id="1407" name="Scaffolded answer"/>
          <p:cNvSpPr txBox="1"/>
          <p:nvPr/>
        </p:nvSpPr>
        <p:spPr>
          <a:xfrm>
            <a:off x="15177626" y="5728089"/>
            <a:ext cx="5016947"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Scaffolded answer</a:t>
            </a:r>
          </a:p>
        </p:txBody>
      </p:sp>
      <p:sp>
        <p:nvSpPr>
          <p:cNvPr id="1408" name="Read text aloud to group"/>
          <p:cNvSpPr txBox="1"/>
          <p:nvPr/>
        </p:nvSpPr>
        <p:spPr>
          <a:xfrm>
            <a:off x="14341659" y="910223"/>
            <a:ext cx="6619218"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Read text aloud to group</a:t>
            </a:r>
          </a:p>
        </p:txBody>
      </p:sp>
      <p:sp>
        <p:nvSpPr>
          <p:cNvPr id="1409" name="Simpler layout"/>
          <p:cNvSpPr txBox="1"/>
          <p:nvPr/>
        </p:nvSpPr>
        <p:spPr>
          <a:xfrm>
            <a:off x="15748679" y="3992814"/>
            <a:ext cx="3922428"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Simpler layout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0" name="Group"/>
          <p:cNvGrpSpPr/>
          <p:nvPr/>
        </p:nvGrpSpPr>
        <p:grpSpPr>
          <a:xfrm>
            <a:off x="9403125" y="5602715"/>
            <a:ext cx="4572001" cy="6446570"/>
            <a:chOff x="0" y="-1"/>
            <a:chExt cx="4572000" cy="6446569"/>
          </a:xfrm>
        </p:grpSpPr>
        <p:sp>
          <p:nvSpPr>
            <p:cNvPr id="697" name="Rounded Rectangle"/>
            <p:cNvSpPr/>
            <p:nvPr/>
          </p:nvSpPr>
          <p:spPr>
            <a:xfrm>
              <a:off x="0" y="45746"/>
              <a:ext cx="4572000" cy="6400822"/>
            </a:xfrm>
            <a:prstGeom prst="roundRect">
              <a:avLst>
                <a:gd name="adj" fmla="val 18143"/>
              </a:avLst>
            </a:prstGeom>
            <a:solidFill>
              <a:srgbClr val="0096FF">
                <a:alpha val="71000"/>
              </a:srgbClr>
            </a:solidFill>
            <a:ln w="12700" cap="flat">
              <a:noFill/>
              <a:miter lim="400000"/>
            </a:ln>
            <a:effectLst/>
          </p:spPr>
          <p:txBody>
            <a:bodyPr wrap="square" lIns="71437" tIns="71437" rIns="71437" bIns="71437" numCol="1" anchor="ctr">
              <a:noAutofit/>
            </a:bodyPr>
            <a:lstStyle/>
            <a:p>
              <a:pPr defTabSz="914400">
                <a:defRPr b="0" sz="2200">
                  <a:latin typeface="Helvetica Light"/>
                  <a:ea typeface="Helvetica Light"/>
                  <a:cs typeface="Helvetica Light"/>
                  <a:sym typeface="Helvetica Light"/>
                </a:defRPr>
              </a:pPr>
            </a:p>
          </p:txBody>
        </p:sp>
        <p:grpSp>
          <p:nvGrpSpPr>
            <p:cNvPr id="700" name="Contextualise"/>
            <p:cNvGrpSpPr/>
            <p:nvPr/>
          </p:nvGrpSpPr>
          <p:grpSpPr>
            <a:xfrm>
              <a:off x="558790" y="695598"/>
              <a:ext cx="3454417" cy="621432"/>
              <a:chOff x="-1" y="-1"/>
              <a:chExt cx="3454416" cy="621430"/>
            </a:xfrm>
          </p:grpSpPr>
          <p:sp>
            <p:nvSpPr>
              <p:cNvPr id="698" name="Rectangle"/>
              <p:cNvSpPr/>
              <p:nvPr/>
            </p:nvSpPr>
            <p:spPr>
              <a:xfrm>
                <a:off x="-2" y="-2"/>
                <a:ext cx="3454418" cy="621431"/>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699" name="Contextualise"/>
              <p:cNvSpPr txBox="1"/>
              <p:nvPr/>
            </p:nvSpPr>
            <p:spPr>
              <a:xfrm>
                <a:off x="-2" y="44010"/>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Contextualise</a:t>
                </a:r>
              </a:p>
            </p:txBody>
          </p:sp>
        </p:grpSp>
        <p:grpSp>
          <p:nvGrpSpPr>
            <p:cNvPr id="703" name="Give other examples"/>
            <p:cNvGrpSpPr/>
            <p:nvPr/>
          </p:nvGrpSpPr>
          <p:grpSpPr>
            <a:xfrm>
              <a:off x="558790" y="3246149"/>
              <a:ext cx="3454417" cy="569144"/>
              <a:chOff x="-1" y="-1"/>
              <a:chExt cx="3454416" cy="569143"/>
            </a:xfrm>
          </p:grpSpPr>
          <p:sp>
            <p:nvSpPr>
              <p:cNvPr id="701"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02" name="Give other examples"/>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Give other examples</a:t>
                </a:r>
              </a:p>
            </p:txBody>
          </p:sp>
        </p:grpSp>
        <p:grpSp>
          <p:nvGrpSpPr>
            <p:cNvPr id="706" name="Repeat the word"/>
            <p:cNvGrpSpPr/>
            <p:nvPr/>
          </p:nvGrpSpPr>
          <p:grpSpPr>
            <a:xfrm>
              <a:off x="558790" y="1544372"/>
              <a:ext cx="3454417" cy="569144"/>
              <a:chOff x="-1" y="-1"/>
              <a:chExt cx="3454416" cy="569143"/>
            </a:xfrm>
          </p:grpSpPr>
          <p:sp>
            <p:nvSpPr>
              <p:cNvPr id="704"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05" name="Repeat the word"/>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Repeat the word</a:t>
                </a:r>
              </a:p>
            </p:txBody>
          </p:sp>
        </p:grpSp>
        <p:grpSp>
          <p:nvGrpSpPr>
            <p:cNvPr id="709" name="Child friendly definition"/>
            <p:cNvGrpSpPr/>
            <p:nvPr/>
          </p:nvGrpSpPr>
          <p:grpSpPr>
            <a:xfrm>
              <a:off x="558790" y="2360319"/>
              <a:ext cx="3454417" cy="569144"/>
              <a:chOff x="-1" y="-1"/>
              <a:chExt cx="3454416" cy="569143"/>
            </a:xfrm>
          </p:grpSpPr>
          <p:sp>
            <p:nvSpPr>
              <p:cNvPr id="707"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08" name="Child friendly definition"/>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Child friendly definition</a:t>
                </a:r>
              </a:p>
            </p:txBody>
          </p:sp>
        </p:grpSp>
        <p:grpSp>
          <p:nvGrpSpPr>
            <p:cNvPr id="712" name="Relate to experience"/>
            <p:cNvGrpSpPr/>
            <p:nvPr/>
          </p:nvGrpSpPr>
          <p:grpSpPr>
            <a:xfrm>
              <a:off x="558790" y="4029116"/>
              <a:ext cx="3454417" cy="569144"/>
              <a:chOff x="-1" y="-1"/>
              <a:chExt cx="3454416" cy="569143"/>
            </a:xfrm>
          </p:grpSpPr>
          <p:sp>
            <p:nvSpPr>
              <p:cNvPr id="710"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11" name="Relate to experience"/>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Relate to experience</a:t>
                </a:r>
              </a:p>
            </p:txBody>
          </p:sp>
        </p:grpSp>
        <p:grpSp>
          <p:nvGrpSpPr>
            <p:cNvPr id="715" name="Engage in other ways"/>
            <p:cNvGrpSpPr/>
            <p:nvPr/>
          </p:nvGrpSpPr>
          <p:grpSpPr>
            <a:xfrm>
              <a:off x="558790" y="4879024"/>
              <a:ext cx="3454417" cy="569144"/>
              <a:chOff x="-1" y="-1"/>
              <a:chExt cx="3454416" cy="569143"/>
            </a:xfrm>
          </p:grpSpPr>
          <p:sp>
            <p:nvSpPr>
              <p:cNvPr id="713"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14" name="Engage in other ways"/>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Engage in other ways</a:t>
                </a:r>
              </a:p>
            </p:txBody>
          </p:sp>
        </p:grpSp>
        <p:grpSp>
          <p:nvGrpSpPr>
            <p:cNvPr id="718" name="Record"/>
            <p:cNvGrpSpPr/>
            <p:nvPr/>
          </p:nvGrpSpPr>
          <p:grpSpPr>
            <a:xfrm>
              <a:off x="558790" y="5676750"/>
              <a:ext cx="3454417" cy="569145"/>
              <a:chOff x="-1" y="-1"/>
              <a:chExt cx="3454416" cy="569143"/>
            </a:xfrm>
          </p:grpSpPr>
          <p:sp>
            <p:nvSpPr>
              <p:cNvPr id="716" name="Rectangle"/>
              <p:cNvSpPr/>
              <p:nvPr/>
            </p:nvSpPr>
            <p:spPr>
              <a:xfrm>
                <a:off x="-2" y="-2"/>
                <a:ext cx="3454418" cy="569144"/>
              </a:xfrm>
              <a:prstGeom prst="rect">
                <a:avLst/>
              </a:prstGeom>
              <a:solidFill>
                <a:srgbClr val="175778"/>
              </a:solidFill>
              <a:ln w="12700" cap="flat">
                <a:noFill/>
                <a:miter lim="400000"/>
              </a:ln>
              <a:effectLst>
                <a:outerShdw sx="100000" sy="100000" kx="0" ky="0" algn="b" rotWithShape="0" blurRad="63500" dist="25400" dir="5400000">
                  <a:srgbClr val="000000">
                    <a:alpha val="50000"/>
                  </a:srgbClr>
                </a:outerShdw>
              </a:effectLst>
            </p:spPr>
            <p:txBody>
              <a:bodyPr wrap="square" lIns="71437" tIns="71437" rIns="71437" bIns="71437" numCol="1" anchor="ctr">
                <a:noAutofit/>
              </a:bodyPr>
              <a:lstStyle/>
              <a:p>
                <a: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717" name="Record"/>
              <p:cNvSpPr txBox="1"/>
              <p:nvPr/>
            </p:nvSpPr>
            <p:spPr>
              <a:xfrm>
                <a:off x="-2" y="17868"/>
                <a:ext cx="3454418" cy="5333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ctr">
                <a:spAutoFit/>
              </a:bodyPr>
              <a:lstStyle>
                <a:lvl1pPr defTabSz="914400">
                  <a:defRPr b="0" sz="22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lvl1pPr>
              </a:lstStyle>
              <a:p>
                <a:pPr/>
                <a:r>
                  <a:t>Record</a:t>
                </a:r>
              </a:p>
            </p:txBody>
          </p:sp>
        </p:grpSp>
        <p:sp>
          <p:nvSpPr>
            <p:cNvPr id="719" name="Seven Steps"/>
            <p:cNvSpPr txBox="1"/>
            <p:nvPr/>
          </p:nvSpPr>
          <p:spPr>
            <a:xfrm>
              <a:off x="1336920" y="-2"/>
              <a:ext cx="1898160" cy="4825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1598" tIns="101598" rIns="101598" bIns="101598" numCol="1" anchor="t">
              <a:spAutoFit/>
            </a:bodyPr>
            <a:lstStyle>
              <a:lvl1pPr algn="l" defTabSz="914400">
                <a:defRPr sz="1800">
                  <a:latin typeface="Helvetica"/>
                  <a:ea typeface="Helvetica"/>
                  <a:cs typeface="Helvetica"/>
                  <a:sym typeface="Helvetica"/>
                </a:defRPr>
              </a:lvl1pPr>
            </a:lstStyle>
            <a:p>
              <a:pPr/>
              <a:r>
                <a:t>Seven Steps</a:t>
              </a:r>
            </a:p>
          </p:txBody>
        </p:sp>
      </p:grpSp>
      <p:sp>
        <p:nvSpPr>
          <p:cNvPr id="721" name="Seven Steps"/>
          <p:cNvSpPr txBox="1"/>
          <p:nvPr>
            <p:ph type="title"/>
          </p:nvPr>
        </p:nvSpPr>
        <p:spPr>
          <a:xfrm>
            <a:off x="4387450" y="-1464002"/>
            <a:ext cx="15609100" cy="4286252"/>
          </a:xfrm>
          <a:prstGeom prst="rect">
            <a:avLst/>
          </a:prstGeom>
        </p:spPr>
        <p:txBody>
          <a:bodyPr/>
          <a:lstStyle/>
          <a:p>
            <a:pPr/>
            <a:r>
              <a:t>Seven Steps</a:t>
            </a:r>
          </a:p>
        </p:txBody>
      </p:sp>
      <p:sp>
        <p:nvSpPr>
          <p:cNvPr id="722" name="constantly…"/>
          <p:cNvSpPr txBox="1"/>
          <p:nvPr/>
        </p:nvSpPr>
        <p:spPr>
          <a:xfrm>
            <a:off x="1192680" y="4214312"/>
            <a:ext cx="3175844" cy="9223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821531">
              <a:defRPr sz="4600">
                <a:latin typeface="Helvetica"/>
                <a:ea typeface="Helvetica"/>
                <a:cs typeface="Helvetica"/>
                <a:sym typeface="Helvetica"/>
              </a:defRPr>
            </a:pPr>
            <a:r>
              <a:t>longed</a:t>
            </a:r>
          </a:p>
          <a:p>
            <a:pPr algn="l" defTabSz="821531">
              <a:defRPr sz="4600">
                <a:latin typeface="Helvetica"/>
                <a:ea typeface="Helvetica"/>
                <a:cs typeface="Helvetica"/>
                <a:sym typeface="Helvetica"/>
              </a:defRPr>
            </a:pPr>
          </a:p>
          <a:p>
            <a:pPr algn="l" defTabSz="821531">
              <a:defRPr b="0" sz="4600">
                <a:latin typeface="Helvetica"/>
                <a:ea typeface="Helvetica"/>
                <a:cs typeface="Helvetica"/>
                <a:sym typeface="Helvetica"/>
              </a:defRPr>
            </a:pPr>
            <a:r>
              <a:t>mysterious</a:t>
            </a:r>
          </a:p>
          <a:p>
            <a:pPr algn="l" defTabSz="821531">
              <a:defRPr b="0" sz="4600">
                <a:latin typeface="Helvetica"/>
                <a:ea typeface="Helvetica"/>
                <a:cs typeface="Helvetica"/>
                <a:sym typeface="Helvetica"/>
              </a:defRPr>
            </a:pPr>
          </a:p>
          <a:p>
            <a:pPr algn="l" defTabSz="821531">
              <a:defRPr b="0" sz="4600">
                <a:latin typeface="Helvetica"/>
                <a:ea typeface="Helvetica"/>
                <a:cs typeface="Helvetica"/>
                <a:sym typeface="Helvetica"/>
              </a:defRPr>
            </a:pPr>
            <a:r>
              <a:t>outsmart</a:t>
            </a:r>
          </a:p>
          <a:p>
            <a:pPr algn="l" defTabSz="821531">
              <a:defRPr b="0" sz="4600">
                <a:latin typeface="Helvetica"/>
                <a:ea typeface="Helvetica"/>
                <a:cs typeface="Helvetica"/>
                <a:sym typeface="Helvetica"/>
              </a:defRPr>
            </a:pPr>
          </a:p>
          <a:p>
            <a:pPr algn="l" defTabSz="821531">
              <a:defRPr b="0" sz="4600">
                <a:latin typeface="Helvetica"/>
                <a:ea typeface="Helvetica"/>
                <a:cs typeface="Helvetica"/>
                <a:sym typeface="Helvetica"/>
              </a:defRPr>
            </a:pPr>
            <a:r>
              <a:t>desperately</a:t>
            </a:r>
          </a:p>
          <a:p>
            <a:pPr algn="l" defTabSz="821531">
              <a:defRPr b="0" sz="4600">
                <a:latin typeface="Helvetica"/>
                <a:ea typeface="Helvetica"/>
                <a:cs typeface="Helvetica"/>
                <a:sym typeface="Helvetica"/>
              </a:defRPr>
            </a:pPr>
          </a:p>
          <a:p>
            <a:pPr algn="l" defTabSz="821531">
              <a:defRPr b="0" sz="4600">
                <a:latin typeface="Helvetica"/>
                <a:ea typeface="Helvetica"/>
                <a:cs typeface="Helvetica"/>
                <a:sym typeface="Helvetica"/>
              </a:defRPr>
            </a:pPr>
            <a:r>
              <a:t>echoed</a:t>
            </a:r>
          </a:p>
          <a:p>
            <a:pPr algn="l" defTabSz="821531">
              <a:defRPr b="0" sz="4600">
                <a:latin typeface="Helvetica"/>
                <a:ea typeface="Helvetica"/>
                <a:cs typeface="Helvetica"/>
                <a:sym typeface="Helvetica"/>
              </a:defRPr>
            </a:pPr>
          </a:p>
          <a:p>
            <a:pPr algn="l" defTabSz="821531">
              <a:defRPr b="0" sz="4600">
                <a:latin typeface="Helvetica"/>
                <a:ea typeface="Helvetica"/>
                <a:cs typeface="Helvetica"/>
                <a:sym typeface="Helvetica"/>
              </a:defRPr>
            </a:pPr>
            <a:r>
              <a:t>translucent</a:t>
            </a:r>
          </a:p>
          <a:p>
            <a:pPr algn="l" defTabSz="821531">
              <a:defRPr b="0" sz="4600">
                <a:latin typeface="Helvetica"/>
                <a:ea typeface="Helvetica"/>
                <a:cs typeface="Helvetica"/>
                <a:sym typeface="Helvetica"/>
              </a:defRPr>
            </a:pPr>
          </a:p>
          <a:p>
            <a:pPr algn="l" defTabSz="821531">
              <a:defRPr b="0" sz="4600">
                <a:latin typeface="Helvetica"/>
                <a:ea typeface="Helvetica"/>
                <a:cs typeface="Helvetica"/>
                <a:sym typeface="Helvetica"/>
              </a:defRPr>
            </a:pPr>
            <a:r>
              <a:t>plotting</a:t>
            </a:r>
          </a:p>
        </p:txBody>
      </p:sp>
      <p:sp>
        <p:nvSpPr>
          <p:cNvPr id="723" name="Erin Pike lived with her mum and her dog near a big fishing town. She longed to go out to sea but it was too dangerous because of.....…"/>
          <p:cNvSpPr txBox="1"/>
          <p:nvPr/>
        </p:nvSpPr>
        <p:spPr>
          <a:xfrm>
            <a:off x="9023" y="1501594"/>
            <a:ext cx="24434801" cy="3055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900"/>
            </a:pPr>
            <a:r>
              <a:t>Erin Pike lived with her mum and her dog near a big fishing town. She </a:t>
            </a:r>
            <a:r>
              <a:rPr b="1"/>
              <a:t>longed</a:t>
            </a:r>
            <a:r>
              <a:t> to go out to sea but it was too dangerous because of.....</a:t>
            </a:r>
          </a:p>
          <a:p>
            <a:pPr algn="l" defTabSz="457200">
              <a:defRPr b="0" sz="4900"/>
            </a:pPr>
            <a:r>
              <a:t>.....the legend of BLACK ROCK!</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1" name="Stars are huge space objects that give out light and heat. Looking up from earth at nighttime, the dark sky twinkles with thousands of distant stars."/>
          <p:cNvSpPr txBox="1"/>
          <p:nvPr/>
        </p:nvSpPr>
        <p:spPr>
          <a:xfrm>
            <a:off x="3380457" y="5281328"/>
            <a:ext cx="24292397" cy="15798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latin typeface="Helvetica"/>
                <a:ea typeface="Helvetica"/>
                <a:cs typeface="Helvetica"/>
                <a:sym typeface="Helvetica"/>
              </a:defRPr>
            </a:lvl1pPr>
          </a:lstStyle>
          <a:p>
            <a:pPr/>
            <a:r>
              <a:t>Stars are huge space objects that give out light and heat. Looking up from earth at nighttime, the dark sky twinkles with thousands of distant stars.</a:t>
            </a:r>
          </a:p>
        </p:txBody>
      </p:sp>
      <p:sp>
        <p:nvSpPr>
          <p:cNvPr id="1412" name="Stars give out two things.…"/>
          <p:cNvSpPr txBox="1"/>
          <p:nvPr/>
        </p:nvSpPr>
        <p:spPr>
          <a:xfrm>
            <a:off x="5323523" y="8566522"/>
            <a:ext cx="6713802" cy="4333882"/>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p>
            <a:pPr defTabSz="821529">
              <a:defRPr b="0" sz="4600">
                <a:latin typeface="Helvetica Light"/>
                <a:ea typeface="Helvetica Light"/>
                <a:cs typeface="Helvetica Light"/>
                <a:sym typeface="Helvetica Light"/>
              </a:defRPr>
            </a:pPr>
            <a:r>
              <a:t>Stars give out two things.</a:t>
            </a:r>
          </a:p>
          <a:p>
            <a:pPr algn="l" defTabSz="821529">
              <a:defRPr b="0" sz="4600">
                <a:latin typeface="Helvetica Light"/>
                <a:ea typeface="Helvetica Light"/>
                <a:cs typeface="Helvetica Light"/>
                <a:sym typeface="Helvetica Light"/>
              </a:defRPr>
            </a:pPr>
            <a:r>
              <a:t>Name </a:t>
            </a:r>
            <a:r>
              <a:rPr b="1">
                <a:latin typeface="Helvetica"/>
                <a:ea typeface="Helvetica"/>
                <a:cs typeface="Helvetica"/>
                <a:sym typeface="Helvetica"/>
              </a:rPr>
              <a:t>both</a:t>
            </a:r>
            <a:r>
              <a:t> of them.</a:t>
            </a:r>
          </a:p>
          <a:p>
            <a:pPr algn="l" defTabSz="821529">
              <a:defRPr b="0" sz="4600">
                <a:latin typeface="Helvetica Light"/>
                <a:ea typeface="Helvetica Light"/>
                <a:cs typeface="Helvetica Light"/>
                <a:sym typeface="Helvetica Light"/>
              </a:defRPr>
            </a:pPr>
          </a:p>
          <a:p>
            <a:pPr algn="l" defTabSz="821529">
              <a:defRPr b="0" sz="4600">
                <a:latin typeface="Helvetica Light"/>
                <a:ea typeface="Helvetica Light"/>
                <a:cs typeface="Helvetica Light"/>
                <a:sym typeface="Helvetica Light"/>
              </a:defRPr>
            </a:pPr>
            <a:r>
              <a:t>1.</a:t>
            </a:r>
          </a:p>
          <a:p>
            <a:pPr algn="l" defTabSz="821529">
              <a:defRPr b="0" sz="4600">
                <a:latin typeface="Helvetica Light"/>
                <a:ea typeface="Helvetica Light"/>
                <a:cs typeface="Helvetica Light"/>
                <a:sym typeface="Helvetica Light"/>
              </a:defRPr>
            </a:pPr>
          </a:p>
          <a:p>
            <a:pPr algn="l" defTabSz="821529">
              <a:defRPr b="0" sz="4600">
                <a:latin typeface="Helvetica Light"/>
                <a:ea typeface="Helvetica Light"/>
                <a:cs typeface="Helvetica Light"/>
                <a:sym typeface="Helvetica Light"/>
              </a:defRPr>
            </a:pPr>
            <a:r>
              <a:t>2.</a:t>
            </a:r>
          </a:p>
        </p:txBody>
      </p:sp>
      <p:sp>
        <p:nvSpPr>
          <p:cNvPr id="1413" name="Line"/>
          <p:cNvSpPr/>
          <p:nvPr/>
        </p:nvSpPr>
        <p:spPr>
          <a:xfrm>
            <a:off x="6119811" y="11224616"/>
            <a:ext cx="10822783" cy="1"/>
          </a:xfrm>
          <a:prstGeom prst="line">
            <a:avLst/>
          </a:prstGeom>
          <a:ln w="12700">
            <a:solidFill>
              <a:srgbClr val="000000"/>
            </a:solidFill>
            <a:miter lim="400000"/>
          </a:ln>
        </p:spPr>
        <p:txBody>
          <a:bodyPr lIns="91437" tIns="91437" rIns="91437" bIns="91437"/>
          <a:lstStyle/>
          <a:p>
            <a:pPr algn="l" defTabSz="898524">
              <a:defRPr b="0" sz="4600"/>
            </a:pPr>
          </a:p>
        </p:txBody>
      </p:sp>
      <p:sp>
        <p:nvSpPr>
          <p:cNvPr id="1414" name="Line"/>
          <p:cNvSpPr/>
          <p:nvPr/>
        </p:nvSpPr>
        <p:spPr>
          <a:xfrm>
            <a:off x="6119811" y="12696528"/>
            <a:ext cx="10822783" cy="1"/>
          </a:xfrm>
          <a:prstGeom prst="line">
            <a:avLst/>
          </a:prstGeom>
          <a:ln w="12700">
            <a:solidFill>
              <a:srgbClr val="000000"/>
            </a:solidFill>
            <a:miter lim="400000"/>
          </a:ln>
        </p:spPr>
        <p:txBody>
          <a:bodyPr lIns="91437" tIns="91437" rIns="91437" bIns="91437"/>
          <a:lstStyle/>
          <a:p>
            <a:pPr algn="l" defTabSz="898524">
              <a:defRPr b="0" sz="4600"/>
            </a:pPr>
          </a:p>
        </p:txBody>
      </p:sp>
      <p:pic>
        <p:nvPicPr>
          <p:cNvPr id="1415" name="Image" descr="Image"/>
          <p:cNvPicPr>
            <a:picLocks noChangeAspect="1"/>
          </p:cNvPicPr>
          <p:nvPr/>
        </p:nvPicPr>
        <p:blipFill>
          <a:blip r:embed="rId2">
            <a:extLst/>
          </a:blip>
          <a:stretch>
            <a:fillRect/>
          </a:stretch>
        </p:blipFill>
        <p:spPr>
          <a:xfrm>
            <a:off x="10854873" y="745013"/>
            <a:ext cx="3251277" cy="4605973"/>
          </a:xfrm>
          <a:prstGeom prst="rect">
            <a:avLst/>
          </a:prstGeom>
          <a:ln w="12700">
            <a:miter lim="400000"/>
          </a:ln>
        </p:spPr>
      </p:pic>
      <p:sp>
        <p:nvSpPr>
          <p:cNvPr id="1416" name="Shorter text"/>
          <p:cNvSpPr txBox="1"/>
          <p:nvPr/>
        </p:nvSpPr>
        <p:spPr>
          <a:xfrm>
            <a:off x="15147449" y="2155387"/>
            <a:ext cx="3240671"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Shorter text</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8" name="What blasts out at the end of the rocket?…"/>
          <p:cNvSpPr txBox="1"/>
          <p:nvPr/>
        </p:nvSpPr>
        <p:spPr>
          <a:xfrm>
            <a:off x="4461176" y="8840816"/>
            <a:ext cx="10666500" cy="1539882"/>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p>
            <a:pPr defTabSz="821529">
              <a:defRPr b="0" sz="4600">
                <a:latin typeface="Helvetica Light"/>
                <a:ea typeface="Helvetica Light"/>
                <a:cs typeface="Helvetica Light"/>
                <a:sym typeface="Helvetica Light"/>
              </a:defRPr>
            </a:pPr>
            <a:r>
              <a:t>What blasts out at the end of the rocket?</a:t>
            </a:r>
          </a:p>
          <a:p>
            <a:pPr algn="l" defTabSz="821529">
              <a:defRPr b="0" sz="4600">
                <a:latin typeface="Helvetica Light"/>
                <a:ea typeface="Helvetica Light"/>
                <a:cs typeface="Helvetica Light"/>
                <a:sym typeface="Helvetica Light"/>
              </a:defRPr>
            </a:pPr>
            <a:r>
              <a:t>Tick </a:t>
            </a:r>
            <a:r>
              <a:rPr b="1">
                <a:latin typeface="Helvetica"/>
                <a:ea typeface="Helvetica"/>
                <a:cs typeface="Helvetica"/>
                <a:sym typeface="Helvetica"/>
              </a:rPr>
              <a:t>one.</a:t>
            </a:r>
          </a:p>
        </p:txBody>
      </p:sp>
      <p:sp>
        <p:nvSpPr>
          <p:cNvPr id="1419" name="gas"/>
          <p:cNvSpPr txBox="1"/>
          <p:nvPr/>
        </p:nvSpPr>
        <p:spPr>
          <a:xfrm>
            <a:off x="7729521" y="10355743"/>
            <a:ext cx="1129434"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Light"/>
                <a:ea typeface="Helvetica Light"/>
                <a:cs typeface="Helvetica Light"/>
                <a:sym typeface="Helvetica Light"/>
              </a:defRPr>
            </a:lvl1pPr>
          </a:lstStyle>
          <a:p>
            <a:pPr/>
            <a:r>
              <a:t>gas</a:t>
            </a:r>
          </a:p>
        </p:txBody>
      </p:sp>
      <p:sp>
        <p:nvSpPr>
          <p:cNvPr id="1420" name="flames"/>
          <p:cNvSpPr txBox="1"/>
          <p:nvPr/>
        </p:nvSpPr>
        <p:spPr>
          <a:xfrm>
            <a:off x="7731265" y="11355868"/>
            <a:ext cx="1876042"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Light"/>
                <a:ea typeface="Helvetica Light"/>
                <a:cs typeface="Helvetica Light"/>
                <a:sym typeface="Helvetica Light"/>
              </a:defRPr>
            </a:lvl1pPr>
          </a:lstStyle>
          <a:p>
            <a:pPr/>
            <a:r>
              <a:t>flames</a:t>
            </a:r>
          </a:p>
        </p:txBody>
      </p:sp>
      <p:sp>
        <p:nvSpPr>
          <p:cNvPr id="1421" name="Rectangle"/>
          <p:cNvSpPr/>
          <p:nvPr/>
        </p:nvSpPr>
        <p:spPr>
          <a:xfrm>
            <a:off x="11348190" y="10577637"/>
            <a:ext cx="737679" cy="754771"/>
          </a:xfrm>
          <a:prstGeom prst="rect">
            <a:avLst/>
          </a:prstGeom>
          <a:ln w="12700">
            <a:solidFill>
              <a:srgbClr val="000000"/>
            </a:solidFill>
            <a:miter lim="400000"/>
          </a:ln>
        </p:spPr>
        <p:txBody>
          <a:bodyPr lIns="91436" tIns="91436" rIns="91436" bIns="91436" anchor="ctr"/>
          <a:lstStyle/>
          <a:p>
            <a:pPr defTabSz="821529">
              <a:defRPr b="0">
                <a:latin typeface="Helvetica Light"/>
                <a:ea typeface="Helvetica Light"/>
                <a:cs typeface="Helvetica Light"/>
                <a:sym typeface="Helvetica Light"/>
              </a:defRPr>
            </a:pPr>
          </a:p>
        </p:txBody>
      </p:sp>
      <p:sp>
        <p:nvSpPr>
          <p:cNvPr id="1422" name="Rectangle"/>
          <p:cNvSpPr/>
          <p:nvPr/>
        </p:nvSpPr>
        <p:spPr>
          <a:xfrm>
            <a:off x="11348190" y="11638134"/>
            <a:ext cx="737679" cy="754771"/>
          </a:xfrm>
          <a:prstGeom prst="rect">
            <a:avLst/>
          </a:prstGeom>
          <a:ln w="12700">
            <a:solidFill>
              <a:srgbClr val="000000"/>
            </a:solidFill>
            <a:miter lim="400000"/>
          </a:ln>
        </p:spPr>
        <p:txBody>
          <a:bodyPr lIns="91436" tIns="91436" rIns="91436" bIns="91436" anchor="ctr"/>
          <a:lstStyle/>
          <a:p>
            <a:pPr defTabSz="821529">
              <a:defRPr b="0">
                <a:latin typeface="Helvetica Light"/>
                <a:ea typeface="Helvetica Light"/>
                <a:cs typeface="Helvetica Light"/>
                <a:sym typeface="Helvetica Light"/>
              </a:defRPr>
            </a:pPr>
          </a:p>
        </p:txBody>
      </p:sp>
      <p:sp>
        <p:nvSpPr>
          <p:cNvPr id="1423" name="The people in the control centre begin the countdown. Flames blast out of the end of the rocket."/>
          <p:cNvSpPr txBox="1"/>
          <p:nvPr/>
        </p:nvSpPr>
        <p:spPr>
          <a:xfrm>
            <a:off x="3931417" y="6029963"/>
            <a:ext cx="14659401" cy="1579873"/>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898524">
              <a:defRPr b="0" sz="4600">
                <a:latin typeface="Helvetica"/>
                <a:ea typeface="Helvetica"/>
                <a:cs typeface="Helvetica"/>
                <a:sym typeface="Helvetica"/>
              </a:defRPr>
            </a:lvl1pPr>
          </a:lstStyle>
          <a:p>
            <a:pPr/>
            <a:r>
              <a:t>The people in the control centre begin the countdown. Flames blast out of the end of the rocket.</a:t>
            </a:r>
          </a:p>
        </p:txBody>
      </p:sp>
      <p:sp>
        <p:nvSpPr>
          <p:cNvPr id="1424" name="Shorter text"/>
          <p:cNvSpPr txBox="1"/>
          <p:nvPr/>
        </p:nvSpPr>
        <p:spPr>
          <a:xfrm>
            <a:off x="15147449" y="2155387"/>
            <a:ext cx="3240671"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Shorter text</a:t>
            </a:r>
          </a:p>
        </p:txBody>
      </p:sp>
      <p:sp>
        <p:nvSpPr>
          <p:cNvPr id="1425" name="Read text aloud to group"/>
          <p:cNvSpPr txBox="1"/>
          <p:nvPr/>
        </p:nvSpPr>
        <p:spPr>
          <a:xfrm>
            <a:off x="13384730" y="620243"/>
            <a:ext cx="6619218"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Read text aloud to group</a:t>
            </a:r>
          </a:p>
        </p:txBody>
      </p:sp>
      <p:pic>
        <p:nvPicPr>
          <p:cNvPr id="1426" name="Image" descr="Image"/>
          <p:cNvPicPr>
            <a:picLocks noChangeAspect="1"/>
          </p:cNvPicPr>
          <p:nvPr/>
        </p:nvPicPr>
        <p:blipFill>
          <a:blip r:embed="rId2">
            <a:extLst/>
          </a:blip>
          <a:stretch>
            <a:fillRect/>
          </a:stretch>
        </p:blipFill>
        <p:spPr>
          <a:xfrm>
            <a:off x="6108657" y="380247"/>
            <a:ext cx="4221264" cy="5335505"/>
          </a:xfrm>
          <a:prstGeom prst="rect">
            <a:avLst/>
          </a:prstGeom>
          <a:ln w="12700">
            <a:miter lim="400000"/>
          </a:ln>
        </p:spPr>
      </p:pic>
      <p:sp>
        <p:nvSpPr>
          <p:cNvPr id="1427" name="Fewer options"/>
          <p:cNvSpPr txBox="1"/>
          <p:nvPr/>
        </p:nvSpPr>
        <p:spPr>
          <a:xfrm>
            <a:off x="14808568" y="3690532"/>
            <a:ext cx="3890194"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Fewer options</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9" name="Give two things that rockets carry."/>
          <p:cNvSpPr txBox="1"/>
          <p:nvPr/>
        </p:nvSpPr>
        <p:spPr>
          <a:xfrm>
            <a:off x="4306265" y="8926511"/>
            <a:ext cx="8911156"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a:ea typeface="Helvetica"/>
                <a:cs typeface="Helvetica"/>
                <a:sym typeface="Helvetica"/>
              </a:defRPr>
            </a:lvl1pPr>
          </a:lstStyle>
          <a:p>
            <a:pPr/>
            <a:r>
              <a:t>Give two things that rockets carry.</a:t>
            </a:r>
          </a:p>
        </p:txBody>
      </p:sp>
      <p:pic>
        <p:nvPicPr>
          <p:cNvPr id="1430" name="Image" descr="Image"/>
          <p:cNvPicPr>
            <a:picLocks noChangeAspect="1"/>
          </p:cNvPicPr>
          <p:nvPr/>
        </p:nvPicPr>
        <p:blipFill>
          <a:blip r:embed="rId2">
            <a:extLst/>
          </a:blip>
          <a:stretch>
            <a:fillRect/>
          </a:stretch>
        </p:blipFill>
        <p:spPr>
          <a:xfrm>
            <a:off x="10081368" y="380247"/>
            <a:ext cx="4221265" cy="5335505"/>
          </a:xfrm>
          <a:prstGeom prst="rect">
            <a:avLst/>
          </a:prstGeom>
          <a:ln w="12700">
            <a:miter lim="400000"/>
          </a:ln>
        </p:spPr>
      </p:pic>
      <p:sp>
        <p:nvSpPr>
          <p:cNvPr id="1431" name="Q"/>
          <p:cNvSpPr txBox="1"/>
          <p:nvPr/>
        </p:nvSpPr>
        <p:spPr>
          <a:xfrm>
            <a:off x="3073513" y="8906511"/>
            <a:ext cx="649983"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Q</a:t>
            </a:r>
          </a:p>
        </p:txBody>
      </p:sp>
      <p:sp>
        <p:nvSpPr>
          <p:cNvPr id="1432" name="1"/>
          <p:cNvSpPr txBox="1"/>
          <p:nvPr/>
        </p:nvSpPr>
        <p:spPr>
          <a:xfrm>
            <a:off x="3141081" y="10785481"/>
            <a:ext cx="520477"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1</a:t>
            </a:r>
          </a:p>
        </p:txBody>
      </p:sp>
      <p:sp>
        <p:nvSpPr>
          <p:cNvPr id="1433" name="Line"/>
          <p:cNvSpPr/>
          <p:nvPr/>
        </p:nvSpPr>
        <p:spPr>
          <a:xfrm>
            <a:off x="4484467" y="11506199"/>
            <a:ext cx="4787609" cy="1"/>
          </a:xfrm>
          <a:prstGeom prst="line">
            <a:avLst/>
          </a:prstGeom>
          <a:ln w="25400">
            <a:solidFill>
              <a:srgbClr val="000000"/>
            </a:solidFill>
          </a:ln>
        </p:spPr>
        <p:txBody>
          <a:bodyPr lIns="91437" tIns="91437" rIns="91437" bIns="91437"/>
          <a:lstStyle/>
          <a:p>
            <a:pPr algn="l" defTabSz="898524">
              <a:defRPr b="0" sz="4600"/>
            </a:pPr>
          </a:p>
        </p:txBody>
      </p:sp>
      <p:sp>
        <p:nvSpPr>
          <p:cNvPr id="1434" name="Some rockets carry machines such as satellites and robot like space probes. Some carry people called astronauts."/>
          <p:cNvSpPr txBox="1"/>
          <p:nvPr/>
        </p:nvSpPr>
        <p:spPr>
          <a:xfrm>
            <a:off x="1052358" y="6068063"/>
            <a:ext cx="23313975" cy="15798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latin typeface="Helvetica"/>
                <a:ea typeface="Helvetica"/>
                <a:cs typeface="Helvetica"/>
                <a:sym typeface="Helvetica"/>
              </a:defRPr>
            </a:lvl1pPr>
          </a:lstStyle>
          <a:p>
            <a:pPr/>
            <a:r>
              <a:t>Some rockets carry machines such as satellites and robot like space probes. Some carry people called astronauts.</a:t>
            </a:r>
          </a:p>
        </p:txBody>
      </p:sp>
      <p:sp>
        <p:nvSpPr>
          <p:cNvPr id="1435" name="2"/>
          <p:cNvSpPr txBox="1"/>
          <p:nvPr/>
        </p:nvSpPr>
        <p:spPr>
          <a:xfrm>
            <a:off x="3141081" y="12083406"/>
            <a:ext cx="520477"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2</a:t>
            </a:r>
          </a:p>
        </p:txBody>
      </p:sp>
      <p:sp>
        <p:nvSpPr>
          <p:cNvPr id="1436" name="Line"/>
          <p:cNvSpPr/>
          <p:nvPr/>
        </p:nvSpPr>
        <p:spPr>
          <a:xfrm>
            <a:off x="4245503" y="12775123"/>
            <a:ext cx="4787609" cy="3"/>
          </a:xfrm>
          <a:prstGeom prst="line">
            <a:avLst/>
          </a:prstGeom>
          <a:ln w="25400">
            <a:solidFill>
              <a:srgbClr val="000000"/>
            </a:solidFill>
          </a:ln>
        </p:spPr>
        <p:txBody>
          <a:bodyPr lIns="91437" tIns="91437" rIns="91437" bIns="91437"/>
          <a:lstStyle/>
          <a:p>
            <a:pPr algn="l" defTabSz="898524">
              <a:defRPr b="0" sz="4600"/>
            </a:pPr>
          </a:p>
        </p:txBody>
      </p:sp>
      <p:sp>
        <p:nvSpPr>
          <p:cNvPr id="1437" name="Shorter text"/>
          <p:cNvSpPr txBox="1"/>
          <p:nvPr/>
        </p:nvSpPr>
        <p:spPr>
          <a:xfrm>
            <a:off x="15931571" y="2362017"/>
            <a:ext cx="3240671"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Shorter text</a:t>
            </a:r>
          </a:p>
        </p:txBody>
      </p:sp>
      <p:sp>
        <p:nvSpPr>
          <p:cNvPr id="1438" name="Simpler layout"/>
          <p:cNvSpPr txBox="1"/>
          <p:nvPr/>
        </p:nvSpPr>
        <p:spPr>
          <a:xfrm>
            <a:off x="15575871" y="3813813"/>
            <a:ext cx="3922428" cy="906774"/>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Simpler layout</a:t>
            </a:r>
          </a:p>
        </p:txBody>
      </p:sp>
      <p:sp>
        <p:nvSpPr>
          <p:cNvPr id="1439" name="Read text aloud to group"/>
          <p:cNvSpPr txBox="1"/>
          <p:nvPr/>
        </p:nvSpPr>
        <p:spPr>
          <a:xfrm>
            <a:off x="14341659" y="910223"/>
            <a:ext cx="6619218"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Read text aloud to group</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Across the Universe"/>
          <p:cNvSpPr txBox="1"/>
          <p:nvPr>
            <p:ph type="title"/>
          </p:nvPr>
        </p:nvSpPr>
        <p:spPr>
          <a:prstGeom prst="rect">
            <a:avLst/>
          </a:prstGeom>
        </p:spPr>
        <p:txBody>
          <a:bodyPr/>
          <a:lstStyle/>
          <a:p>
            <a:pPr/>
            <a:r>
              <a:t>Across the Universe</a:t>
            </a:r>
          </a:p>
        </p:txBody>
      </p:sp>
      <p:sp>
        <p:nvSpPr>
          <p:cNvPr id="1442" name="The universe is all of space and everything in it – planets, stars, galaxies, black holes and the rest.…"/>
          <p:cNvSpPr txBox="1"/>
          <p:nvPr>
            <p:ph type="body" idx="1"/>
          </p:nvPr>
        </p:nvSpPr>
        <p:spPr>
          <a:prstGeom prst="rect">
            <a:avLst/>
          </a:prstGeom>
        </p:spPr>
        <p:txBody>
          <a:bodyPr/>
          <a:lstStyle/>
          <a:p>
            <a:pPr marL="0" indent="0" defTabSz="630078">
              <a:spcBef>
                <a:spcPts val="0"/>
              </a:spcBef>
              <a:buSzTx/>
              <a:buNone/>
              <a:defRPr sz="4116">
                <a:latin typeface="Helvetica Neue"/>
                <a:ea typeface="Helvetica Neue"/>
                <a:cs typeface="Helvetica Neue"/>
                <a:sym typeface="Helvetica Neue"/>
              </a:defRPr>
            </a:pPr>
            <a:r>
              <a:t>The universe is all of space and everything in it – planets, stars, galaxies, black holes and the rest.</a:t>
            </a:r>
          </a:p>
          <a:p>
            <a:pPr marL="0" indent="0" defTabSz="630078">
              <a:spcBef>
                <a:spcPts val="0"/>
              </a:spcBef>
              <a:buSzTx/>
              <a:buNone/>
              <a:defRPr sz="4116">
                <a:latin typeface="Helvetica Neue"/>
                <a:ea typeface="Helvetica Neue"/>
                <a:cs typeface="Helvetica Neue"/>
                <a:sym typeface="Helvetica Neue"/>
              </a:defRPr>
            </a:pPr>
          </a:p>
          <a:p>
            <a:pPr marL="0" indent="0" defTabSz="630078">
              <a:spcBef>
                <a:spcPts val="0"/>
              </a:spcBef>
              <a:buSzTx/>
              <a:buNone/>
              <a:defRPr sz="4116">
                <a:latin typeface="Helvetica Neue"/>
                <a:ea typeface="Helvetica Neue"/>
                <a:cs typeface="Helvetica Neue"/>
                <a:sym typeface="Helvetica Neue"/>
              </a:defRPr>
            </a:pPr>
            <a:r>
              <a:t>No one really knows the shape or size of the universe. It could be round like a ball, curved like at dome, or ring-shaped. Some space experts think it is flat – like a sandwich!</a:t>
            </a:r>
          </a:p>
          <a:p>
            <a:pPr marL="0" indent="0" defTabSz="630078">
              <a:spcBef>
                <a:spcPts val="0"/>
              </a:spcBef>
              <a:buSzTx/>
              <a:buNone/>
              <a:defRPr sz="4116">
                <a:latin typeface="Helvetica Neue"/>
                <a:ea typeface="Helvetica Neue"/>
                <a:cs typeface="Helvetica Neue"/>
                <a:sym typeface="Helvetica Neue"/>
              </a:defRPr>
            </a:pPr>
          </a:p>
          <a:p>
            <a:pPr marL="0" indent="0" defTabSz="630078">
              <a:spcBef>
                <a:spcPts val="0"/>
              </a:spcBef>
              <a:buSzTx/>
              <a:buNone/>
              <a:defRPr sz="4116">
                <a:latin typeface="Helvetica Neue"/>
                <a:ea typeface="Helvetica Neue"/>
                <a:cs typeface="Helvetica Neue"/>
                <a:sym typeface="Helvetica Neue"/>
              </a:defRPr>
            </a:pPr>
            <a:r>
              <a:t>The universe started 13,800 million years ago. At first it was a tiny spot with everything squeezed into it.</a:t>
            </a:r>
          </a:p>
          <a:p>
            <a:pPr marL="0" indent="0" defTabSz="630078">
              <a:spcBef>
                <a:spcPts val="0"/>
              </a:spcBef>
              <a:buSzTx/>
              <a:buNone/>
              <a:defRPr sz="4116">
                <a:latin typeface="Helvetica Neue"/>
                <a:ea typeface="Helvetica Neue"/>
                <a:cs typeface="Helvetica Neue"/>
                <a:sym typeface="Helvetica Neue"/>
              </a:defRPr>
            </a:pPr>
          </a:p>
          <a:p>
            <a:pPr marL="0" indent="0" defTabSz="630078">
              <a:spcBef>
                <a:spcPts val="0"/>
              </a:spcBef>
              <a:buSzTx/>
              <a:buNone/>
              <a:defRPr sz="4116">
                <a:latin typeface="Helvetica Neue"/>
                <a:ea typeface="Helvetica Neue"/>
                <a:cs typeface="Helvetica Neue"/>
                <a:sym typeface="Helvetica Neue"/>
              </a:defRPr>
            </a:pPr>
            <a:r>
              <a:t>Then Boom! –the Big Bang. The Universe started to get bigger. Stars and all the space objects formed. The Universe is still getting bigger today. It will probably keep growing for millions of years, maybe even forever.</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6" name="Group"/>
          <p:cNvGrpSpPr/>
          <p:nvPr/>
        </p:nvGrpSpPr>
        <p:grpSpPr>
          <a:xfrm>
            <a:off x="21372613" y="11526142"/>
            <a:ext cx="2170813" cy="1751793"/>
            <a:chOff x="-1" y="0"/>
            <a:chExt cx="2170811" cy="1751791"/>
          </a:xfrm>
        </p:grpSpPr>
        <p:sp>
          <p:nvSpPr>
            <p:cNvPr id="1444"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1445"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graphicFrame>
        <p:nvGraphicFramePr>
          <p:cNvPr id="1447" name="Table"/>
          <p:cNvGraphicFramePr/>
          <p:nvPr/>
        </p:nvGraphicFramePr>
        <p:xfrm>
          <a:off x="2272966" y="1612145"/>
          <a:ext cx="18641029" cy="1116221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212194"/>
                <a:gridCol w="6212194"/>
                <a:gridCol w="6212194"/>
              </a:tblGrid>
              <a:tr h="666054">
                <a:tc>
                  <a:txBody>
                    <a:bodyPr/>
                    <a:lstStyle/>
                    <a:p>
                      <a:pPr defTabSz="457200">
                        <a:defRPr sz="1800"/>
                      </a:pPr>
                      <a:r>
                        <a:rPr b="1" sz="3000">
                          <a:sym typeface="Helvetica Neue"/>
                        </a:rPr>
                        <a:t>Who?</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b="1" sz="3000">
                          <a:sym typeface="Helvetica Neue"/>
                        </a:rPr>
                        <a:t>What?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588108">
                <a:tc>
                  <a:txBody>
                    <a:bodyPr/>
                    <a:lstStyle/>
                    <a:p>
                      <a:pPr defTabSz="457200">
                        <a:defRPr sz="1800"/>
                      </a:pPr>
                      <a:r>
                        <a:rPr b="1" sz="3000">
                          <a:sym typeface="Helvetica Neue"/>
                        </a:rPr>
                        <a:t>Where?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rowSpan="3">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blipFill rotWithShape="1">
                      <a:blip r:embed="rId2"/>
                      <a:srcRect l="0" t="0" r="0" b="0"/>
                      <a:stretch>
                        <a:fillRect/>
                      </a:stretch>
                    </a:blipFill>
                  </a:tcPr>
                </a:tc>
                <a:tc>
                  <a:txBody>
                    <a:bodyPr/>
                    <a:lstStyle/>
                    <a:p>
                      <a:pPr defTabSz="457200">
                        <a:defRPr sz="1800"/>
                      </a:pPr>
                      <a:r>
                        <a:rPr b="1" sz="3000">
                          <a:sym typeface="Helvetica Neue"/>
                        </a:rPr>
                        <a:t>When?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1926427">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vMerge="1">
                  <a:tcPr/>
                </a:tc>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66054">
                <a:tc>
                  <a:txBody>
                    <a:bodyPr/>
                    <a:lstStyle/>
                    <a:p>
                      <a:pPr defTabSz="457200">
                        <a:defRPr sz="1800"/>
                      </a:pPr>
                      <a:r>
                        <a:rPr b="1" sz="3000">
                          <a:sym typeface="Helvetica Neue"/>
                        </a:rPr>
                        <a:t>Why?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vMerge="1">
                  <a:tcPr/>
                </a:tc>
                <a:tc>
                  <a:txBody>
                    <a:bodyPr/>
                    <a:lstStyle/>
                    <a:p>
                      <a:pPr defTabSz="457200">
                        <a:defRPr sz="1800"/>
                      </a:pPr>
                      <a:r>
                        <a:rPr b="1" sz="3000">
                          <a:sym typeface="Helvetica Neue"/>
                        </a:rPr>
                        <a:t>How?</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1449" name="Children found it more difficult to provide longer written responses."/>
          <p:cNvSpPr txBox="1"/>
          <p:nvPr>
            <p:ph type="title"/>
          </p:nvPr>
        </p:nvSpPr>
        <p:spPr>
          <a:prstGeom prst="rect">
            <a:avLst/>
          </a:prstGeom>
        </p:spPr>
        <p:txBody>
          <a:bodyPr/>
          <a:lstStyle>
            <a:lvl1pPr defTabSz="767715">
              <a:defRPr sz="7812">
                <a:latin typeface="+mn-lt"/>
                <a:ea typeface="+mn-ea"/>
                <a:cs typeface="+mn-cs"/>
                <a:sym typeface="Helvetica Neue Medium"/>
              </a:defRPr>
            </a:lvl1pPr>
          </a:lstStyle>
          <a:p>
            <a:pPr/>
            <a:r>
              <a:t>Children found it more difficult to provide longer written responses. </a:t>
            </a:r>
            <a:endParaRPr sz="1116"/>
          </a:p>
        </p:txBody>
      </p:sp>
      <p:sp>
        <p:nvSpPr>
          <p:cNvPr id="1450" name="In 2020, children found questions which require a longer written response harder than in 2017. Although this pattern is true for all groups, evidence suggests that boys performed less well on all written questions (short and long), in comparison to girls"/>
          <p:cNvSpPr txBox="1"/>
          <p:nvPr>
            <p:ph type="body" idx="1"/>
          </p:nvPr>
        </p:nvSpPr>
        <p:spPr>
          <a:prstGeom prst="rect">
            <a:avLst/>
          </a:prstGeom>
        </p:spPr>
        <p:txBody>
          <a:bodyPr/>
          <a:lstStyle/>
          <a:p>
            <a:pPr marL="0" indent="0" defTabSz="434340">
              <a:spcBef>
                <a:spcPts val="1100"/>
              </a:spcBef>
              <a:buSzTx/>
              <a:buNone/>
              <a:defRPr sz="4750">
                <a:solidFill>
                  <a:srgbClr val="1A1A1A"/>
                </a:solidFill>
                <a:latin typeface="Helvetica"/>
                <a:ea typeface="Helvetica"/>
                <a:cs typeface="Helvetica"/>
                <a:sym typeface="Helvetica"/>
              </a:defRPr>
            </a:pPr>
            <a:r>
              <a:t>In 2020, children found questions which require a longer written response harder than in 2017. Although this pattern is true for all groups, evidence suggests that </a:t>
            </a:r>
            <a:r>
              <a:rPr b="1"/>
              <a:t>boys performed less well on all written questions (short and long)</a:t>
            </a:r>
            <a:r>
              <a:t>, in comparison to girls. All children were also more likely to </a:t>
            </a:r>
            <a:r>
              <a:rPr b="1"/>
              <a:t>miss out</a:t>
            </a:r>
            <a:r>
              <a:t> these types of question. </a:t>
            </a:r>
            <a:endParaRPr>
              <a:solidFill>
                <a:srgbClr val="000000"/>
              </a:solidFill>
            </a:endParaRPr>
          </a:p>
          <a:p>
            <a:pPr marL="0" indent="0" defTabSz="434340">
              <a:spcBef>
                <a:spcPts val="1100"/>
              </a:spcBef>
              <a:buSzTx/>
              <a:buNone/>
              <a:defRPr sz="4750">
                <a:solidFill>
                  <a:srgbClr val="1A1A1A"/>
                </a:solidFill>
                <a:latin typeface="Helvetica"/>
                <a:ea typeface="Helvetica"/>
                <a:cs typeface="Helvetica"/>
                <a:sym typeface="Helvetica"/>
              </a:defRPr>
            </a:pPr>
            <a:r>
              <a:t>There may be several different underlying reasons why children struggle with longer written responses. These include confidence, reading or handwriting fluency and self-regulation of planning, monitoring and writing responses.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Winter is the king of showmen Turning tree stumps into snow men And houses into birthday cakes And spreading sugar over lakes Smooth and clean and frosty white The world looks good enough to bite That's the season to be young Catching snowflakes on your "/>
          <p:cNvSpPr txBox="1"/>
          <p:nvPr/>
        </p:nvSpPr>
        <p:spPr>
          <a:xfrm>
            <a:off x="7792680" y="4696293"/>
            <a:ext cx="8755088" cy="6492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spcBef>
                <a:spcPts val="2900"/>
              </a:spcBef>
              <a:defRPr b="0" sz="4200">
                <a:solidFill>
                  <a:srgbClr val="323333"/>
                </a:solidFill>
                <a:latin typeface="Helvetica"/>
                <a:ea typeface="Helvetica"/>
                <a:cs typeface="Helvetica"/>
                <a:sym typeface="Helvetica"/>
              </a:defRPr>
            </a:pPr>
            <a:r>
              <a:t>Winter is the king of showmen</a:t>
            </a:r>
            <a:br/>
            <a:r>
              <a:t>Turning tree stumps into snow men</a:t>
            </a:r>
            <a:br/>
            <a:r>
              <a:t>And houses into birthday cakes</a:t>
            </a:r>
            <a:br/>
            <a:r>
              <a:t>And spreading sugar over lakes</a:t>
            </a:r>
            <a:br/>
            <a:r>
              <a:t>Smooth and clean and frosty white</a:t>
            </a:r>
            <a:br/>
            <a:r>
              <a:t>The world looks good enough to bite</a:t>
            </a:r>
            <a:br/>
            <a:r>
              <a:t>That's the season to be young</a:t>
            </a:r>
            <a:br/>
            <a:r>
              <a:t>Catching snowflakes on your tongue</a:t>
            </a:r>
            <a:br/>
            <a:r>
              <a:t>Snow is snowy when it's snowing</a:t>
            </a:r>
            <a:br/>
            <a:r>
              <a:t>I'm sorry it's slushy when it's going</a:t>
            </a:r>
          </a:p>
        </p:txBody>
      </p:sp>
      <p:sp>
        <p:nvSpPr>
          <p:cNvPr id="1453" name="Winter Morning"/>
          <p:cNvSpPr txBox="1"/>
          <p:nvPr>
            <p:ph type="title" idx="4294967295"/>
          </p:nvPr>
        </p:nvSpPr>
        <p:spPr>
          <a:xfrm>
            <a:off x="3923107" y="1916734"/>
            <a:ext cx="15609096" cy="3077597"/>
          </a:xfrm>
          <a:prstGeom prst="rect">
            <a:avLst/>
          </a:prstGeom>
        </p:spPr>
        <p:txBody>
          <a:bodyPr lIns="71437" tIns="71437" rIns="71437" bIns="71437"/>
          <a:lstStyle>
            <a:lvl1pPr defTabSz="821531">
              <a:defRPr sz="9800">
                <a:latin typeface="Helvetica Light"/>
                <a:ea typeface="Helvetica Light"/>
                <a:cs typeface="Helvetica Light"/>
                <a:sym typeface="Helvetica Light"/>
              </a:defRPr>
            </a:lvl1pPr>
          </a:lstStyle>
          <a:p>
            <a:pPr/>
            <a:r>
              <a:t>Winter Morning</a:t>
            </a:r>
          </a:p>
        </p:txBody>
      </p:sp>
      <p:sp>
        <p:nvSpPr>
          <p:cNvPr id="1454" name="Teacher Read Aloud"/>
          <p:cNvSpPr txBox="1"/>
          <p:nvPr/>
        </p:nvSpPr>
        <p:spPr>
          <a:xfrm>
            <a:off x="4387453" y="-464344"/>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b="0" sz="11200">
                <a:latin typeface="+mn-lt"/>
                <a:ea typeface="+mn-ea"/>
                <a:cs typeface="+mn-cs"/>
                <a:sym typeface="Helvetica Neue Medium"/>
              </a:defRPr>
            </a:lvl1pPr>
          </a:lstStyle>
          <a:p>
            <a:pPr/>
            <a:r>
              <a:t>Teacher Read Aloud</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456" name="Table"/>
          <p:cNvGraphicFramePr/>
          <p:nvPr/>
        </p:nvGraphicFramePr>
        <p:xfrm>
          <a:off x="5838648" y="3268265"/>
          <a:ext cx="12706701" cy="763676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930982"/>
                <a:gridCol w="2247339"/>
                <a:gridCol w="2515677"/>
              </a:tblGrid>
              <a:tr h="1212252">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1285875">
                        <a:defRPr sz="1800"/>
                      </a:pPr>
                      <a:r>
                        <a:rPr sz="3000">
                          <a:latin typeface="+mn-lt"/>
                          <a:ea typeface="+mn-ea"/>
                          <a:cs typeface="+mn-cs"/>
                          <a:sym typeface="Helvetica Neue Medium"/>
                        </a:rPr>
                        <a:t>TRUE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1285875">
                        <a:defRPr sz="1800"/>
                      </a:pPr>
                      <a:r>
                        <a:rPr sz="3000">
                          <a:latin typeface="+mn-lt"/>
                          <a:ea typeface="+mn-ea"/>
                          <a:cs typeface="+mn-cs"/>
                          <a:sym typeface="Helvetica Neue Medium"/>
                        </a:rPr>
                        <a:t>FALSE</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2137269">
                <a:tc>
                  <a:txBody>
                    <a:bodyPr/>
                    <a:lstStyle/>
                    <a:p>
                      <a:pPr algn="l" defTabSz="1285875">
                        <a:defRPr sz="1800"/>
                      </a:pPr>
                      <a:r>
                        <a:rPr sz="3000">
                          <a:latin typeface="+mn-lt"/>
                          <a:ea typeface="+mn-ea"/>
                          <a:cs typeface="+mn-cs"/>
                          <a:sym typeface="Helvetica Neue Medium"/>
                        </a:rPr>
                        <a:t>Snow is slushy when it’s snowing.</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FFFFFF"/>
                    </a:solidFill>
                  </a:tcPr>
                </a:tc>
              </a:tr>
              <a:tr h="2137269">
                <a:tc>
                  <a:txBody>
                    <a:bodyPr/>
                    <a:lstStyle/>
                    <a:p>
                      <a:pPr algn="l" defTabSz="1285875">
                        <a:defRPr sz="1800"/>
                      </a:pPr>
                      <a:r>
                        <a:rPr sz="3000">
                          <a:latin typeface="+mn-lt"/>
                          <a:ea typeface="+mn-ea"/>
                          <a:cs typeface="+mn-cs"/>
                          <a:sym typeface="Helvetica Neue Medium"/>
                        </a:rPr>
                        <a:t>The world looks good enough to bite.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2137269">
                <a:tc>
                  <a:txBody>
                    <a:bodyPr/>
                    <a:lstStyle/>
                    <a:p>
                      <a:pPr algn="l" defTabSz="1285875">
                        <a:defRPr sz="1800"/>
                      </a:pPr>
                      <a:r>
                        <a:rPr sz="3000">
                          <a:latin typeface="+mn-lt"/>
                          <a:ea typeface="+mn-ea"/>
                          <a:cs typeface="+mn-cs"/>
                          <a:sym typeface="Helvetica Neue Medium"/>
                        </a:rPr>
                        <a:t>The snow is rough and cold and frosty blue.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FFFFFF"/>
                    </a:solidFill>
                  </a:tcPr>
                </a:tc>
              </a:tr>
            </a:tbl>
          </a:graphicData>
        </a:graphic>
      </p:graphicFrame>
      <p:sp>
        <p:nvSpPr>
          <p:cNvPr id="1457" name="Graphic question"/>
          <p:cNvSpPr txBox="1"/>
          <p:nvPr/>
        </p:nvSpPr>
        <p:spPr>
          <a:xfrm>
            <a:off x="6616805" y="-357188"/>
            <a:ext cx="11150389"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796885">
              <a:defRPr b="0" sz="10800">
                <a:latin typeface="+mn-lt"/>
                <a:ea typeface="+mn-ea"/>
                <a:cs typeface="+mn-cs"/>
                <a:sym typeface="Helvetica Neue Medium"/>
              </a:defRPr>
            </a:lvl1pPr>
          </a:lstStyle>
          <a:p>
            <a:pPr/>
            <a:r>
              <a:t>Graphic question</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9" name="Image" descr="Image"/>
          <p:cNvPicPr>
            <a:picLocks noChangeAspect="1"/>
          </p:cNvPicPr>
          <p:nvPr/>
        </p:nvPicPr>
        <p:blipFill>
          <a:blip r:embed="rId2">
            <a:extLst/>
          </a:blip>
          <a:stretch>
            <a:fillRect/>
          </a:stretch>
        </p:blipFill>
        <p:spPr>
          <a:xfrm>
            <a:off x="5031520" y="2338389"/>
            <a:ext cx="14320960" cy="9039222"/>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1" name="Image" descr="Image"/>
          <p:cNvPicPr>
            <a:picLocks noChangeAspect="1"/>
          </p:cNvPicPr>
          <p:nvPr/>
        </p:nvPicPr>
        <p:blipFill>
          <a:blip r:embed="rId2">
            <a:extLst/>
          </a:blip>
          <a:stretch>
            <a:fillRect/>
          </a:stretch>
        </p:blipFill>
        <p:spPr>
          <a:xfrm>
            <a:off x="5552661" y="1106897"/>
            <a:ext cx="13278678" cy="1150220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aphicFrame>
        <p:nvGraphicFramePr>
          <p:cNvPr id="725" name="Table"/>
          <p:cNvGraphicFramePr/>
          <p:nvPr/>
        </p:nvGraphicFramePr>
        <p:xfrm>
          <a:off x="4390628" y="2440979"/>
          <a:ext cx="15609094" cy="8840392"/>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3901479"/>
                <a:gridCol w="3901479"/>
                <a:gridCol w="3901479"/>
                <a:gridCol w="3901479"/>
              </a:tblGrid>
              <a:tr h="1262459">
                <a:tc>
                  <a:txBody>
                    <a:bodyPr/>
                    <a:lstStyle/>
                    <a:p>
                      <a:pPr defTabSz="914400">
                        <a:defRPr sz="1800"/>
                      </a:pPr>
                      <a:r>
                        <a:rPr sz="2800">
                          <a:sym typeface="Helvetica Neue"/>
                        </a:rPr>
                        <a:t>Contextualise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Repeat the word</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Child friendly definition</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Give other examples</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algn="l" defTabSz="914400">
                        <a:defRPr>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Relate to experience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Engage in other ways</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262459">
                <a:tc>
                  <a:txBody>
                    <a:bodyPr/>
                    <a:lstStyle/>
                    <a:p>
                      <a:pPr defTabSz="914400">
                        <a:defRPr sz="1800"/>
                      </a:pPr>
                      <a:r>
                        <a:rPr sz="2800">
                          <a:sym typeface="Helvetica Neue"/>
                        </a:rPr>
                        <a:t>Record</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gridSpan="3">
                  <a:txBody>
                    <a:bodyPr/>
                    <a:lstStyle/>
                    <a:p>
                      <a:pPr algn="l" defTabSz="914400">
                        <a:defRPr sz="28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c hMerge="1">
                  <a:tcPr/>
                </a:tc>
                <a:tc hMerge="1">
                  <a:tcPr/>
                </a:tc>
              </a:tr>
            </a:tbl>
          </a:graphicData>
        </a:graphic>
      </p:graphicFrame>
      <p:sp>
        <p:nvSpPr>
          <p:cNvPr id="726" name="mysterious"/>
          <p:cNvSpPr txBox="1"/>
          <p:nvPr>
            <p:ph type="title"/>
          </p:nvPr>
        </p:nvSpPr>
        <p:spPr>
          <a:xfrm>
            <a:off x="8289726" y="236430"/>
            <a:ext cx="7804548" cy="1518048"/>
          </a:xfrm>
          <a:prstGeom prst="rect">
            <a:avLst/>
          </a:prstGeom>
        </p:spPr>
        <p:txBody>
          <a:bodyPr lIns="35718" tIns="35718" rIns="35718" bIns="35718"/>
          <a:lstStyle>
            <a:lvl1pPr defTabSz="698301">
              <a:defRPr sz="9520"/>
            </a:lvl1pPr>
          </a:lstStyle>
          <a:p>
            <a:pPr/>
            <a:r>
              <a:t>mysterious</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3" name="Children found it more difficult to provide longer written responses."/>
          <p:cNvSpPr txBox="1"/>
          <p:nvPr>
            <p:ph type="title"/>
          </p:nvPr>
        </p:nvSpPr>
        <p:spPr>
          <a:prstGeom prst="rect">
            <a:avLst/>
          </a:prstGeom>
        </p:spPr>
        <p:txBody>
          <a:bodyPr/>
          <a:lstStyle>
            <a:lvl1pPr defTabSz="643889">
              <a:defRPr sz="6551"/>
            </a:lvl1pPr>
          </a:lstStyle>
          <a:p>
            <a:pPr/>
            <a:r>
              <a:t>Children found it more difficult to provide longer written responses. </a:t>
            </a:r>
            <a:endParaRPr sz="935"/>
          </a:p>
        </p:txBody>
      </p:sp>
      <p:sp>
        <p:nvSpPr>
          <p:cNvPr id="1464" name="Activities which support children’s engagement with texts through writing are likely to promote their confidence and fluency with written responses. Suggestions for practice will vary depending on the underlying reasons for children’s difficulties with w"/>
          <p:cNvSpPr txBox="1"/>
          <p:nvPr>
            <p:ph type="body" idx="1"/>
          </p:nvPr>
        </p:nvSpPr>
        <p:spPr>
          <a:xfrm>
            <a:off x="1329100" y="3149600"/>
            <a:ext cx="21005800" cy="9296400"/>
          </a:xfrm>
          <a:prstGeom prst="rect">
            <a:avLst/>
          </a:prstGeom>
        </p:spPr>
        <p:txBody>
          <a:bodyPr/>
          <a:lstStyle/>
          <a:p>
            <a:pPr marL="0" indent="0" defTabSz="457200">
              <a:spcBef>
                <a:spcPts val="1200"/>
              </a:spcBef>
              <a:buSzTx/>
              <a:buNone/>
              <a:defRPr sz="3700">
                <a:solidFill>
                  <a:srgbClr val="1A1A1A"/>
                </a:solidFill>
                <a:latin typeface="Helvetica"/>
                <a:ea typeface="Helvetica"/>
                <a:cs typeface="Helvetica"/>
                <a:sym typeface="Helvetica"/>
              </a:defRPr>
            </a:pPr>
            <a:r>
              <a:t>Activities which support children’s engagement with texts through writing are likely to promote their confidence and fluency with written responses. Suggestions for practice will vary depending on the underlying reasons for children’s difficulties with written responses, but could include: </a:t>
            </a:r>
          </a:p>
          <a:p>
            <a:pPr marL="0" indent="0" defTabSz="457200">
              <a:spcBef>
                <a:spcPts val="1200"/>
              </a:spcBef>
              <a:buSzTx/>
              <a:buNone/>
              <a:defRPr sz="3700">
                <a:solidFill>
                  <a:srgbClr val="1A1A1A"/>
                </a:solidFill>
                <a:latin typeface="Helvetica"/>
                <a:ea typeface="Helvetica"/>
                <a:cs typeface="Helvetica"/>
                <a:sym typeface="Helvetica"/>
              </a:defRPr>
            </a:pPr>
          </a:p>
          <a:p>
            <a:pPr marL="457199" indent="-317499" defTabSz="457200">
              <a:spcBef>
                <a:spcPts val="1400"/>
              </a:spcBef>
              <a:buClr>
                <a:srgbClr val="1A1A1A"/>
              </a:buClr>
              <a:buSzPct val="100000"/>
              <a:buFont typeface="Times Roman"/>
              <a:defRPr sz="4300">
                <a:solidFill>
                  <a:srgbClr val="1A1A1A"/>
                </a:solidFill>
                <a:latin typeface="Helvetica"/>
                <a:ea typeface="Helvetica"/>
                <a:cs typeface="Helvetica"/>
                <a:sym typeface="Helvetica"/>
              </a:defRPr>
            </a:pPr>
            <a:r>
              <a:rPr b="1"/>
              <a:t>templates / writing frames</a:t>
            </a:r>
            <a:r>
              <a:t> …. to scaffold children’s responses to texts in varied ways </a:t>
            </a:r>
            <a:br/>
          </a:p>
          <a:p>
            <a:pPr marL="457200" indent="-317500" defTabSz="457200">
              <a:spcBef>
                <a:spcPts val="1400"/>
              </a:spcBef>
              <a:buClr>
                <a:srgbClr val="1A1A1A"/>
              </a:buClr>
              <a:buSzPct val="100000"/>
              <a:buFont typeface="Times Roman"/>
              <a:defRPr sz="5600">
                <a:solidFill>
                  <a:srgbClr val="1A1A1A"/>
                </a:solidFill>
                <a:latin typeface="Helvetica"/>
                <a:ea typeface="Helvetica"/>
                <a:cs typeface="Helvetica"/>
                <a:sym typeface="Helvetica"/>
              </a:defRPr>
            </a:pPr>
            <a:r>
              <a:rPr b="1"/>
              <a:t>modelling the planning and editing of extended written responses</a:t>
            </a:r>
            <a:r>
              <a:t>, encouraging children to </a:t>
            </a:r>
            <a:r>
              <a:rPr b="1"/>
              <a:t>evaluate their own writing and that of their peers. </a:t>
            </a:r>
            <a:br>
              <a:rPr b="1"/>
            </a:b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6" name="The only way to journey into space is in a rocket, also called a launch vehicle."/>
          <p:cNvSpPr txBox="1"/>
          <p:nvPr/>
        </p:nvSpPr>
        <p:spPr>
          <a:xfrm>
            <a:off x="3650647" y="7437967"/>
            <a:ext cx="20231522"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latin typeface="Helvetica"/>
                <a:ea typeface="Helvetica"/>
                <a:cs typeface="Helvetica"/>
                <a:sym typeface="Helvetica"/>
              </a:defRPr>
            </a:lvl1pPr>
          </a:lstStyle>
          <a:p>
            <a:pPr/>
            <a:r>
              <a:t>The only way to journey into space is in a rocket, also called a launch vehicle.</a:t>
            </a:r>
          </a:p>
        </p:txBody>
      </p:sp>
      <p:sp>
        <p:nvSpPr>
          <p:cNvPr id="1467" name="What is the only way to journey into space?"/>
          <p:cNvSpPr txBox="1"/>
          <p:nvPr/>
        </p:nvSpPr>
        <p:spPr>
          <a:xfrm>
            <a:off x="4308178" y="9927289"/>
            <a:ext cx="11391154"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latin typeface="Helvetica"/>
                <a:ea typeface="Helvetica"/>
                <a:cs typeface="Helvetica"/>
                <a:sym typeface="Helvetica"/>
              </a:defRPr>
            </a:lvl1pPr>
          </a:lstStyle>
          <a:p>
            <a:pPr/>
            <a:r>
              <a:t>What is the only way to journey into space?</a:t>
            </a:r>
          </a:p>
        </p:txBody>
      </p:sp>
      <p:pic>
        <p:nvPicPr>
          <p:cNvPr id="1468" name="Image" descr="Image"/>
          <p:cNvPicPr>
            <a:picLocks noChangeAspect="1"/>
          </p:cNvPicPr>
          <p:nvPr/>
        </p:nvPicPr>
        <p:blipFill>
          <a:blip r:embed="rId2">
            <a:extLst/>
          </a:blip>
          <a:stretch>
            <a:fillRect/>
          </a:stretch>
        </p:blipFill>
        <p:spPr>
          <a:xfrm>
            <a:off x="9361913" y="563927"/>
            <a:ext cx="5003803" cy="6324604"/>
          </a:xfrm>
          <a:prstGeom prst="rect">
            <a:avLst/>
          </a:prstGeom>
          <a:ln w="12700">
            <a:miter lim="400000"/>
          </a:ln>
        </p:spPr>
      </p:pic>
      <p:sp>
        <p:nvSpPr>
          <p:cNvPr id="1469" name="The only way to journey into spaces is in a                                ?"/>
          <p:cNvSpPr txBox="1"/>
          <p:nvPr/>
        </p:nvSpPr>
        <p:spPr>
          <a:xfrm>
            <a:off x="4330919" y="11500970"/>
            <a:ext cx="16650095" cy="8413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defTabSz="821529">
              <a:defRPr b="0" sz="4600">
                <a:solidFill>
                  <a:schemeClr val="accent5">
                    <a:hueOff val="-82419"/>
                    <a:satOff val="-9513"/>
                    <a:lumOff val="-16343"/>
                  </a:schemeClr>
                </a:solidFill>
                <a:latin typeface="Helvetica"/>
                <a:ea typeface="Helvetica"/>
                <a:cs typeface="Helvetica"/>
                <a:sym typeface="Helvetica"/>
              </a:defRPr>
            </a:lvl1pPr>
          </a:lstStyle>
          <a:p>
            <a:pPr/>
            <a:r>
              <a:t>The only way to journey into spaces is in a                                ?</a:t>
            </a:r>
          </a:p>
        </p:txBody>
      </p:sp>
      <p:sp>
        <p:nvSpPr>
          <p:cNvPr id="1470" name="Q"/>
          <p:cNvSpPr txBox="1"/>
          <p:nvPr/>
        </p:nvSpPr>
        <p:spPr>
          <a:xfrm>
            <a:off x="3102511" y="9808243"/>
            <a:ext cx="649983"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Q</a:t>
            </a:r>
          </a:p>
        </p:txBody>
      </p:sp>
      <p:sp>
        <p:nvSpPr>
          <p:cNvPr id="1471" name="A"/>
          <p:cNvSpPr txBox="1"/>
          <p:nvPr/>
        </p:nvSpPr>
        <p:spPr>
          <a:xfrm>
            <a:off x="3119477" y="11461919"/>
            <a:ext cx="617464" cy="8813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sz="4600">
                <a:latin typeface="Helvetica"/>
                <a:ea typeface="Helvetica"/>
                <a:cs typeface="Helvetica"/>
                <a:sym typeface="Helvetica"/>
              </a:defRPr>
            </a:lvl1pPr>
          </a:lstStyle>
          <a:p>
            <a:pPr/>
            <a:r>
              <a:t>A</a:t>
            </a:r>
          </a:p>
        </p:txBody>
      </p:sp>
      <p:sp>
        <p:nvSpPr>
          <p:cNvPr id="1472" name="Line"/>
          <p:cNvSpPr/>
          <p:nvPr/>
        </p:nvSpPr>
        <p:spPr>
          <a:xfrm>
            <a:off x="15967633" y="12192217"/>
            <a:ext cx="4787606" cy="3"/>
          </a:xfrm>
          <a:prstGeom prst="line">
            <a:avLst/>
          </a:prstGeom>
          <a:ln w="25400">
            <a:solidFill>
              <a:srgbClr val="000000"/>
            </a:solidFill>
          </a:ln>
        </p:spPr>
        <p:txBody>
          <a:bodyPr lIns="91437" tIns="91437" rIns="91437" bIns="91437"/>
          <a:lstStyle/>
          <a:p>
            <a:pPr algn="l" defTabSz="898524">
              <a:defRPr b="0" sz="4600"/>
            </a:pPr>
          </a:p>
        </p:txBody>
      </p:sp>
      <p:sp>
        <p:nvSpPr>
          <p:cNvPr id="1473" name="Shorter text"/>
          <p:cNvSpPr txBox="1"/>
          <p:nvPr/>
        </p:nvSpPr>
        <p:spPr>
          <a:xfrm>
            <a:off x="16104379" y="2480735"/>
            <a:ext cx="3240671"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Shorter text</a:t>
            </a:r>
          </a:p>
        </p:txBody>
      </p:sp>
      <p:sp>
        <p:nvSpPr>
          <p:cNvPr id="1474" name="Scaffolded answer"/>
          <p:cNvSpPr txBox="1"/>
          <p:nvPr/>
        </p:nvSpPr>
        <p:spPr>
          <a:xfrm>
            <a:off x="15177627" y="5728089"/>
            <a:ext cx="5016946"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Scaffolded answer</a:t>
            </a:r>
          </a:p>
        </p:txBody>
      </p:sp>
      <p:sp>
        <p:nvSpPr>
          <p:cNvPr id="1475" name="Read text aloud to group"/>
          <p:cNvSpPr txBox="1"/>
          <p:nvPr/>
        </p:nvSpPr>
        <p:spPr>
          <a:xfrm>
            <a:off x="14341659" y="910223"/>
            <a:ext cx="6619218"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Read text aloud to group</a:t>
            </a:r>
          </a:p>
        </p:txBody>
      </p:sp>
      <p:sp>
        <p:nvSpPr>
          <p:cNvPr id="1476" name="Simpler layout"/>
          <p:cNvSpPr txBox="1"/>
          <p:nvPr/>
        </p:nvSpPr>
        <p:spPr>
          <a:xfrm>
            <a:off x="15748679" y="3992814"/>
            <a:ext cx="3922427" cy="906773"/>
          </a:xfrm>
          <a:prstGeom prst="rect">
            <a:avLst/>
          </a:prstGeom>
          <a:solidFill>
            <a:srgbClr val="3333CC"/>
          </a:solidFill>
          <a:ln w="25400">
            <a:solidFill>
              <a:srgbClr val="252595"/>
            </a:solidFill>
          </a:ln>
          <a:extLst>
            <a:ext uri="{C572A759-6A51-4108-AA02-DFA0A04FC94B}">
              <ma14:wrappingTextBoxFlag xmlns:ma14="http://schemas.microsoft.com/office/mac/drawingml/2011/main" val="1"/>
            </a:ext>
          </a:extLst>
        </p:spPr>
        <p:txBody>
          <a:bodyPr wrap="none" lIns="91436" tIns="91436" rIns="91436" bIns="91436">
            <a:spAutoFit/>
          </a:bodyPr>
          <a:lstStyle>
            <a:lvl1pPr algn="l" defTabSz="898524">
              <a:defRPr b="0" sz="4600">
                <a:solidFill>
                  <a:srgbClr val="FFFFFF"/>
                </a:solidFill>
                <a:latin typeface="Helvetica"/>
                <a:ea typeface="Helvetica"/>
                <a:cs typeface="Helvetica"/>
                <a:sym typeface="Helvetica"/>
              </a:defRPr>
            </a:lvl1pPr>
          </a:lstStyle>
          <a:p>
            <a:pPr/>
            <a:r>
              <a:t>Simpler layout</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8" name="Image" descr="Image"/>
          <p:cNvPicPr>
            <a:picLocks noChangeAspect="1"/>
          </p:cNvPicPr>
          <p:nvPr/>
        </p:nvPicPr>
        <p:blipFill>
          <a:blip r:embed="rId2">
            <a:extLst/>
          </a:blip>
          <a:stretch>
            <a:fillRect/>
          </a:stretch>
        </p:blipFill>
        <p:spPr>
          <a:xfrm>
            <a:off x="8441199" y="-102300"/>
            <a:ext cx="13309601" cy="4800600"/>
          </a:xfrm>
          <a:prstGeom prst="rect">
            <a:avLst/>
          </a:prstGeom>
          <a:ln w="12700">
            <a:miter lim="400000"/>
          </a:ln>
        </p:spPr>
      </p:pic>
      <p:pic>
        <p:nvPicPr>
          <p:cNvPr id="1479" name="Image" descr="Image"/>
          <p:cNvPicPr>
            <a:picLocks noChangeAspect="1"/>
          </p:cNvPicPr>
          <p:nvPr/>
        </p:nvPicPr>
        <p:blipFill>
          <a:blip r:embed="rId3">
            <a:extLst/>
          </a:blip>
          <a:stretch>
            <a:fillRect/>
          </a:stretch>
        </p:blipFill>
        <p:spPr>
          <a:xfrm>
            <a:off x="8441199" y="5109050"/>
            <a:ext cx="13309601" cy="4800601"/>
          </a:xfrm>
          <a:prstGeom prst="rect">
            <a:avLst/>
          </a:prstGeom>
          <a:ln w="12700">
            <a:miter lim="400000"/>
          </a:ln>
        </p:spPr>
      </p:pic>
      <p:pic>
        <p:nvPicPr>
          <p:cNvPr id="1480" name="Image" descr="Image"/>
          <p:cNvPicPr>
            <a:picLocks noChangeAspect="1"/>
          </p:cNvPicPr>
          <p:nvPr/>
        </p:nvPicPr>
        <p:blipFill>
          <a:blip r:embed="rId4">
            <a:extLst/>
          </a:blip>
          <a:stretch>
            <a:fillRect/>
          </a:stretch>
        </p:blipFill>
        <p:spPr>
          <a:xfrm>
            <a:off x="8364999" y="10320400"/>
            <a:ext cx="13462001" cy="3251201"/>
          </a:xfrm>
          <a:prstGeom prst="rect">
            <a:avLst/>
          </a:prstGeom>
          <a:ln w="12700">
            <a:miter lim="400000"/>
          </a:ln>
        </p:spPr>
      </p:pic>
      <p:sp>
        <p:nvSpPr>
          <p:cNvPr id="1481" name="Non-fiction"/>
          <p:cNvSpPr txBox="1"/>
          <p:nvPr/>
        </p:nvSpPr>
        <p:spPr>
          <a:xfrm>
            <a:off x="1947992" y="2743696"/>
            <a:ext cx="3784016"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Non-fiction</a:t>
            </a:r>
          </a:p>
        </p:txBody>
      </p:sp>
      <p:sp>
        <p:nvSpPr>
          <p:cNvPr id="1482" name="Fiction"/>
          <p:cNvSpPr txBox="1"/>
          <p:nvPr/>
        </p:nvSpPr>
        <p:spPr>
          <a:xfrm>
            <a:off x="2672196" y="6391696"/>
            <a:ext cx="2335608"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Fiction</a:t>
            </a:r>
          </a:p>
        </p:txBody>
      </p:sp>
      <p:sp>
        <p:nvSpPr>
          <p:cNvPr id="1483" name="Poetry"/>
          <p:cNvSpPr txBox="1"/>
          <p:nvPr/>
        </p:nvSpPr>
        <p:spPr>
          <a:xfrm>
            <a:off x="2715745" y="10574696"/>
            <a:ext cx="2248510"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Poetry</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5" name="People down below us…"/>
          <p:cNvSpPr txBox="1"/>
          <p:nvPr/>
        </p:nvSpPr>
        <p:spPr>
          <a:xfrm>
            <a:off x="389395" y="906667"/>
            <a:ext cx="24210265" cy="5566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6000"/>
            </a:pPr>
            <a:r>
              <a:t>People down below us</a:t>
            </a:r>
          </a:p>
          <a:p>
            <a:pPr algn="l">
              <a:defRPr b="0" sz="6000"/>
            </a:pPr>
            <a:r>
              <a:t>Simply stop and stare.</a:t>
            </a:r>
          </a:p>
          <a:p>
            <a:pPr algn="l">
              <a:defRPr b="0" sz="6000"/>
            </a:pPr>
            <a:r>
              <a:t>Then when they see our shadow, Oh wow! They get a scare.</a:t>
            </a:r>
          </a:p>
          <a:p>
            <a:pPr algn="l">
              <a:defRPr b="0" sz="6000"/>
            </a:pPr>
            <a:r>
              <a:t>I’m taller than the tree-tops. I’m high enough to fly. Another centimetre and I’d</a:t>
            </a:r>
          </a:p>
          <a:p>
            <a:pPr algn="l">
              <a:defRPr b="0" sz="6000"/>
            </a:pPr>
            <a:r>
              <a:t>Bump into the sky.</a:t>
            </a:r>
          </a:p>
        </p:txBody>
      </p:sp>
      <p:sp>
        <p:nvSpPr>
          <p:cNvPr id="1486" name="What happens when people see the shadow?"/>
          <p:cNvSpPr txBox="1"/>
          <p:nvPr/>
        </p:nvSpPr>
        <p:spPr>
          <a:xfrm>
            <a:off x="453812" y="8239696"/>
            <a:ext cx="14884376"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What happens when people see the shadow?</a:t>
            </a:r>
          </a:p>
        </p:txBody>
      </p:sp>
      <p:sp>
        <p:nvSpPr>
          <p:cNvPr id="1487" name="Poetry"/>
          <p:cNvSpPr txBox="1"/>
          <p:nvPr/>
        </p:nvSpPr>
        <p:spPr>
          <a:xfrm>
            <a:off x="20043744" y="350696"/>
            <a:ext cx="2248511"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Poetry</a:t>
            </a:r>
          </a:p>
        </p:txBody>
      </p:sp>
      <p:pic>
        <p:nvPicPr>
          <p:cNvPr id="1488" name="Image" descr="Image"/>
          <p:cNvPicPr>
            <a:picLocks noChangeAspect="1"/>
          </p:cNvPicPr>
          <p:nvPr/>
        </p:nvPicPr>
        <p:blipFill>
          <a:blip r:embed="rId2">
            <a:extLst/>
          </a:blip>
          <a:stretch>
            <a:fillRect/>
          </a:stretch>
        </p:blipFill>
        <p:spPr>
          <a:xfrm>
            <a:off x="20791318" y="2660153"/>
            <a:ext cx="1953365" cy="3019694"/>
          </a:xfrm>
          <a:prstGeom prst="rect">
            <a:avLst/>
          </a:prstGeom>
          <a:ln w="12700">
            <a:miter lim="400000"/>
          </a:ln>
        </p:spPr>
      </p:pic>
      <p:pic>
        <p:nvPicPr>
          <p:cNvPr id="1489" name="Image" descr="Image"/>
          <p:cNvPicPr>
            <a:picLocks noChangeAspect="1"/>
          </p:cNvPicPr>
          <p:nvPr/>
        </p:nvPicPr>
        <p:blipFill>
          <a:blip r:embed="rId2">
            <a:extLst/>
          </a:blip>
          <a:srcRect l="0" t="0" r="0" b="0"/>
          <a:stretch>
            <a:fillRect/>
          </a:stretch>
        </p:blipFill>
        <p:spPr>
          <a:xfrm flipH="1">
            <a:off x="13090731" y="2660153"/>
            <a:ext cx="1953365" cy="301969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8" grpId="2"/>
      <p:bldP build="whole" bldLvl="1" animBg="1" rev="0" advAuto="0" spid="1489"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1" name="People down below us…"/>
          <p:cNvSpPr txBox="1"/>
          <p:nvPr/>
        </p:nvSpPr>
        <p:spPr>
          <a:xfrm>
            <a:off x="389395" y="906667"/>
            <a:ext cx="24210265" cy="5566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6000"/>
            </a:pPr>
            <a:r>
              <a:t>People down below us</a:t>
            </a:r>
          </a:p>
          <a:p>
            <a:pPr algn="l">
              <a:defRPr b="0" sz="6000"/>
            </a:pPr>
            <a:r>
              <a:t>Simply stop and stare.</a:t>
            </a:r>
          </a:p>
          <a:p>
            <a:pPr algn="l">
              <a:defRPr b="0" sz="6000"/>
            </a:pPr>
            <a:r>
              <a:t>Then when they see our shadow, Oh wow! </a:t>
            </a:r>
            <a:r>
              <a:t>They get a scare</a:t>
            </a:r>
            <a:r>
              <a:t>.</a:t>
            </a:r>
          </a:p>
          <a:p>
            <a:pPr algn="l">
              <a:defRPr b="0" sz="6000"/>
            </a:pPr>
            <a:r>
              <a:t>I’m taller than the tree-tops. I’m high enough to fly. Another centimetre and I’d</a:t>
            </a:r>
          </a:p>
          <a:p>
            <a:pPr algn="l">
              <a:defRPr b="0" sz="6000"/>
            </a:pPr>
            <a:r>
              <a:t>Bump into the sky.</a:t>
            </a:r>
          </a:p>
        </p:txBody>
      </p:sp>
      <p:sp>
        <p:nvSpPr>
          <p:cNvPr id="1492" name="What happens when people see the shadow?"/>
          <p:cNvSpPr txBox="1"/>
          <p:nvPr/>
        </p:nvSpPr>
        <p:spPr>
          <a:xfrm>
            <a:off x="453812" y="8239696"/>
            <a:ext cx="14884376"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What happens when people see the shadow?</a:t>
            </a:r>
          </a:p>
        </p:txBody>
      </p:sp>
      <p:sp>
        <p:nvSpPr>
          <p:cNvPr id="1493" name="Poetry"/>
          <p:cNvSpPr txBox="1"/>
          <p:nvPr/>
        </p:nvSpPr>
        <p:spPr>
          <a:xfrm>
            <a:off x="20043745" y="350696"/>
            <a:ext cx="2248510"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Poetry</a:t>
            </a:r>
          </a:p>
        </p:txBody>
      </p:sp>
      <p:pic>
        <p:nvPicPr>
          <p:cNvPr id="1494" name="Image" descr="Image"/>
          <p:cNvPicPr>
            <a:picLocks noChangeAspect="1"/>
          </p:cNvPicPr>
          <p:nvPr/>
        </p:nvPicPr>
        <p:blipFill>
          <a:blip r:embed="rId2">
            <a:extLst/>
          </a:blip>
          <a:stretch>
            <a:fillRect/>
          </a:stretch>
        </p:blipFill>
        <p:spPr>
          <a:xfrm>
            <a:off x="20815318" y="2660153"/>
            <a:ext cx="1953364" cy="3019694"/>
          </a:xfrm>
          <a:prstGeom prst="rect">
            <a:avLst/>
          </a:prstGeom>
          <a:ln w="12700">
            <a:miter lim="400000"/>
          </a:ln>
        </p:spPr>
      </p:pic>
      <p:pic>
        <p:nvPicPr>
          <p:cNvPr id="1495" name="Image" descr="Image"/>
          <p:cNvPicPr>
            <a:picLocks noChangeAspect="1"/>
          </p:cNvPicPr>
          <p:nvPr/>
        </p:nvPicPr>
        <p:blipFill>
          <a:blip r:embed="rId2">
            <a:extLst/>
          </a:blip>
          <a:stretch>
            <a:fillRect/>
          </a:stretch>
        </p:blipFill>
        <p:spPr>
          <a:xfrm flipH="1">
            <a:off x="13018731" y="2660153"/>
            <a:ext cx="1953365" cy="301969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5" grpId="1"/>
      <p:bldP build="whole" bldLvl="1" animBg="1" rev="0" advAuto="0" spid="1494" grpId="2"/>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7" name="Image" descr="Image"/>
          <p:cNvPicPr>
            <a:picLocks noChangeAspect="1"/>
          </p:cNvPicPr>
          <p:nvPr/>
        </p:nvPicPr>
        <p:blipFill>
          <a:blip r:embed="rId2">
            <a:extLst/>
          </a:blip>
          <a:stretch>
            <a:fillRect/>
          </a:stretch>
        </p:blipFill>
        <p:spPr>
          <a:xfrm>
            <a:off x="8633200" y="189050"/>
            <a:ext cx="13309601" cy="4800601"/>
          </a:xfrm>
          <a:prstGeom prst="rect">
            <a:avLst/>
          </a:prstGeom>
          <a:ln w="12700">
            <a:miter lim="400000"/>
          </a:ln>
        </p:spPr>
      </p:pic>
      <p:sp>
        <p:nvSpPr>
          <p:cNvPr id="1498" name="Fiction"/>
          <p:cNvSpPr txBox="1"/>
          <p:nvPr/>
        </p:nvSpPr>
        <p:spPr>
          <a:xfrm>
            <a:off x="2408197" y="439696"/>
            <a:ext cx="2335607"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Fiction</a:t>
            </a:r>
          </a:p>
        </p:txBody>
      </p:sp>
      <p:sp>
        <p:nvSpPr>
          <p:cNvPr id="1499" name="Award 2 marks for reference to Heron Feather being a fisherman / having fish and any reference to Fox being hungry / liking fish or thinking he might have a chance of getting fish / a meal, e.g.…"/>
          <p:cNvSpPr txBox="1"/>
          <p:nvPr/>
        </p:nvSpPr>
        <p:spPr>
          <a:xfrm>
            <a:off x="-7646" y="8539700"/>
            <a:ext cx="24326851" cy="4205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Award 2 marks for reference to Heron Feather being a fisherman / having fish and any reference to Fox being hungry / liking fish or thinking he might have a chance of getting fish / a meal, e.g.</a:t>
            </a:r>
          </a:p>
          <a:p>
            <a:pPr algn="l">
              <a:defRPr b="0"/>
            </a:pPr>
            <a:r>
              <a:t>• his song said he was a fisherman </a:t>
            </a:r>
            <a:r>
              <a:rPr>
                <a:solidFill>
                  <a:schemeClr val="accent5">
                    <a:hueOff val="-82419"/>
                    <a:satOff val="-9513"/>
                    <a:lumOff val="-16343"/>
                  </a:schemeClr>
                </a:solidFill>
              </a:rPr>
              <a:t>and</a:t>
            </a:r>
            <a:r>
              <a:t> so he might have fish with him</a:t>
            </a:r>
          </a:p>
          <a:p>
            <a:pPr algn="l">
              <a:defRPr b="0"/>
            </a:pPr>
            <a:r>
              <a:t>• because he mentioned the word fish </a:t>
            </a:r>
            <a:r>
              <a:rPr>
                <a:solidFill>
                  <a:schemeClr val="accent5">
                    <a:hueOff val="-82419"/>
                    <a:satOff val="-9513"/>
                    <a:lumOff val="-16343"/>
                  </a:schemeClr>
                </a:solidFill>
              </a:rPr>
              <a:t>and</a:t>
            </a:r>
            <a:r>
              <a:t> he might of hoped there was a fish</a:t>
            </a:r>
          </a:p>
          <a:p>
            <a:pPr algn="l">
              <a:defRPr b="0"/>
            </a:pPr>
            <a:r>
              <a:t>in his bag</a:t>
            </a:r>
          </a:p>
          <a:p>
            <a:pPr algn="l">
              <a:defRPr b="0"/>
            </a:pPr>
            <a:r>
              <a:t>• because he said he was a fisherman </a:t>
            </a:r>
            <a:r>
              <a:rPr>
                <a:solidFill>
                  <a:schemeClr val="accent5">
                    <a:hueOff val="-82419"/>
                    <a:satOff val="-9513"/>
                    <a:lumOff val="-16343"/>
                  </a:schemeClr>
                </a:solidFill>
              </a:rPr>
              <a:t>and</a:t>
            </a:r>
            <a:r>
              <a:t> Fox wants fish</a:t>
            </a:r>
          </a:p>
          <a:p>
            <a:pPr algn="l">
              <a:defRPr b="0"/>
            </a:pPr>
            <a:r>
              <a:t>• the fox likes fish </a:t>
            </a:r>
            <a:r>
              <a:rPr>
                <a:solidFill>
                  <a:schemeClr val="accent5">
                    <a:hueOff val="-82419"/>
                    <a:satOff val="-9513"/>
                    <a:lumOff val="-16343"/>
                  </a:schemeClr>
                </a:solidFill>
              </a:rPr>
              <a:t>and </a:t>
            </a:r>
            <a:r>
              <a:t>the man is a fisherman</a:t>
            </a:r>
          </a:p>
          <a:p>
            <a:pPr algn="l">
              <a:defRPr b="0"/>
            </a:pPr>
            <a:r>
              <a:t>• Heron Feather was singing that he was a good fisherman </a:t>
            </a:r>
            <a:r>
              <a:rPr>
                <a:solidFill>
                  <a:schemeClr val="accent5">
                    <a:hueOff val="-82419"/>
                    <a:satOff val="-9513"/>
                    <a:lumOff val="-16343"/>
                  </a:schemeClr>
                </a:solidFill>
              </a:rPr>
              <a:t>and</a:t>
            </a:r>
            <a:r>
              <a:t> Fox was hungry.</a:t>
            </a:r>
          </a:p>
        </p:txBody>
      </p:sp>
      <p:sp>
        <p:nvSpPr>
          <p:cNvPr id="1500" name="Fox didn’t care if the man was handsome, but he pricked up his ears at the word ‘fisherman’, for where there are fishermen, there are fish. And a tasty fish would just suit Fox. His nose twitched. A delightful fishy smell was coming out of the man’s leat"/>
          <p:cNvSpPr txBox="1"/>
          <p:nvPr/>
        </p:nvSpPr>
        <p:spPr>
          <a:xfrm>
            <a:off x="-11049" y="6120383"/>
            <a:ext cx="24406099" cy="14752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t>
            </a:r>
          </a:p>
          <a:p>
            <a:pPr algn="l">
              <a:defRPr b="0"/>
            </a:pPr>
            <a:r>
              <a:t>Fox didn’t care if the man was handsome, but he pricked up his ears at the word ‘fisherman’, for where there are fishermen, there are fish. And a tasty fish would just suit Fox. His nose twitched. A delightful fishy smell was coming out of the man’s leather bag.</a:t>
            </a:r>
          </a:p>
        </p:txBody>
      </p:sp>
      <p:sp>
        <p:nvSpPr>
          <p:cNvPr id="1501" name="One fine day, a hungry fox was walking down the road. His tummy was rumbling so loudly that he almost didn’t hear the sound of someone coming…"/>
          <p:cNvSpPr txBox="1"/>
          <p:nvPr/>
        </p:nvSpPr>
        <p:spPr>
          <a:xfrm>
            <a:off x="49526" y="5546333"/>
            <a:ext cx="23876509" cy="10053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a:lvl1pPr>
          </a:lstStyle>
          <a:p>
            <a:pPr/>
            <a:r>
              <a:t>One fine day, a hungry fox was walking down the road. His tummy was rumbling so loudly that he almost didn’t hear the sound of someone coming…</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16" name="Group"/>
          <p:cNvGrpSpPr/>
          <p:nvPr/>
        </p:nvGrpSpPr>
        <p:grpSpPr>
          <a:xfrm>
            <a:off x="1925798" y="4232229"/>
            <a:ext cx="20532403" cy="5636829"/>
            <a:chOff x="0" y="0"/>
            <a:chExt cx="20532402" cy="5636828"/>
          </a:xfrm>
        </p:grpSpPr>
        <p:sp>
          <p:nvSpPr>
            <p:cNvPr id="1503" name="Rectangle"/>
            <p:cNvSpPr/>
            <p:nvPr/>
          </p:nvSpPr>
          <p:spPr>
            <a:xfrm>
              <a:off x="0" y="0"/>
              <a:ext cx="18297401" cy="5633694"/>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grpSp>
          <p:nvGrpSpPr>
            <p:cNvPr id="1506" name="Group"/>
            <p:cNvGrpSpPr/>
            <p:nvPr/>
          </p:nvGrpSpPr>
          <p:grpSpPr>
            <a:xfrm>
              <a:off x="18322800" y="24936"/>
              <a:ext cx="2196903" cy="1316396"/>
              <a:chOff x="0" y="0"/>
              <a:chExt cx="2196901" cy="1316394"/>
            </a:xfrm>
          </p:grpSpPr>
          <p:sp>
            <p:nvSpPr>
              <p:cNvPr id="1504"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05" name="First go"/>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First go</a:t>
                </a:r>
              </a:p>
            </p:txBody>
          </p:sp>
        </p:grpSp>
        <p:grpSp>
          <p:nvGrpSpPr>
            <p:cNvPr id="1509" name="Group"/>
            <p:cNvGrpSpPr/>
            <p:nvPr/>
          </p:nvGrpSpPr>
          <p:grpSpPr>
            <a:xfrm>
              <a:off x="18310100" y="2703997"/>
              <a:ext cx="2222303" cy="1740240"/>
              <a:chOff x="0" y="0"/>
              <a:chExt cx="2222301" cy="1740238"/>
            </a:xfrm>
          </p:grpSpPr>
          <p:sp>
            <p:nvSpPr>
              <p:cNvPr id="1507" name="Rectangle"/>
              <p:cNvSpPr/>
              <p:nvPr/>
            </p:nvSpPr>
            <p:spPr>
              <a:xfrm>
                <a:off x="0" y="-1"/>
                <a:ext cx="2222302" cy="1740240"/>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08" name="Replace"/>
              <p:cNvSpPr txBox="1"/>
              <p:nvPr/>
            </p:nvSpPr>
            <p:spPr>
              <a:xfrm>
                <a:off x="126360" y="671168"/>
                <a:ext cx="1969581" cy="679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Replace</a:t>
                </a:r>
              </a:p>
            </p:txBody>
          </p:sp>
        </p:grpSp>
        <p:grpSp>
          <p:nvGrpSpPr>
            <p:cNvPr id="1512" name="Group"/>
            <p:cNvGrpSpPr/>
            <p:nvPr/>
          </p:nvGrpSpPr>
          <p:grpSpPr>
            <a:xfrm>
              <a:off x="18310100" y="4479902"/>
              <a:ext cx="2222303" cy="1156927"/>
              <a:chOff x="0" y="0"/>
              <a:chExt cx="2222301" cy="1156925"/>
            </a:xfrm>
          </p:grpSpPr>
          <p:sp>
            <p:nvSpPr>
              <p:cNvPr id="1510" name="Rectangle"/>
              <p:cNvSpPr/>
              <p:nvPr/>
            </p:nvSpPr>
            <p:spPr>
              <a:xfrm>
                <a:off x="0" y="0"/>
                <a:ext cx="2222302" cy="115692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11" name="Check"/>
              <p:cNvSpPr txBox="1"/>
              <p:nvPr/>
            </p:nvSpPr>
            <p:spPr>
              <a:xfrm>
                <a:off x="126360" y="209101"/>
                <a:ext cx="1969582"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Check</a:t>
                </a:r>
              </a:p>
            </p:txBody>
          </p:sp>
        </p:grpSp>
        <p:grpSp>
          <p:nvGrpSpPr>
            <p:cNvPr id="1515" name="Group"/>
            <p:cNvGrpSpPr/>
            <p:nvPr/>
          </p:nvGrpSpPr>
          <p:grpSpPr>
            <a:xfrm>
              <a:off x="18322800" y="1351936"/>
              <a:ext cx="2196903" cy="1316396"/>
              <a:chOff x="0" y="0"/>
              <a:chExt cx="2196901" cy="1316394"/>
            </a:xfrm>
          </p:grpSpPr>
          <p:sp>
            <p:nvSpPr>
              <p:cNvPr id="1513"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14" name="Add"/>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Add</a:t>
                </a:r>
              </a:p>
            </p:txBody>
          </p:sp>
        </p:grpSp>
      </p:grpSp>
      <p:sp>
        <p:nvSpPr>
          <p:cNvPr id="1517" name="Modelling"/>
          <p:cNvSpPr txBox="1"/>
          <p:nvPr>
            <p:ph type="title" idx="4294967295"/>
          </p:nvPr>
        </p:nvSpPr>
        <p:spPr>
          <a:prstGeom prst="rect">
            <a:avLst/>
          </a:prstGeom>
        </p:spPr>
        <p:txBody>
          <a:bodyPr/>
          <a:lstStyle/>
          <a:p>
            <a:pPr/>
            <a:r>
              <a:t>Modelling</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9" name="Rectangle"/>
          <p:cNvSpPr/>
          <p:nvPr/>
        </p:nvSpPr>
        <p:spPr>
          <a:xfrm>
            <a:off x="1925798" y="4232229"/>
            <a:ext cx="18297402" cy="5633694"/>
          </a:xfrm>
          <a:prstGeom prst="rect">
            <a:avLst/>
          </a:prstGeom>
          <a:ln w="25400">
            <a:solidFill>
              <a:srgbClr val="000000"/>
            </a:solidFill>
            <a:miter lim="400000"/>
          </a:ln>
        </p:spPr>
        <p:txBody>
          <a:bodyPr lIns="101600" tIns="101600" rIns="101600" bIns="101600" anchor="ctr"/>
          <a:lstStyle/>
          <a:p>
            <a:pPr defTabSz="457200">
              <a:defRPr b="0" sz="1200">
                <a:solidFill>
                  <a:srgbClr val="FFFFFF"/>
                </a:solidFill>
              </a:defRPr>
            </a:pPr>
          </a:p>
        </p:txBody>
      </p:sp>
      <p:grpSp>
        <p:nvGrpSpPr>
          <p:cNvPr id="1522" name="Group"/>
          <p:cNvGrpSpPr/>
          <p:nvPr/>
        </p:nvGrpSpPr>
        <p:grpSpPr>
          <a:xfrm>
            <a:off x="20248599" y="4257165"/>
            <a:ext cx="2196902" cy="1316396"/>
            <a:chOff x="0" y="0"/>
            <a:chExt cx="2196901" cy="1316394"/>
          </a:xfrm>
        </p:grpSpPr>
        <p:sp>
          <p:nvSpPr>
            <p:cNvPr id="1520"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21" name="First go"/>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sz="2700">
                  <a:solidFill>
                    <a:schemeClr val="accent5">
                      <a:hueOff val="-82419"/>
                      <a:satOff val="-9513"/>
                      <a:lumOff val="-16343"/>
                    </a:schemeClr>
                  </a:solidFill>
                </a:defRPr>
              </a:lvl1pPr>
            </a:lstStyle>
            <a:p>
              <a:pPr/>
              <a:r>
                <a:t>First go</a:t>
              </a:r>
            </a:p>
          </p:txBody>
        </p:sp>
      </p:grpSp>
      <p:grpSp>
        <p:nvGrpSpPr>
          <p:cNvPr id="1525" name="Group"/>
          <p:cNvGrpSpPr/>
          <p:nvPr/>
        </p:nvGrpSpPr>
        <p:grpSpPr>
          <a:xfrm>
            <a:off x="20235899" y="6936227"/>
            <a:ext cx="2222302" cy="1740239"/>
            <a:chOff x="0" y="0"/>
            <a:chExt cx="2222301" cy="1740238"/>
          </a:xfrm>
        </p:grpSpPr>
        <p:sp>
          <p:nvSpPr>
            <p:cNvPr id="1523" name="Rectangle"/>
            <p:cNvSpPr/>
            <p:nvPr/>
          </p:nvSpPr>
          <p:spPr>
            <a:xfrm>
              <a:off x="0" y="-1"/>
              <a:ext cx="2222302" cy="1740240"/>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24" name="Replace"/>
            <p:cNvSpPr txBox="1"/>
            <p:nvPr/>
          </p:nvSpPr>
          <p:spPr>
            <a:xfrm>
              <a:off x="126360" y="671168"/>
              <a:ext cx="1969581" cy="679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Replace</a:t>
              </a:r>
            </a:p>
          </p:txBody>
        </p:sp>
      </p:grpSp>
      <p:grpSp>
        <p:nvGrpSpPr>
          <p:cNvPr id="1528" name="Group"/>
          <p:cNvGrpSpPr/>
          <p:nvPr/>
        </p:nvGrpSpPr>
        <p:grpSpPr>
          <a:xfrm>
            <a:off x="20235899" y="8712131"/>
            <a:ext cx="2222303" cy="1156927"/>
            <a:chOff x="0" y="0"/>
            <a:chExt cx="2222301" cy="1156925"/>
          </a:xfrm>
        </p:grpSpPr>
        <p:sp>
          <p:nvSpPr>
            <p:cNvPr id="1526" name="Rectangle"/>
            <p:cNvSpPr/>
            <p:nvPr/>
          </p:nvSpPr>
          <p:spPr>
            <a:xfrm>
              <a:off x="0" y="0"/>
              <a:ext cx="2222302" cy="115692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27" name="Check"/>
            <p:cNvSpPr txBox="1"/>
            <p:nvPr/>
          </p:nvSpPr>
          <p:spPr>
            <a:xfrm>
              <a:off x="126360" y="209101"/>
              <a:ext cx="1969582"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Check</a:t>
              </a:r>
            </a:p>
          </p:txBody>
        </p:sp>
      </p:grpSp>
      <p:grpSp>
        <p:nvGrpSpPr>
          <p:cNvPr id="1531" name="Group"/>
          <p:cNvGrpSpPr/>
          <p:nvPr/>
        </p:nvGrpSpPr>
        <p:grpSpPr>
          <a:xfrm>
            <a:off x="20248599" y="5584166"/>
            <a:ext cx="2196902" cy="1316395"/>
            <a:chOff x="0" y="0"/>
            <a:chExt cx="2196901" cy="1316394"/>
          </a:xfrm>
        </p:grpSpPr>
        <p:sp>
          <p:nvSpPr>
            <p:cNvPr id="1529"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30" name="Add"/>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Add</a:t>
              </a:r>
            </a:p>
          </p:txBody>
        </p:sp>
      </p:grpSp>
      <p:sp>
        <p:nvSpPr>
          <p:cNvPr id="1532" name="Modelling"/>
          <p:cNvSpPr txBox="1"/>
          <p:nvPr>
            <p:ph type="title" idx="4294967295"/>
          </p:nvPr>
        </p:nvSpPr>
        <p:spPr>
          <a:prstGeom prst="rect">
            <a:avLst/>
          </a:prstGeom>
        </p:spPr>
        <p:txBody>
          <a:bodyPr/>
          <a:lstStyle/>
          <a:p>
            <a:pPr/>
            <a:r>
              <a:t>Modelling</a:t>
            </a:r>
          </a:p>
        </p:txBody>
      </p:sp>
      <p:sp>
        <p:nvSpPr>
          <p:cNvPr id="1533" name="His song said he was a fisherman."/>
          <p:cNvSpPr txBox="1"/>
          <p:nvPr/>
        </p:nvSpPr>
        <p:spPr>
          <a:xfrm>
            <a:off x="2403872" y="4499456"/>
            <a:ext cx="12712256" cy="10690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6500"/>
            </a:lvl1pPr>
          </a:lstStyle>
          <a:p>
            <a:pPr/>
            <a:r>
              <a:t>His song said he was a fisherman.</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8" name="Group"/>
          <p:cNvGrpSpPr/>
          <p:nvPr/>
        </p:nvGrpSpPr>
        <p:grpSpPr>
          <a:xfrm>
            <a:off x="1925798" y="4232229"/>
            <a:ext cx="20532403" cy="5636829"/>
            <a:chOff x="0" y="0"/>
            <a:chExt cx="20532402" cy="5636828"/>
          </a:xfrm>
        </p:grpSpPr>
        <p:sp>
          <p:nvSpPr>
            <p:cNvPr id="1535" name="Rectangle"/>
            <p:cNvSpPr/>
            <p:nvPr/>
          </p:nvSpPr>
          <p:spPr>
            <a:xfrm>
              <a:off x="0" y="0"/>
              <a:ext cx="18297401" cy="5633694"/>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grpSp>
          <p:nvGrpSpPr>
            <p:cNvPr id="1538" name="Group"/>
            <p:cNvGrpSpPr/>
            <p:nvPr/>
          </p:nvGrpSpPr>
          <p:grpSpPr>
            <a:xfrm>
              <a:off x="18322800" y="24936"/>
              <a:ext cx="2196903" cy="1316396"/>
              <a:chOff x="0" y="0"/>
              <a:chExt cx="2196901" cy="1316394"/>
            </a:xfrm>
          </p:grpSpPr>
          <p:sp>
            <p:nvSpPr>
              <p:cNvPr id="1536"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37" name="First go"/>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First go</a:t>
                </a:r>
              </a:p>
            </p:txBody>
          </p:sp>
        </p:grpSp>
        <p:grpSp>
          <p:nvGrpSpPr>
            <p:cNvPr id="1541" name="Group"/>
            <p:cNvGrpSpPr/>
            <p:nvPr/>
          </p:nvGrpSpPr>
          <p:grpSpPr>
            <a:xfrm>
              <a:off x="18310100" y="2703997"/>
              <a:ext cx="2222303" cy="1740240"/>
              <a:chOff x="0" y="0"/>
              <a:chExt cx="2222301" cy="1740238"/>
            </a:xfrm>
          </p:grpSpPr>
          <p:sp>
            <p:nvSpPr>
              <p:cNvPr id="1539" name="Rectangle"/>
              <p:cNvSpPr/>
              <p:nvPr/>
            </p:nvSpPr>
            <p:spPr>
              <a:xfrm>
                <a:off x="0" y="-1"/>
                <a:ext cx="2222302" cy="1740240"/>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40" name="Replace"/>
              <p:cNvSpPr txBox="1"/>
              <p:nvPr/>
            </p:nvSpPr>
            <p:spPr>
              <a:xfrm>
                <a:off x="126360" y="671168"/>
                <a:ext cx="1969581" cy="679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Replace</a:t>
                </a:r>
              </a:p>
            </p:txBody>
          </p:sp>
        </p:grpSp>
        <p:grpSp>
          <p:nvGrpSpPr>
            <p:cNvPr id="1544" name="Group"/>
            <p:cNvGrpSpPr/>
            <p:nvPr/>
          </p:nvGrpSpPr>
          <p:grpSpPr>
            <a:xfrm>
              <a:off x="18310100" y="4479902"/>
              <a:ext cx="2222303" cy="1156927"/>
              <a:chOff x="0" y="0"/>
              <a:chExt cx="2222301" cy="1156925"/>
            </a:xfrm>
          </p:grpSpPr>
          <p:sp>
            <p:nvSpPr>
              <p:cNvPr id="1542" name="Rectangle"/>
              <p:cNvSpPr/>
              <p:nvPr/>
            </p:nvSpPr>
            <p:spPr>
              <a:xfrm>
                <a:off x="0" y="0"/>
                <a:ext cx="2222302" cy="115692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43" name="Check"/>
              <p:cNvSpPr txBox="1"/>
              <p:nvPr/>
            </p:nvSpPr>
            <p:spPr>
              <a:xfrm>
                <a:off x="126360" y="209101"/>
                <a:ext cx="1969582"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b="0" sz="2700"/>
                </a:lvl1pPr>
              </a:lstStyle>
              <a:p>
                <a:pPr/>
                <a:r>
                  <a:t>Check</a:t>
                </a:r>
              </a:p>
            </p:txBody>
          </p:sp>
        </p:grpSp>
        <p:grpSp>
          <p:nvGrpSpPr>
            <p:cNvPr id="1547" name="Group"/>
            <p:cNvGrpSpPr/>
            <p:nvPr/>
          </p:nvGrpSpPr>
          <p:grpSpPr>
            <a:xfrm>
              <a:off x="18322800" y="1351936"/>
              <a:ext cx="2196903" cy="1316396"/>
              <a:chOff x="0" y="0"/>
              <a:chExt cx="2196901" cy="1316394"/>
            </a:xfrm>
          </p:grpSpPr>
          <p:sp>
            <p:nvSpPr>
              <p:cNvPr id="1545" name="Rectangle"/>
              <p:cNvSpPr/>
              <p:nvPr/>
            </p:nvSpPr>
            <p:spPr>
              <a:xfrm>
                <a:off x="0" y="-1"/>
                <a:ext cx="2196902" cy="1316396"/>
              </a:xfrm>
              <a:prstGeom prst="rect">
                <a:avLst/>
              </a:prstGeom>
              <a:noFill/>
              <a:ln w="25400" cap="flat">
                <a:solidFill>
                  <a:srgbClr val="000000"/>
                </a:solidFill>
                <a:prstDash val="solid"/>
                <a:miter lim="400000"/>
              </a:ln>
              <a:effectLst/>
            </p:spPr>
            <p:txBody>
              <a:bodyPr wrap="square" lIns="101600" tIns="101600" rIns="101600" bIns="101600" numCol="1" anchor="ctr">
                <a:noAutofit/>
              </a:bodyPr>
              <a:lstStyle/>
              <a:p>
                <a:pPr defTabSz="457200">
                  <a:defRPr b="0" sz="1200">
                    <a:solidFill>
                      <a:srgbClr val="FFFFFF"/>
                    </a:solidFill>
                  </a:defRPr>
                </a:pPr>
              </a:p>
            </p:txBody>
          </p:sp>
          <p:sp>
            <p:nvSpPr>
              <p:cNvPr id="1546" name="Add"/>
              <p:cNvSpPr txBox="1"/>
              <p:nvPr/>
            </p:nvSpPr>
            <p:spPr>
              <a:xfrm>
                <a:off x="124916" y="507702"/>
                <a:ext cx="1947070" cy="514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l" defTabSz="457200">
                  <a:defRPr sz="2700">
                    <a:solidFill>
                      <a:schemeClr val="accent5">
                        <a:hueOff val="-82419"/>
                        <a:satOff val="-9513"/>
                        <a:lumOff val="-16343"/>
                      </a:schemeClr>
                    </a:solidFill>
                  </a:defRPr>
                </a:lvl1pPr>
              </a:lstStyle>
              <a:p>
                <a:pPr/>
                <a:r>
                  <a:t>Add</a:t>
                </a:r>
              </a:p>
            </p:txBody>
          </p:sp>
        </p:grpSp>
      </p:grpSp>
      <p:sp>
        <p:nvSpPr>
          <p:cNvPr id="1549" name="Modelling"/>
          <p:cNvSpPr txBox="1"/>
          <p:nvPr>
            <p:ph type="title" idx="4294967295"/>
          </p:nvPr>
        </p:nvSpPr>
        <p:spPr>
          <a:prstGeom prst="rect">
            <a:avLst/>
          </a:prstGeom>
        </p:spPr>
        <p:txBody>
          <a:bodyPr/>
          <a:lstStyle/>
          <a:p>
            <a:pPr/>
            <a:r>
              <a:t>Modelling</a:t>
            </a:r>
          </a:p>
        </p:txBody>
      </p:sp>
      <p:sp>
        <p:nvSpPr>
          <p:cNvPr id="1550" name="His song said he was a fisherman and…"/>
          <p:cNvSpPr txBox="1"/>
          <p:nvPr/>
        </p:nvSpPr>
        <p:spPr>
          <a:xfrm>
            <a:off x="2169231" y="4676157"/>
            <a:ext cx="14333538" cy="20596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6500"/>
            </a:pPr>
            <a:r>
              <a:t>His song said he was a fisherman and </a:t>
            </a:r>
          </a:p>
          <a:p>
            <a:pPr algn="l">
              <a:defRPr b="0" sz="6500"/>
            </a:pPr>
            <a:r>
              <a:t>the fox was hungry.</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2" name="Title"/>
          <p:cNvSpPr txBox="1"/>
          <p:nvPr>
            <p:ph type="title"/>
          </p:nvPr>
        </p:nvSpPr>
        <p:spPr>
          <a:prstGeom prst="rect">
            <a:avLst/>
          </a:prstGeom>
        </p:spPr>
        <p:txBody>
          <a:bodyPr/>
          <a:lstStyle/>
          <a:p>
            <a:pPr/>
            <a:r>
              <a:t>Year 2 - Poetry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728" name="IMG_2737.jpeg" descr="IMG_2737.jpeg"/>
          <p:cNvPicPr>
            <a:picLocks noChangeAspect="1"/>
          </p:cNvPicPr>
          <p:nvPr/>
        </p:nvPicPr>
        <p:blipFill>
          <a:blip r:embed="rId2">
            <a:extLst/>
          </a:blip>
          <a:stretch>
            <a:fillRect/>
          </a:stretch>
        </p:blipFill>
        <p:spPr>
          <a:xfrm>
            <a:off x="1041837" y="-1"/>
            <a:ext cx="22300326" cy="13716001"/>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pic>
        <p:nvPicPr>
          <p:cNvPr id="1554" name="Image" descr="Image"/>
          <p:cNvPicPr>
            <a:picLocks noChangeAspect="1"/>
          </p:cNvPicPr>
          <p:nvPr/>
        </p:nvPicPr>
        <p:blipFill>
          <a:blip r:embed="rId2">
            <a:extLst/>
          </a:blip>
          <a:stretch>
            <a:fillRect/>
          </a:stretch>
        </p:blipFill>
        <p:spPr>
          <a:xfrm>
            <a:off x="7455261" y="2313942"/>
            <a:ext cx="9473479" cy="9088116"/>
          </a:xfrm>
          <a:prstGeom prst="rect">
            <a:avLst/>
          </a:prstGeom>
          <a:ln w="12700">
            <a:miter lim="400000"/>
          </a:ln>
        </p:spPr>
      </p:pic>
      <p:sp>
        <p:nvSpPr>
          <p:cNvPr id="1555" name="Prediction"/>
          <p:cNvSpPr txBox="1"/>
          <p:nvPr>
            <p:ph type="title"/>
          </p:nvPr>
        </p:nvSpPr>
        <p:spPr>
          <a:xfrm>
            <a:off x="4127103" y="-404416"/>
            <a:ext cx="15609094" cy="3036095"/>
          </a:xfrm>
          <a:prstGeom prst="rect">
            <a:avLst/>
          </a:prstGeom>
        </p:spPr>
        <p:txBody>
          <a:bodyPr/>
          <a:lstStyle/>
          <a:p>
            <a:pPr/>
            <a:r>
              <a:t>Prediction</a:t>
            </a:r>
          </a:p>
        </p:txBody>
      </p:sp>
      <p:sp>
        <p:nvSpPr>
          <p:cNvPr id="1556" name="‘warmed up’ and ‘readied’ for content through an introductory task or scene-setting. DfE"/>
          <p:cNvSpPr txBox="1"/>
          <p:nvPr/>
        </p:nvSpPr>
        <p:spPr>
          <a:xfrm>
            <a:off x="3113525" y="11869334"/>
            <a:ext cx="19385739" cy="6471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defRPr sz="3600"/>
            </a:lvl1pPr>
          </a:lstStyle>
          <a:p>
            <a:pPr>
              <a:defRPr b="0"/>
            </a:pPr>
            <a:r>
              <a:rPr b="1"/>
              <a:t>‘warmed up’ and ‘readied’ for content through an introductory task or scene-setting. DfE</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8" name="Prediction - sequence the first four lines"/>
          <p:cNvSpPr txBox="1"/>
          <p:nvPr>
            <p:ph type="title"/>
          </p:nvPr>
        </p:nvSpPr>
        <p:spPr>
          <a:prstGeom prst="rect">
            <a:avLst/>
          </a:prstGeom>
        </p:spPr>
        <p:txBody>
          <a:bodyPr/>
          <a:lstStyle>
            <a:lvl1pPr defTabSz="681870">
              <a:defRPr sz="9200"/>
            </a:lvl1pPr>
          </a:lstStyle>
          <a:p>
            <a:pPr/>
            <a:r>
              <a:t>Prediction - sequence the first four lines</a:t>
            </a:r>
          </a:p>
        </p:txBody>
      </p:sp>
      <p:sp>
        <p:nvSpPr>
          <p:cNvPr id="1559" name="Winter is the king of showmen Turning tree stumps into snow men And houses into birthday cakes And spreading sugar over lakes"/>
          <p:cNvSpPr txBox="1"/>
          <p:nvPr>
            <p:ph type="body" sz="half" idx="1"/>
          </p:nvPr>
        </p:nvSpPr>
        <p:spPr>
          <a:xfrm>
            <a:off x="8048625" y="3652242"/>
            <a:ext cx="9303201" cy="8840391"/>
          </a:xfrm>
          <a:prstGeom prst="rect">
            <a:avLst/>
          </a:prstGeom>
        </p:spPr>
        <p:txBody>
          <a:bodyPr/>
          <a:lstStyle/>
          <a:p>
            <a:pPr marL="0" indent="0" defTabSz="642937">
              <a:lnSpc>
                <a:spcPct val="200000"/>
              </a:lnSpc>
              <a:spcBef>
                <a:spcPts val="2900"/>
              </a:spcBef>
              <a:buSzTx/>
              <a:buNone/>
              <a:defRPr sz="4200">
                <a:solidFill>
                  <a:srgbClr val="323333"/>
                </a:solidFill>
                <a:latin typeface="Helvetica"/>
                <a:ea typeface="Helvetica"/>
                <a:cs typeface="Helvetica"/>
                <a:sym typeface="Helvetica"/>
              </a:defRPr>
            </a:pPr>
            <a:r>
              <a:t>Winter is the king of showmen</a:t>
            </a:r>
            <a:br/>
            <a:r>
              <a:t>Turning tree stumps into snow men</a:t>
            </a:r>
            <a:br/>
            <a:r>
              <a:t>And houses into birthday cakes</a:t>
            </a:r>
            <a:br/>
            <a:r>
              <a:t>And spreading sugar over lakes</a:t>
            </a:r>
            <a:b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9" grpId="1"/>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1" name="Winter is the king of showmen Turning tree stumps into snow men And houses into birthday cakes And spreading sugar over lakes Smooth and clean and frosty white The world looks good enough to bite That's the season to be young Catching snowflakes on your "/>
          <p:cNvSpPr txBox="1"/>
          <p:nvPr/>
        </p:nvSpPr>
        <p:spPr>
          <a:xfrm>
            <a:off x="7792680" y="4696293"/>
            <a:ext cx="8755088" cy="6492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spcBef>
                <a:spcPts val="2900"/>
              </a:spcBef>
              <a:defRPr b="0" sz="4200">
                <a:solidFill>
                  <a:schemeClr val="accent1">
                    <a:hueOff val="114395"/>
                    <a:lumOff val="-24975"/>
                  </a:schemeClr>
                </a:solidFill>
                <a:latin typeface="Helvetica"/>
                <a:ea typeface="Helvetica"/>
                <a:cs typeface="Helvetica"/>
                <a:sym typeface="Helvetica"/>
              </a:defRPr>
            </a:pPr>
            <a:r>
              <a:t>Winter is the king of showmen</a:t>
            </a:r>
            <a:br/>
            <a:r>
              <a:t>Turning tree stumps into snow men</a:t>
            </a:r>
            <a:br/>
            <a:r>
              <a:rPr>
                <a:solidFill>
                  <a:schemeClr val="accent5">
                    <a:hueOff val="-82419"/>
                    <a:satOff val="-9513"/>
                    <a:lumOff val="-16343"/>
                  </a:schemeClr>
                </a:solidFill>
              </a:rPr>
              <a:t>And houses into birthday cakes</a:t>
            </a:r>
            <a:br>
              <a:rPr>
                <a:solidFill>
                  <a:schemeClr val="accent5">
                    <a:hueOff val="-82419"/>
                    <a:satOff val="-9513"/>
                    <a:lumOff val="-16343"/>
                  </a:schemeClr>
                </a:solidFill>
              </a:rPr>
            </a:br>
            <a:r>
              <a:rPr>
                <a:solidFill>
                  <a:schemeClr val="accent5">
                    <a:hueOff val="-82419"/>
                    <a:satOff val="-9513"/>
                    <a:lumOff val="-16343"/>
                  </a:schemeClr>
                </a:solidFill>
              </a:rPr>
              <a:t>And spreading sugar over lakes</a:t>
            </a:r>
            <a:br>
              <a:rPr>
                <a:solidFill>
                  <a:schemeClr val="accent5">
                    <a:hueOff val="-82419"/>
                    <a:satOff val="-9513"/>
                    <a:lumOff val="-16343"/>
                  </a:schemeClr>
                </a:solidFill>
              </a:rPr>
            </a:br>
            <a:r>
              <a:t>Smooth and clean and frosty white</a:t>
            </a:r>
            <a:br/>
            <a:r>
              <a:t>The world looks good enough to bite</a:t>
            </a:r>
            <a:br/>
            <a:r>
              <a:rPr>
                <a:solidFill>
                  <a:schemeClr val="accent5">
                    <a:hueOff val="-82419"/>
                    <a:satOff val="-9513"/>
                    <a:lumOff val="-16343"/>
                  </a:schemeClr>
                </a:solidFill>
              </a:rPr>
              <a:t>That's the season to be young</a:t>
            </a:r>
            <a:br>
              <a:rPr>
                <a:solidFill>
                  <a:schemeClr val="accent5">
                    <a:hueOff val="-82419"/>
                    <a:satOff val="-9513"/>
                    <a:lumOff val="-16343"/>
                  </a:schemeClr>
                </a:solidFill>
              </a:rPr>
            </a:br>
            <a:r>
              <a:rPr>
                <a:solidFill>
                  <a:schemeClr val="accent5">
                    <a:hueOff val="-82419"/>
                    <a:satOff val="-9513"/>
                    <a:lumOff val="-16343"/>
                  </a:schemeClr>
                </a:solidFill>
              </a:rPr>
              <a:t>Catching snowflakes on your tongue</a:t>
            </a:r>
            <a:br>
              <a:rPr>
                <a:solidFill>
                  <a:schemeClr val="accent5">
                    <a:hueOff val="-82419"/>
                    <a:satOff val="-9513"/>
                    <a:lumOff val="-16343"/>
                  </a:schemeClr>
                </a:solidFill>
              </a:rPr>
            </a:br>
            <a:r>
              <a:rPr>
                <a:solidFill>
                  <a:srgbClr val="027001"/>
                </a:solidFill>
              </a:rPr>
              <a:t>Snow is snowy when it's snowing</a:t>
            </a:r>
            <a:br>
              <a:rPr>
                <a:solidFill>
                  <a:srgbClr val="027001"/>
                </a:solidFill>
              </a:rPr>
            </a:br>
            <a:r>
              <a:rPr>
                <a:solidFill>
                  <a:srgbClr val="027001"/>
                </a:solidFill>
              </a:rPr>
              <a:t>I'm sorry it's slushy when it's going</a:t>
            </a:r>
          </a:p>
        </p:txBody>
      </p:sp>
      <p:sp>
        <p:nvSpPr>
          <p:cNvPr id="1562" name="Winter Morning"/>
          <p:cNvSpPr txBox="1"/>
          <p:nvPr>
            <p:ph type="title" idx="4294967295"/>
          </p:nvPr>
        </p:nvSpPr>
        <p:spPr>
          <a:xfrm>
            <a:off x="3923107" y="1916734"/>
            <a:ext cx="15609096" cy="3077597"/>
          </a:xfrm>
          <a:prstGeom prst="rect">
            <a:avLst/>
          </a:prstGeom>
        </p:spPr>
        <p:txBody>
          <a:bodyPr lIns="71437" tIns="71437" rIns="71437" bIns="71437"/>
          <a:lstStyle>
            <a:lvl1pPr defTabSz="821531">
              <a:defRPr sz="9800">
                <a:latin typeface="Helvetica Light"/>
                <a:ea typeface="Helvetica Light"/>
                <a:cs typeface="Helvetica Light"/>
                <a:sym typeface="Helvetica Light"/>
              </a:defRPr>
            </a:lvl1pPr>
          </a:lstStyle>
          <a:p>
            <a:pPr/>
            <a:r>
              <a:t>Winter Morning</a:t>
            </a:r>
          </a:p>
        </p:txBody>
      </p:sp>
      <p:sp>
        <p:nvSpPr>
          <p:cNvPr id="1563" name="Paired Read Aloud"/>
          <p:cNvSpPr txBox="1"/>
          <p:nvPr/>
        </p:nvSpPr>
        <p:spPr>
          <a:xfrm>
            <a:off x="4387453" y="-464344"/>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b="0" sz="11200">
                <a:latin typeface="+mn-lt"/>
                <a:ea typeface="+mn-ea"/>
                <a:cs typeface="+mn-cs"/>
                <a:sym typeface="Helvetica Neue Medium"/>
              </a:defRPr>
            </a:lvl1pPr>
          </a:lstStyle>
          <a:p>
            <a:pPr/>
            <a:r>
              <a:t>Paired Read Aloud</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slushy…"/>
          <p:cNvSpPr txBox="1"/>
          <p:nvPr>
            <p:ph type="body" sz="quarter" idx="1"/>
          </p:nvPr>
        </p:nvSpPr>
        <p:spPr>
          <a:xfrm>
            <a:off x="3708796" y="1553765"/>
            <a:ext cx="7221329" cy="8840392"/>
          </a:xfrm>
          <a:prstGeom prst="rect">
            <a:avLst/>
          </a:prstGeom>
        </p:spPr>
        <p:txBody>
          <a:bodyPr/>
          <a:lstStyle/>
          <a:p>
            <a:pPr marL="616855" indent="-616855">
              <a:defRPr sz="6800"/>
            </a:pPr>
            <a:r>
              <a:t>slushy</a:t>
            </a:r>
          </a:p>
          <a:p>
            <a:pPr marL="616855" indent="-616855">
              <a:defRPr sz="6800"/>
            </a:pPr>
            <a:r>
              <a:t>tree stumps</a:t>
            </a:r>
          </a:p>
          <a:p>
            <a:pPr marL="616855" indent="-616855">
              <a:defRPr sz="6800"/>
            </a:pPr>
            <a:r>
              <a:t>lakes</a:t>
            </a:r>
          </a:p>
        </p:txBody>
      </p:sp>
      <p:pic>
        <p:nvPicPr>
          <p:cNvPr id="1566" name="Image" descr="Image"/>
          <p:cNvPicPr>
            <a:picLocks noChangeAspect="1"/>
          </p:cNvPicPr>
          <p:nvPr/>
        </p:nvPicPr>
        <p:blipFill>
          <a:blip r:embed="rId2">
            <a:extLst/>
          </a:blip>
          <a:stretch>
            <a:fillRect/>
          </a:stretch>
        </p:blipFill>
        <p:spPr>
          <a:xfrm>
            <a:off x="16612001" y="247679"/>
            <a:ext cx="3365220" cy="3898048"/>
          </a:xfrm>
          <a:prstGeom prst="rect">
            <a:avLst/>
          </a:prstGeom>
          <a:ln w="12700">
            <a:miter lim="400000"/>
          </a:ln>
        </p:spPr>
      </p:pic>
      <p:pic>
        <p:nvPicPr>
          <p:cNvPr id="1567" name="Image" descr="Image"/>
          <p:cNvPicPr>
            <a:picLocks noChangeAspect="1"/>
          </p:cNvPicPr>
          <p:nvPr/>
        </p:nvPicPr>
        <p:blipFill>
          <a:blip r:embed="rId3">
            <a:extLst/>
          </a:blip>
          <a:stretch>
            <a:fillRect/>
          </a:stretch>
        </p:blipFill>
        <p:spPr>
          <a:xfrm>
            <a:off x="15571057" y="4564244"/>
            <a:ext cx="5125643" cy="3143253"/>
          </a:xfrm>
          <a:prstGeom prst="rect">
            <a:avLst/>
          </a:prstGeom>
          <a:ln w="12700">
            <a:miter lim="400000"/>
          </a:ln>
        </p:spPr>
      </p:pic>
      <p:pic>
        <p:nvPicPr>
          <p:cNvPr id="1568" name="Image" descr="Image"/>
          <p:cNvPicPr>
            <a:picLocks noChangeAspect="1"/>
          </p:cNvPicPr>
          <p:nvPr/>
        </p:nvPicPr>
        <p:blipFill>
          <a:blip r:embed="rId4">
            <a:extLst/>
          </a:blip>
          <a:stretch>
            <a:fillRect/>
          </a:stretch>
        </p:blipFill>
        <p:spPr>
          <a:xfrm>
            <a:off x="16405372" y="8126015"/>
            <a:ext cx="3778478" cy="4171045"/>
          </a:xfrm>
          <a:prstGeom prst="rect">
            <a:avLst/>
          </a:prstGeom>
          <a:ln w="12700">
            <a:miter lim="400000"/>
          </a:ln>
        </p:spPr>
      </p:pic>
      <p:pic>
        <p:nvPicPr>
          <p:cNvPr id="1569" name="Image" descr="Image"/>
          <p:cNvPicPr>
            <a:picLocks noChangeAspect="1"/>
          </p:cNvPicPr>
          <p:nvPr/>
        </p:nvPicPr>
        <p:blipFill>
          <a:blip r:embed="rId5">
            <a:extLst/>
          </a:blip>
          <a:stretch>
            <a:fillRect/>
          </a:stretch>
        </p:blipFill>
        <p:spPr>
          <a:xfrm>
            <a:off x="3208734" y="9661325"/>
            <a:ext cx="13265052" cy="3537350"/>
          </a:xfrm>
          <a:prstGeom prst="rect">
            <a:avLst/>
          </a:prstGeom>
          <a:ln w="12700">
            <a:miter lim="400000"/>
          </a:ln>
        </p:spPr>
      </p:pic>
      <p:grpSp>
        <p:nvGrpSpPr>
          <p:cNvPr id="1572" name="Group"/>
          <p:cNvGrpSpPr/>
          <p:nvPr/>
        </p:nvGrpSpPr>
        <p:grpSpPr>
          <a:xfrm>
            <a:off x="16054517" y="-189048"/>
            <a:ext cx="4480185" cy="4403219"/>
            <a:chOff x="-2" y="-1"/>
            <a:chExt cx="4480183" cy="4403218"/>
          </a:xfrm>
        </p:grpSpPr>
        <p:pic>
          <p:nvPicPr>
            <p:cNvPr id="1570" name="Line" descr="Line"/>
            <p:cNvPicPr>
              <a:picLocks noChangeAspect="1"/>
            </p:cNvPicPr>
            <p:nvPr/>
          </p:nvPicPr>
          <p:blipFill>
            <a:blip r:embed="rId6">
              <a:extLst/>
            </a:blip>
            <a:stretch>
              <a:fillRect/>
            </a:stretch>
          </p:blipFill>
          <p:spPr>
            <a:xfrm rot="19195963">
              <a:off x="-581879" y="2260732"/>
              <a:ext cx="5643935" cy="250034"/>
            </a:xfrm>
            <a:prstGeom prst="rect">
              <a:avLst/>
            </a:prstGeom>
            <a:ln w="12700" cap="flat">
              <a:noFill/>
              <a:miter lim="400000"/>
            </a:ln>
            <a:effectLst/>
          </p:spPr>
        </p:pic>
        <p:pic>
          <p:nvPicPr>
            <p:cNvPr id="1571" name="Line" descr="Line"/>
            <p:cNvPicPr>
              <a:picLocks noChangeAspect="1"/>
            </p:cNvPicPr>
            <p:nvPr/>
          </p:nvPicPr>
          <p:blipFill>
            <a:blip r:embed="rId7">
              <a:extLst/>
            </a:blip>
            <a:stretch>
              <a:fillRect/>
            </a:stretch>
          </p:blipFill>
          <p:spPr>
            <a:xfrm rot="13500000">
              <a:off x="-748442" y="2076591"/>
              <a:ext cx="5977060" cy="250033"/>
            </a:xfrm>
            <a:prstGeom prst="rect">
              <a:avLst/>
            </a:prstGeom>
            <a:ln w="12700" cap="flat">
              <a:noFill/>
              <a:miter lim="400000"/>
            </a:ln>
            <a:effectLst/>
          </p:spPr>
        </p:pic>
      </p:grpSp>
      <p:sp>
        <p:nvSpPr>
          <p:cNvPr id="1573" name="Vocabulary check"/>
          <p:cNvSpPr txBox="1"/>
          <p:nvPr/>
        </p:nvSpPr>
        <p:spPr>
          <a:xfrm>
            <a:off x="3565921" y="-285750"/>
            <a:ext cx="11150390"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772239">
              <a:defRPr b="0" sz="10400">
                <a:latin typeface="+mn-lt"/>
                <a:ea typeface="+mn-ea"/>
                <a:cs typeface="+mn-cs"/>
                <a:sym typeface="Helvetica Neue Medium"/>
              </a:defRPr>
            </a:lvl1pPr>
          </a:lstStyle>
          <a:p>
            <a:pPr/>
            <a:r>
              <a:t>Vocabulary check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5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9" grpId="5"/>
      <p:bldP build="whole" bldLvl="1" animBg="1" rev="0" advAuto="0" spid="1572" grpId="2"/>
      <p:bldP build="whole" bldLvl="1" animBg="1" rev="0" advAuto="0" spid="1567" grpId="3"/>
      <p:bldP build="whole" bldLvl="1" animBg="1" rev="0" advAuto="0" spid="1566" grpId="1"/>
      <p:bldP build="whole" bldLvl="1" animBg="1" rev="0" advAuto="0" spid="1568" grpId="4"/>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Winter is the king of showmen Turning tree stumps into snow men And houses into birthday cakes And spreading sugar over lakes Smooth and clean and frosty white The world looks good enough to bite That's the season to be young Catching snowflakes on your "/>
          <p:cNvSpPr txBox="1"/>
          <p:nvPr/>
        </p:nvSpPr>
        <p:spPr>
          <a:xfrm>
            <a:off x="7792680" y="2981793"/>
            <a:ext cx="8755088" cy="6492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spcBef>
                <a:spcPts val="2900"/>
              </a:spcBef>
              <a:defRPr b="0" sz="4200">
                <a:solidFill>
                  <a:srgbClr val="323333"/>
                </a:solidFill>
                <a:latin typeface="Helvetica"/>
                <a:ea typeface="Helvetica"/>
                <a:cs typeface="Helvetica"/>
                <a:sym typeface="Helvetica"/>
              </a:defRPr>
            </a:pPr>
            <a:r>
              <a:t>Winter is the king of showmen</a:t>
            </a:r>
            <a:br/>
            <a:r>
              <a:t>Turning tree stumps into snow men</a:t>
            </a:r>
            <a:br/>
            <a:r>
              <a:t>And houses into birthday cakes</a:t>
            </a:r>
            <a:br/>
            <a:r>
              <a:t>And spreading sugar over lakes</a:t>
            </a:r>
            <a:br/>
            <a:r>
              <a:t>Smooth and clean and frosty white</a:t>
            </a:r>
            <a:br/>
            <a:r>
              <a:t>The world looks good enough to bite</a:t>
            </a:r>
            <a:br/>
            <a:r>
              <a:t>That's the season to be young</a:t>
            </a:r>
            <a:br/>
            <a:r>
              <a:t>Catching snowflakes on your tongue</a:t>
            </a:r>
            <a:br/>
            <a:r>
              <a:t>Snow is snowy when it's snowing</a:t>
            </a:r>
            <a:br/>
            <a:r>
              <a:t>I'm sorry it's slushy when it's going</a:t>
            </a:r>
          </a:p>
        </p:txBody>
      </p:sp>
      <p:sp>
        <p:nvSpPr>
          <p:cNvPr id="1576" name="Winter Morning…"/>
          <p:cNvSpPr txBox="1"/>
          <p:nvPr>
            <p:ph type="title" idx="4294967295"/>
          </p:nvPr>
        </p:nvSpPr>
        <p:spPr>
          <a:xfrm>
            <a:off x="4387451" y="-65657"/>
            <a:ext cx="15609096" cy="3077597"/>
          </a:xfrm>
          <a:prstGeom prst="rect">
            <a:avLst/>
          </a:prstGeom>
        </p:spPr>
        <p:txBody>
          <a:bodyPr lIns="71437" tIns="71437" rIns="71437" bIns="71437"/>
          <a:lstStyle/>
          <a:p>
            <a:pPr defTabSz="821531">
              <a:defRPr sz="9800">
                <a:latin typeface="Helvetica Light"/>
                <a:ea typeface="Helvetica Light"/>
                <a:cs typeface="Helvetica Light"/>
                <a:sym typeface="Helvetica Light"/>
              </a:defRPr>
            </a:pPr>
            <a:r>
              <a:t>Winter Morning</a:t>
            </a:r>
          </a:p>
          <a:p>
            <a:pPr defTabSz="821531">
              <a:defRPr sz="5000">
                <a:latin typeface="Helvetica Light"/>
                <a:ea typeface="Helvetica Light"/>
                <a:cs typeface="Helvetica Light"/>
                <a:sym typeface="Helvetica Light"/>
              </a:defRPr>
            </a:pPr>
            <a:r>
              <a:t>Ogden Nash</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80" name="Who or what is the king of showmen?"/>
          <p:cNvGrpSpPr/>
          <p:nvPr/>
        </p:nvGrpSpPr>
        <p:grpSpPr>
          <a:xfrm>
            <a:off x="3727528" y="3042417"/>
            <a:ext cx="11189620" cy="1785940"/>
            <a:chOff x="0" y="0"/>
            <a:chExt cx="11189619" cy="1785939"/>
          </a:xfrm>
        </p:grpSpPr>
        <p:sp>
          <p:nvSpPr>
            <p:cNvPr id="1578" name="Rectangle"/>
            <p:cNvSpPr/>
            <p:nvPr/>
          </p:nvSpPr>
          <p:spPr>
            <a:xfrm>
              <a:off x="-1" y="-1"/>
              <a:ext cx="11189621" cy="178594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63500" dist="12700" dir="0">
                <a:srgbClr val="000000">
                  <a:alpha val="50000"/>
                </a:srgbClr>
              </a:outerShdw>
            </a:effectLst>
          </p:spPr>
          <p:txBody>
            <a:bodyPr wrap="square" lIns="71437" tIns="71437" rIns="71437" bIns="71437" numCol="1" anchor="ctr">
              <a:noAutofit/>
            </a:bodyPr>
            <a:lstStyle/>
            <a:p>
              <a:pPr algn="l" defTabSz="821531">
                <a:defRPr sz="4600">
                  <a:solidFill>
                    <a:srgbClr val="FFFFFF"/>
                  </a:solidFill>
                  <a:latin typeface="Helvetica"/>
                  <a:ea typeface="Helvetica"/>
                  <a:cs typeface="Helvetica"/>
                  <a:sym typeface="Helvetica"/>
                </a:defRPr>
              </a:pPr>
            </a:p>
          </p:txBody>
        </p:sp>
        <p:sp>
          <p:nvSpPr>
            <p:cNvPr id="1579" name="Who or what is the king of showmen?"/>
            <p:cNvSpPr txBox="1"/>
            <p:nvPr/>
          </p:nvSpPr>
          <p:spPr>
            <a:xfrm>
              <a:off x="-1" y="472281"/>
              <a:ext cx="1118962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4600">
                  <a:solidFill>
                    <a:srgbClr val="FFFFFF"/>
                  </a:solidFill>
                  <a:latin typeface="Helvetica"/>
                  <a:ea typeface="Helvetica"/>
                  <a:cs typeface="Helvetica"/>
                  <a:sym typeface="Helvetica"/>
                </a:defRPr>
              </a:lvl1pPr>
            </a:lstStyle>
            <a:p>
              <a:pPr/>
              <a:r>
                <a:t>Who or what is the king of showmen?</a:t>
              </a:r>
            </a:p>
          </p:txBody>
        </p:sp>
      </p:grpSp>
      <p:grpSp>
        <p:nvGrpSpPr>
          <p:cNvPr id="1583" name="What does winter turn houses into?"/>
          <p:cNvGrpSpPr/>
          <p:nvPr/>
        </p:nvGrpSpPr>
        <p:grpSpPr>
          <a:xfrm>
            <a:off x="3727528" y="5667745"/>
            <a:ext cx="11189620" cy="1785940"/>
            <a:chOff x="0" y="0"/>
            <a:chExt cx="11189619" cy="1785939"/>
          </a:xfrm>
        </p:grpSpPr>
        <p:sp>
          <p:nvSpPr>
            <p:cNvPr id="1581" name="Rectangle"/>
            <p:cNvSpPr/>
            <p:nvPr/>
          </p:nvSpPr>
          <p:spPr>
            <a:xfrm>
              <a:off x="-1" y="-1"/>
              <a:ext cx="11189621" cy="1785941"/>
            </a:xfrm>
            <a:prstGeom prst="rect">
              <a:avLst/>
            </a:prstGeom>
            <a:blipFill rotWithShape="1">
              <a:blip r:embed="rId2"/>
              <a:srcRect l="0" t="0" r="0" b="0"/>
              <a:tile tx="0" ty="0" sx="100000" sy="100000" flip="none" algn="tl"/>
            </a:blipFill>
            <a:ln w="12700" cap="flat">
              <a:noFill/>
              <a:miter lim="400000"/>
            </a:ln>
            <a:effectLst>
              <a:outerShdw sx="100000" sy="100000" kx="0" ky="0" algn="b" rotWithShape="0" blurRad="63500" dist="12700" dir="0">
                <a:srgbClr val="000000">
                  <a:alpha val="50000"/>
                </a:srgbClr>
              </a:outerShdw>
            </a:effectLst>
          </p:spPr>
          <p:txBody>
            <a:bodyPr wrap="square" lIns="71437" tIns="71437" rIns="71437" bIns="71437" numCol="1" anchor="ctr">
              <a:noAutofit/>
            </a:bodyPr>
            <a:lstStyle/>
            <a:p>
              <a:pPr algn="l" defTabSz="821531">
                <a:defRPr sz="4600">
                  <a:solidFill>
                    <a:srgbClr val="FFFFFF"/>
                  </a:solidFill>
                  <a:latin typeface="Helvetica"/>
                  <a:ea typeface="Helvetica"/>
                  <a:cs typeface="Helvetica"/>
                  <a:sym typeface="Helvetica"/>
                </a:defRPr>
              </a:pPr>
            </a:p>
          </p:txBody>
        </p:sp>
        <p:sp>
          <p:nvSpPr>
            <p:cNvPr id="1582" name="What does winter turn houses into?"/>
            <p:cNvSpPr txBox="1"/>
            <p:nvPr/>
          </p:nvSpPr>
          <p:spPr>
            <a:xfrm>
              <a:off x="-1" y="472281"/>
              <a:ext cx="1118962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4600">
                  <a:solidFill>
                    <a:srgbClr val="FFFFFF"/>
                  </a:solidFill>
                  <a:latin typeface="Helvetica"/>
                  <a:ea typeface="Helvetica"/>
                  <a:cs typeface="Helvetica"/>
                  <a:sym typeface="Helvetica"/>
                </a:defRPr>
              </a:lvl1pPr>
            </a:lstStyle>
            <a:p>
              <a:pPr/>
              <a:r>
                <a:t>What does winter turn houses into?</a:t>
              </a:r>
            </a:p>
          </p:txBody>
        </p:sp>
      </p:grpSp>
      <p:sp>
        <p:nvSpPr>
          <p:cNvPr id="1584" name="Rapid Retrieval"/>
          <p:cNvSpPr txBox="1"/>
          <p:nvPr/>
        </p:nvSpPr>
        <p:spPr>
          <a:xfrm>
            <a:off x="4387453" y="-464344"/>
            <a:ext cx="15609094"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b="0" sz="11200">
                <a:latin typeface="+mn-lt"/>
                <a:ea typeface="+mn-ea"/>
                <a:cs typeface="+mn-cs"/>
                <a:sym typeface="Helvetica Neue Medium"/>
              </a:defRPr>
            </a:lvl1pPr>
          </a:lstStyle>
          <a:p>
            <a:pPr/>
            <a:r>
              <a:t>Rapid Retrieval</a:t>
            </a:r>
          </a:p>
        </p:txBody>
      </p:sp>
      <p:sp>
        <p:nvSpPr>
          <p:cNvPr id="1585" name="Low-stakes quizzes can be built in to remote education, as can written assignments and retrieval practice activities. DfE"/>
          <p:cNvSpPr txBox="1"/>
          <p:nvPr/>
        </p:nvSpPr>
        <p:spPr>
          <a:xfrm>
            <a:off x="876014" y="10473060"/>
            <a:ext cx="23276053"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defRPr sz="3600"/>
            </a:lvl1pPr>
          </a:lstStyle>
          <a:p>
            <a:pPr>
              <a:defRPr b="0"/>
            </a:pPr>
            <a:r>
              <a:rPr b="1"/>
              <a:t>Low-stakes quizzes can be built in to remote education, as can written assignments and retrieval practice activities. DfE</a:t>
            </a:r>
          </a:p>
        </p:txBody>
      </p:sp>
      <p:sp>
        <p:nvSpPr>
          <p:cNvPr id="1586" name="most important knowledge or concepts pupils need to know. Focus on those. DfE"/>
          <p:cNvSpPr txBox="1"/>
          <p:nvPr/>
        </p:nvSpPr>
        <p:spPr>
          <a:xfrm>
            <a:off x="3608135" y="8524812"/>
            <a:ext cx="17530420" cy="1193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b="0" sz="3600"/>
            </a:pPr>
            <a:r>
              <a:t> </a:t>
            </a:r>
            <a:r>
              <a:rPr b="1"/>
              <a:t>most important knowledge or concepts </a:t>
            </a:r>
            <a:r>
              <a:t>pupils need to know. Focus on those. </a:t>
            </a:r>
            <a:r>
              <a:rPr b="1"/>
              <a:t>DfE</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90" name="Find and copy the word that is the opposite of rough."/>
          <p:cNvGrpSpPr/>
          <p:nvPr/>
        </p:nvGrpSpPr>
        <p:grpSpPr>
          <a:xfrm>
            <a:off x="6597190" y="5584215"/>
            <a:ext cx="11189621" cy="1785940"/>
            <a:chOff x="0" y="0"/>
            <a:chExt cx="11189619" cy="1785939"/>
          </a:xfrm>
        </p:grpSpPr>
        <p:sp>
          <p:nvSpPr>
            <p:cNvPr id="1588" name="Rectangle"/>
            <p:cNvSpPr/>
            <p:nvPr/>
          </p:nvSpPr>
          <p:spPr>
            <a:xfrm>
              <a:off x="-1" y="-1"/>
              <a:ext cx="11189621" cy="1785941"/>
            </a:xfrm>
            <a:prstGeom prst="rect">
              <a:avLst/>
            </a:prstGeom>
            <a:solidFill>
              <a:srgbClr val="89FA4E"/>
            </a:solidFill>
            <a:ln w="12700" cap="flat">
              <a:noFill/>
              <a:miter lim="400000"/>
            </a:ln>
            <a:effectLst>
              <a:outerShdw sx="100000" sy="100000" kx="0" ky="0" algn="b" rotWithShape="0" blurRad="63500" dist="12700" dir="0">
                <a:srgbClr val="000000">
                  <a:alpha val="50000"/>
                </a:srgbClr>
              </a:outerShdw>
            </a:effectLst>
          </p:spPr>
          <p:txBody>
            <a:bodyPr wrap="square" lIns="71437" tIns="71437" rIns="71437" bIns="71437" numCol="1" anchor="ctr">
              <a:noAutofit/>
            </a:bodyPr>
            <a:lstStyle/>
            <a:p>
              <a:pPr algn="l" defTabSz="821531">
                <a:defRPr sz="4600">
                  <a:solidFill>
                    <a:srgbClr val="FFFFFF"/>
                  </a:solidFill>
                  <a:latin typeface="Helvetica"/>
                  <a:ea typeface="Helvetica"/>
                  <a:cs typeface="Helvetica"/>
                  <a:sym typeface="Helvetica"/>
                </a:defRPr>
              </a:pPr>
            </a:p>
          </p:txBody>
        </p:sp>
        <p:sp>
          <p:nvSpPr>
            <p:cNvPr id="1589" name="Find and copy the word that is the opposite of rough."/>
            <p:cNvSpPr txBox="1"/>
            <p:nvPr/>
          </p:nvSpPr>
          <p:spPr>
            <a:xfrm>
              <a:off x="-1" y="123027"/>
              <a:ext cx="11189621" cy="1539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821531">
                <a:defRPr sz="4600">
                  <a:solidFill>
                    <a:srgbClr val="FFFFFF"/>
                  </a:solidFill>
                  <a:latin typeface="Helvetica"/>
                  <a:ea typeface="Helvetica"/>
                  <a:cs typeface="Helvetica"/>
                  <a:sym typeface="Helvetica"/>
                </a:defRPr>
              </a:pPr>
              <a:r>
                <a:t>Find and copy </a:t>
              </a:r>
              <a:r>
                <a:rPr b="0">
                  <a:latin typeface="Helvetica Light"/>
                  <a:ea typeface="Helvetica Light"/>
                  <a:cs typeface="Helvetica Light"/>
                  <a:sym typeface="Helvetica Light"/>
                </a:rPr>
                <a:t>the word that is the opposite of rough.</a:t>
              </a:r>
            </a:p>
          </p:txBody>
        </p:sp>
      </p:grpSp>
      <p:sp>
        <p:nvSpPr>
          <p:cNvPr id="1591" name="Vocabulary question"/>
          <p:cNvSpPr txBox="1"/>
          <p:nvPr/>
        </p:nvSpPr>
        <p:spPr>
          <a:xfrm>
            <a:off x="4887515" y="-53579"/>
            <a:ext cx="1495590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b="0" sz="11200">
                <a:latin typeface="+mn-lt"/>
                <a:ea typeface="+mn-ea"/>
                <a:cs typeface="+mn-cs"/>
                <a:sym typeface="Helvetica Neue Medium"/>
              </a:defRPr>
            </a:lvl1pPr>
          </a:lstStyle>
          <a:p>
            <a:pPr/>
            <a:r>
              <a:t>Vocabulary question</a:t>
            </a:r>
          </a:p>
        </p:txBody>
      </p:sp>
      <p:sp>
        <p:nvSpPr>
          <p:cNvPr id="1592" name="most important knowledge or concepts pupils need to know. Focus on those. DfE"/>
          <p:cNvSpPr txBox="1"/>
          <p:nvPr/>
        </p:nvSpPr>
        <p:spPr>
          <a:xfrm>
            <a:off x="3608135" y="8512290"/>
            <a:ext cx="18014201" cy="1218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b="0" sz="3700"/>
            </a:pPr>
            <a:r>
              <a:t> </a:t>
            </a:r>
            <a:r>
              <a:rPr b="1"/>
              <a:t>most important knowledge or concepts </a:t>
            </a:r>
            <a:r>
              <a:t>pupils need to know. Focus on those. </a:t>
            </a:r>
            <a:r>
              <a:rPr b="1"/>
              <a:t>DfE</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594" name="Table"/>
          <p:cNvGraphicFramePr/>
          <p:nvPr/>
        </p:nvGraphicFramePr>
        <p:xfrm>
          <a:off x="5838648" y="3268265"/>
          <a:ext cx="12706701" cy="763676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930982"/>
                <a:gridCol w="2247339"/>
                <a:gridCol w="2515677"/>
              </a:tblGrid>
              <a:tr h="1212252">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1285875">
                        <a:defRPr sz="1800"/>
                      </a:pPr>
                      <a:r>
                        <a:rPr sz="3000">
                          <a:latin typeface="+mn-lt"/>
                          <a:ea typeface="+mn-ea"/>
                          <a:cs typeface="+mn-cs"/>
                          <a:sym typeface="Helvetica Neue Medium"/>
                        </a:rPr>
                        <a:t>TRUE</a:t>
                      </a: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1285875">
                        <a:defRPr sz="1800"/>
                      </a:pPr>
                      <a:r>
                        <a:rPr sz="3000">
                          <a:latin typeface="+mn-lt"/>
                          <a:ea typeface="+mn-ea"/>
                          <a:cs typeface="+mn-cs"/>
                          <a:sym typeface="Helvetica Neue Medium"/>
                        </a:rPr>
                        <a:t>FALSE</a:t>
                      </a: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2137269">
                <a:tc>
                  <a:txBody>
                    <a:bodyPr/>
                    <a:lstStyle/>
                    <a:p>
                      <a:pPr algn="l" defTabSz="1285875">
                        <a:defRPr sz="1800"/>
                      </a:pPr>
                      <a:r>
                        <a:rPr sz="3000">
                          <a:latin typeface="+mn-lt"/>
                          <a:ea typeface="+mn-ea"/>
                          <a:cs typeface="+mn-cs"/>
                          <a:sym typeface="Helvetica Neue Medium"/>
                        </a:rPr>
                        <a:t>Snow is slushy when it’s snowing.</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FFFFFF"/>
                    </a:solidFill>
                  </a:tcPr>
                </a:tc>
              </a:tr>
              <a:tr h="2137269">
                <a:tc>
                  <a:txBody>
                    <a:bodyPr/>
                    <a:lstStyle/>
                    <a:p>
                      <a:pPr algn="l" defTabSz="1285875">
                        <a:defRPr sz="1800"/>
                      </a:pPr>
                      <a:r>
                        <a:rPr sz="3000">
                          <a:latin typeface="+mn-lt"/>
                          <a:ea typeface="+mn-ea"/>
                          <a:cs typeface="+mn-cs"/>
                          <a:sym typeface="Helvetica Neue Medium"/>
                        </a:rPr>
                        <a:t>The world looks good enough to bite.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EBEBEB"/>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B8B8B8"/>
                      </a:solidFill>
                      <a:miter lim="400000"/>
                    </a:lnB>
                    <a:solidFill>
                      <a:srgbClr val="EBEBEB"/>
                    </a:solidFill>
                  </a:tcPr>
                </a:tc>
              </a:tr>
              <a:tr h="2137269">
                <a:tc>
                  <a:txBody>
                    <a:bodyPr/>
                    <a:lstStyle/>
                    <a:p>
                      <a:pPr algn="l" defTabSz="1285875">
                        <a:defRPr sz="1800"/>
                      </a:pPr>
                      <a:r>
                        <a:rPr sz="3000">
                          <a:latin typeface="+mn-lt"/>
                          <a:ea typeface="+mn-ea"/>
                          <a:cs typeface="+mn-cs"/>
                          <a:sym typeface="Helvetica Neue Medium"/>
                        </a:rPr>
                        <a:t>The snow is rough and cold and frosty blue.</a:t>
                      </a: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FFFFFF"/>
                    </a:solidFill>
                  </a:tcPr>
                </a:tc>
                <a:tc>
                  <a:txBody>
                    <a:bodyPr/>
                    <a:lstStyle/>
                    <a:p>
                      <a:pPr defTabSz="1285875">
                        <a:defRPr sz="3000">
                          <a:latin typeface="+mn-lt"/>
                          <a:ea typeface="+mn-ea"/>
                          <a:cs typeface="+mn-cs"/>
                          <a:sym typeface="Helvetica Neue Medium"/>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FFFFFF"/>
                    </a:solidFill>
                  </a:tcPr>
                </a:tc>
              </a:tr>
            </a:tbl>
          </a:graphicData>
        </a:graphic>
      </p:graphicFrame>
      <p:sp>
        <p:nvSpPr>
          <p:cNvPr id="1595" name="Graphic question"/>
          <p:cNvSpPr txBox="1"/>
          <p:nvPr/>
        </p:nvSpPr>
        <p:spPr>
          <a:xfrm>
            <a:off x="6616805" y="-357188"/>
            <a:ext cx="11150389"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796885">
              <a:defRPr b="0" sz="10800">
                <a:latin typeface="+mn-lt"/>
                <a:ea typeface="+mn-ea"/>
                <a:cs typeface="+mn-cs"/>
                <a:sym typeface="Helvetica Neue Medium"/>
              </a:defRPr>
            </a:lvl1pPr>
          </a:lstStyle>
          <a:p>
            <a:pPr/>
            <a:r>
              <a:t>Graphic question</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99" name="Why does the world look good enough to bite?"/>
          <p:cNvGrpSpPr/>
          <p:nvPr/>
        </p:nvGrpSpPr>
        <p:grpSpPr>
          <a:xfrm>
            <a:off x="5264540" y="2988839"/>
            <a:ext cx="13854921" cy="1785940"/>
            <a:chOff x="0" y="0"/>
            <a:chExt cx="13854920" cy="1785939"/>
          </a:xfrm>
        </p:grpSpPr>
        <p:sp>
          <p:nvSpPr>
            <p:cNvPr id="1597" name="Rectangle"/>
            <p:cNvSpPr/>
            <p:nvPr/>
          </p:nvSpPr>
          <p:spPr>
            <a:xfrm>
              <a:off x="0" y="-1"/>
              <a:ext cx="13854921" cy="1785941"/>
            </a:xfrm>
            <a:prstGeom prst="rect">
              <a:avLst/>
            </a:prstGeom>
            <a:solidFill>
              <a:srgbClr val="DE6A10"/>
            </a:solidFill>
            <a:ln w="12700" cap="flat">
              <a:noFill/>
              <a:miter lim="400000"/>
            </a:ln>
            <a:effectLst>
              <a:outerShdw sx="100000" sy="100000" kx="0" ky="0" algn="b" rotWithShape="0" blurRad="63500" dist="12700" dir="0">
                <a:srgbClr val="000000">
                  <a:alpha val="50000"/>
                </a:srgbClr>
              </a:outerShdw>
            </a:effectLst>
          </p:spPr>
          <p:txBody>
            <a:bodyPr wrap="square" lIns="71437" tIns="71437" rIns="71437" bIns="71437" numCol="1" anchor="ctr">
              <a:noAutofit/>
            </a:bodyPr>
            <a:lstStyle/>
            <a:p>
              <a:pPr algn="l" defTabSz="821531">
                <a:defRPr sz="4600">
                  <a:solidFill>
                    <a:srgbClr val="FFFFFF"/>
                  </a:solidFill>
                  <a:latin typeface="Helvetica"/>
                  <a:ea typeface="Helvetica"/>
                  <a:cs typeface="Helvetica"/>
                  <a:sym typeface="Helvetica"/>
                </a:defRPr>
              </a:pPr>
            </a:p>
          </p:txBody>
        </p:sp>
        <p:sp>
          <p:nvSpPr>
            <p:cNvPr id="1598" name="Why does the world look good enough to bite?"/>
            <p:cNvSpPr txBox="1"/>
            <p:nvPr/>
          </p:nvSpPr>
          <p:spPr>
            <a:xfrm>
              <a:off x="0" y="472281"/>
              <a:ext cx="1385492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4600">
                  <a:solidFill>
                    <a:srgbClr val="FFFFFF"/>
                  </a:solidFill>
                  <a:latin typeface="Helvetica"/>
                  <a:ea typeface="Helvetica"/>
                  <a:cs typeface="Helvetica"/>
                  <a:sym typeface="Helvetica"/>
                </a:defRPr>
              </a:lvl1pPr>
            </a:lstStyle>
            <a:p>
              <a:pPr/>
              <a:r>
                <a:t>Why does the world look good enough to bite?</a:t>
              </a:r>
            </a:p>
          </p:txBody>
        </p:sp>
      </p:grpSp>
      <p:grpSp>
        <p:nvGrpSpPr>
          <p:cNvPr id="1602" name="Why do you think the writer is sorry that snow is slushy when it’s going?"/>
          <p:cNvGrpSpPr/>
          <p:nvPr/>
        </p:nvGrpSpPr>
        <p:grpSpPr>
          <a:xfrm>
            <a:off x="5113083" y="7513028"/>
            <a:ext cx="13854922" cy="1785940"/>
            <a:chOff x="0" y="0"/>
            <a:chExt cx="13854920" cy="1785939"/>
          </a:xfrm>
        </p:grpSpPr>
        <p:sp>
          <p:nvSpPr>
            <p:cNvPr id="1600" name="Rectangle"/>
            <p:cNvSpPr/>
            <p:nvPr/>
          </p:nvSpPr>
          <p:spPr>
            <a:xfrm>
              <a:off x="0" y="-1"/>
              <a:ext cx="13854921" cy="1785941"/>
            </a:xfrm>
            <a:prstGeom prst="rect">
              <a:avLst/>
            </a:prstGeom>
            <a:solidFill>
              <a:srgbClr val="DE6A10"/>
            </a:solidFill>
            <a:ln w="12700" cap="flat">
              <a:noFill/>
              <a:miter lim="400000"/>
            </a:ln>
            <a:effectLst>
              <a:outerShdw sx="100000" sy="100000" kx="0" ky="0" algn="b" rotWithShape="0" blurRad="63500" dist="12700" dir="0">
                <a:srgbClr val="000000">
                  <a:alpha val="50000"/>
                </a:srgbClr>
              </a:outerShdw>
            </a:effectLst>
          </p:spPr>
          <p:txBody>
            <a:bodyPr wrap="square" lIns="71437" tIns="71437" rIns="71437" bIns="71437" numCol="1" anchor="ctr">
              <a:noAutofit/>
            </a:bodyPr>
            <a:lstStyle/>
            <a:p>
              <a:pPr algn="l" defTabSz="821531">
                <a:defRPr sz="4600">
                  <a:solidFill>
                    <a:srgbClr val="FFFFFF"/>
                  </a:solidFill>
                  <a:latin typeface="Helvetica"/>
                  <a:ea typeface="Helvetica"/>
                  <a:cs typeface="Helvetica"/>
                  <a:sym typeface="Helvetica"/>
                </a:defRPr>
              </a:pPr>
            </a:p>
          </p:txBody>
        </p:sp>
        <p:sp>
          <p:nvSpPr>
            <p:cNvPr id="1601" name="Why do you think the writer is sorry that snow is slushy when it’s going?"/>
            <p:cNvSpPr txBox="1"/>
            <p:nvPr/>
          </p:nvSpPr>
          <p:spPr>
            <a:xfrm>
              <a:off x="0" y="123031"/>
              <a:ext cx="13854921" cy="1539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821531">
                <a:defRPr sz="4600">
                  <a:solidFill>
                    <a:srgbClr val="FFFFFF"/>
                  </a:solidFill>
                  <a:latin typeface="Helvetica"/>
                  <a:ea typeface="Helvetica"/>
                  <a:cs typeface="Helvetica"/>
                  <a:sym typeface="Helvetica"/>
                </a:defRPr>
              </a:lvl1pPr>
            </a:lstStyle>
            <a:p>
              <a:pPr/>
              <a:r>
                <a:t>Why do you think the writer is sorry that snow is slushy when it’s going?</a:t>
              </a:r>
            </a:p>
          </p:txBody>
        </p:sp>
      </p:grpSp>
      <p:sp>
        <p:nvSpPr>
          <p:cNvPr id="1603" name="Inference questions"/>
          <p:cNvSpPr txBox="1"/>
          <p:nvPr/>
        </p:nvSpPr>
        <p:spPr>
          <a:xfrm>
            <a:off x="6084093" y="-250032"/>
            <a:ext cx="11150390"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690084">
              <a:defRPr b="0" sz="9400">
                <a:latin typeface="+mn-lt"/>
                <a:ea typeface="+mn-ea"/>
                <a:cs typeface="+mn-cs"/>
                <a:sym typeface="Helvetica Neue Medium"/>
              </a:defRPr>
            </a:lvl1pPr>
          </a:lstStyle>
          <a:p>
            <a:pPr/>
            <a:r>
              <a:t>Inference questions</a:t>
            </a:r>
          </a:p>
        </p:txBody>
      </p:sp>
      <p:sp>
        <p:nvSpPr>
          <p:cNvPr id="1604" name="most important knowledge or concepts pupils need to know. Focus on those. DfE"/>
          <p:cNvSpPr txBox="1"/>
          <p:nvPr/>
        </p:nvSpPr>
        <p:spPr>
          <a:xfrm>
            <a:off x="4484786" y="10566927"/>
            <a:ext cx="17530421" cy="11936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b="0" sz="3600"/>
            </a:pPr>
            <a:r>
              <a:t> </a:t>
            </a:r>
            <a:r>
              <a:rPr b="1"/>
              <a:t>most important knowledge or concepts </a:t>
            </a:r>
            <a:r>
              <a:t>pupils need to know. Focus on those. </a:t>
            </a:r>
            <a:r>
              <a:rPr b="1"/>
              <a:t>DfE</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606" name="Table"/>
          <p:cNvGraphicFramePr/>
          <p:nvPr/>
        </p:nvGraphicFramePr>
        <p:xfrm>
          <a:off x="5975927" y="2430064"/>
          <a:ext cx="12432143" cy="924654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209721"/>
                <a:gridCol w="6209721"/>
              </a:tblGrid>
              <a:tr h="4616923">
                <a:tc>
                  <a:txBody>
                    <a:bodyPr/>
                    <a:lstStyle/>
                    <a:p>
                      <a:pPr defTabSz="1285875">
                        <a:defRPr sz="3600">
                          <a:latin typeface="Helvetica Light"/>
                          <a:ea typeface="Helvetica Light"/>
                          <a:cs typeface="Helvetica Light"/>
                          <a:sym typeface="Helvetica Light"/>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solidFill>
                      <a:srgbClr val="EBEBEB"/>
                    </a:solidFill>
                  </a:tcPr>
                </a:tc>
                <a:tc>
                  <a:txBody>
                    <a:bodyPr/>
                    <a:lstStyle/>
                    <a:p>
                      <a:pPr defTabSz="1285875">
                        <a:defRPr sz="3600">
                          <a:latin typeface="Helvetica Light"/>
                          <a:ea typeface="Helvetica Light"/>
                          <a:cs typeface="Helvetica Light"/>
                          <a:sym typeface="Helvetica Light"/>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solidFill>
                      <a:srgbClr val="EBEBEB"/>
                    </a:solidFill>
                  </a:tcPr>
                </a:tc>
              </a:tr>
              <a:tr h="4616923">
                <a:tc>
                  <a:txBody>
                    <a:bodyPr/>
                    <a:lstStyle/>
                    <a:p>
                      <a:pPr defTabSz="1285875">
                        <a:defRPr sz="3600">
                          <a:latin typeface="Helvetica Light"/>
                          <a:ea typeface="Helvetica Light"/>
                          <a:cs typeface="Helvetica Light"/>
                          <a:sym typeface="Helvetica Light"/>
                        </a:defRPr>
                      </a:pPr>
                    </a:p>
                  </a:txBody>
                  <a:tcPr marL="50800" marR="50800" marT="50800" marB="50800" anchor="ctr" anchorCtr="0"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solidFill>
                      <a:srgbClr val="EBEBEB"/>
                    </a:solidFill>
                  </a:tcPr>
                </a:tc>
                <a:tc>
                  <a:txBody>
                    <a:bodyPr/>
                    <a:lstStyle/>
                    <a:p>
                      <a:pPr defTabSz="1285875">
                        <a:defRPr sz="3600">
                          <a:latin typeface="Helvetica Light"/>
                          <a:ea typeface="Helvetica Light"/>
                          <a:cs typeface="Helvetica Light"/>
                          <a:sym typeface="Helvetica Light"/>
                        </a:defRPr>
                      </a:pPr>
                    </a:p>
                  </a:txBody>
                  <a:tcPr marL="50800" marR="50800" marT="50800" marB="50800" anchor="ctr" anchorCtr="0"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solidFill>
                      <a:srgbClr val="EBEBEB"/>
                    </a:solidFill>
                  </a:tcPr>
                </a:tc>
              </a:tr>
            </a:tbl>
          </a:graphicData>
        </a:graphic>
      </p:graphicFrame>
      <p:grpSp>
        <p:nvGrpSpPr>
          <p:cNvPr id="1611" name="Group"/>
          <p:cNvGrpSpPr/>
          <p:nvPr/>
        </p:nvGrpSpPr>
        <p:grpSpPr>
          <a:xfrm>
            <a:off x="8938573" y="2964657"/>
            <a:ext cx="7699379" cy="5806283"/>
            <a:chOff x="1171575" y="452437"/>
            <a:chExt cx="7699377" cy="5806282"/>
          </a:xfrm>
        </p:grpSpPr>
        <p:sp>
          <p:nvSpPr>
            <p:cNvPr id="1607" name="Likes"/>
            <p:cNvSpPr/>
            <p:nvPr/>
          </p:nvSpPr>
          <p:spPr>
            <a:xfrm>
              <a:off x="1171575"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Likes</a:t>
              </a:r>
            </a:p>
          </p:txBody>
        </p:sp>
        <p:sp>
          <p:nvSpPr>
            <p:cNvPr id="1608" name="Dislikes"/>
            <p:cNvSpPr/>
            <p:nvPr/>
          </p:nvSpPr>
          <p:spPr>
            <a:xfrm>
              <a:off x="7600952" y="45243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Dislikes</a:t>
              </a:r>
            </a:p>
          </p:txBody>
        </p:sp>
        <p:sp>
          <p:nvSpPr>
            <p:cNvPr id="1609" name="Puzzles"/>
            <p:cNvSpPr/>
            <p:nvPr/>
          </p:nvSpPr>
          <p:spPr>
            <a:xfrm>
              <a:off x="1171575" y="498872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Puzzles</a:t>
              </a:r>
            </a:p>
          </p:txBody>
        </p:sp>
        <p:sp>
          <p:nvSpPr>
            <p:cNvPr id="1610" name="Patterns"/>
            <p:cNvSpPr/>
            <p:nvPr/>
          </p:nvSpPr>
          <p:spPr>
            <a:xfrm>
              <a:off x="7600952" y="498872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Patterns</a:t>
              </a:r>
            </a:p>
          </p:txBody>
        </p:sp>
      </p:grpSp>
      <p:sp>
        <p:nvSpPr>
          <p:cNvPr id="1612" name="Whole text"/>
          <p:cNvSpPr txBox="1"/>
          <p:nvPr/>
        </p:nvSpPr>
        <p:spPr>
          <a:xfrm>
            <a:off x="6616805" y="-357188"/>
            <a:ext cx="11150389"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821531">
              <a:defRPr b="0" sz="11200">
                <a:latin typeface="+mn-lt"/>
                <a:ea typeface="+mn-ea"/>
                <a:cs typeface="+mn-cs"/>
                <a:sym typeface="Helvetica Neue Medium"/>
              </a:defRPr>
            </a:lvl1pPr>
          </a:lstStyle>
          <a:p>
            <a:pPr/>
            <a:r>
              <a:t>Whole text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solidFill>
      </p:bgPr>
    </p:bg>
    <p:spTree>
      <p:nvGrpSpPr>
        <p:cNvPr id="1" name=""/>
        <p:cNvGrpSpPr/>
        <p:nvPr/>
      </p:nvGrpSpPr>
      <p:grpSpPr>
        <a:xfrm>
          <a:off x="0" y="0"/>
          <a:ext cx="0" cy="0"/>
          <a:chOff x="0" y="0"/>
          <a:chExt cx="0" cy="0"/>
        </a:xfrm>
      </p:grpSpPr>
      <p:sp>
        <p:nvSpPr>
          <p:cNvPr id="730" name="Developing understanding of narrative sequencing may be beneficial."/>
          <p:cNvSpPr txBox="1"/>
          <p:nvPr>
            <p:ph type="title"/>
          </p:nvPr>
        </p:nvSpPr>
        <p:spPr>
          <a:prstGeom prst="rect">
            <a:avLst/>
          </a:prstGeom>
        </p:spPr>
        <p:txBody>
          <a:bodyPr/>
          <a:lstStyle>
            <a:lvl1pPr defTabSz="643889">
              <a:defRPr sz="6551"/>
            </a:lvl1pPr>
          </a:lstStyle>
          <a:p>
            <a:pPr/>
            <a:r>
              <a:t>Developing understanding of narrative sequencing may be beneficial. </a:t>
            </a:r>
            <a:endParaRPr sz="935"/>
          </a:p>
        </p:txBody>
      </p:sp>
      <p:sp>
        <p:nvSpPr>
          <p:cNvPr id="731" name="Evidence suggests that children struggled to fully understand the sequence of events in the stories. In some instances, lower attaining readers misunderstood when major plot points occurred, with their knowledge of what happened later in the story confus"/>
          <p:cNvSpPr txBox="1"/>
          <p:nvPr>
            <p:ph type="body" idx="1"/>
          </p:nvPr>
        </p:nvSpPr>
        <p:spPr>
          <a:prstGeom prst="rect">
            <a:avLst/>
          </a:prstGeom>
        </p:spPr>
        <p:txBody>
          <a:bodyPr/>
          <a:lstStyle/>
          <a:p>
            <a:pPr marL="0" indent="0" defTabSz="457200">
              <a:spcBef>
                <a:spcPts val="1200"/>
              </a:spcBef>
              <a:buSzTx/>
              <a:buNone/>
              <a:defRPr sz="4000">
                <a:solidFill>
                  <a:srgbClr val="1A1A1A"/>
                </a:solidFill>
                <a:latin typeface="Helvetica"/>
                <a:ea typeface="Helvetica"/>
                <a:cs typeface="Helvetica"/>
                <a:sym typeface="Helvetica"/>
              </a:defRPr>
            </a:pPr>
            <a:r>
              <a:t>Evidence suggests that children </a:t>
            </a:r>
            <a:r>
              <a:rPr b="1"/>
              <a:t>struggled to fully understand the sequence of events</a:t>
            </a:r>
            <a:r>
              <a:t> in the stories. In some instances, </a:t>
            </a:r>
            <a:r>
              <a:rPr b="1"/>
              <a:t>lower attaining readers misunderstood when major plot points occurred,</a:t>
            </a:r>
            <a:r>
              <a:t> with their knowledge of what happened later in the story confusing how they understood earlier events. </a:t>
            </a:r>
          </a:p>
          <a:p>
            <a:pPr marL="0" indent="0" defTabSz="457200">
              <a:spcBef>
                <a:spcPts val="1200"/>
              </a:spcBef>
              <a:buSzTx/>
              <a:buNone/>
              <a:defRPr sz="4000">
                <a:solidFill>
                  <a:srgbClr val="1A1A1A"/>
                </a:solidFill>
                <a:latin typeface="Helvetica"/>
                <a:ea typeface="Helvetica"/>
                <a:cs typeface="Helvetica"/>
                <a:sym typeface="Helvetica"/>
              </a:defRPr>
            </a:pPr>
            <a:endParaRPr>
              <a:solidFill>
                <a:srgbClr val="000000"/>
              </a:solidFill>
            </a:endParaRPr>
          </a:p>
          <a:p>
            <a:pPr marL="0" indent="0" defTabSz="457200">
              <a:spcBef>
                <a:spcPts val="1200"/>
              </a:spcBef>
              <a:buSzTx/>
              <a:buNone/>
              <a:defRPr sz="4000">
                <a:solidFill>
                  <a:srgbClr val="1A1A1A"/>
                </a:solidFill>
                <a:latin typeface="Helvetica"/>
                <a:ea typeface="Helvetica"/>
                <a:cs typeface="Helvetica"/>
                <a:sym typeface="Helvetica"/>
              </a:defRPr>
            </a:pPr>
            <a:r>
              <a:t>Several of children’s </a:t>
            </a:r>
            <a:r>
              <a:rPr b="1"/>
              <a:t>misunderstandings about character emotions</a:t>
            </a:r>
            <a:r>
              <a:t> stemmed from </a:t>
            </a:r>
            <a:r>
              <a:rPr b="1"/>
              <a:t>confusion over what events had already occurred</a:t>
            </a:r>
            <a:r>
              <a:t> and / or </a:t>
            </a:r>
            <a:r>
              <a:rPr b="1"/>
              <a:t>what the characters knew / were aware of at that point in the story.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Developing understanding of narrative sequencing may be beneficial."/>
          <p:cNvSpPr txBox="1"/>
          <p:nvPr>
            <p:ph type="title"/>
          </p:nvPr>
        </p:nvSpPr>
        <p:spPr>
          <a:prstGeom prst="rect">
            <a:avLst/>
          </a:prstGeom>
        </p:spPr>
        <p:txBody>
          <a:bodyPr/>
          <a:lstStyle>
            <a:lvl1pPr defTabSz="643889">
              <a:defRPr sz="6551"/>
            </a:lvl1pPr>
          </a:lstStyle>
          <a:p>
            <a:pPr/>
            <a:r>
              <a:t>Developing understanding of narrative sequencing may be beneficial. </a:t>
            </a:r>
            <a:endParaRPr sz="935"/>
          </a:p>
        </p:txBody>
      </p:sp>
      <p:sp>
        <p:nvSpPr>
          <p:cNvPr id="734" name="Perfect predictions…"/>
          <p:cNvSpPr txBox="1"/>
          <p:nvPr>
            <p:ph type="body" sz="half" idx="1"/>
          </p:nvPr>
        </p:nvSpPr>
        <p:spPr>
          <a:xfrm>
            <a:off x="1689100" y="3149600"/>
            <a:ext cx="9706300" cy="9296400"/>
          </a:xfrm>
          <a:prstGeom prst="rect">
            <a:avLst/>
          </a:prstGeom>
        </p:spPr>
        <p:txBody>
          <a:bodyPr/>
          <a:lstStyle/>
          <a:p>
            <a:pPr/>
            <a:r>
              <a:t>Perfect predictions</a:t>
            </a:r>
          </a:p>
          <a:p>
            <a:pPr/>
            <a:r>
              <a:t>Story mapping</a:t>
            </a:r>
          </a:p>
          <a:p>
            <a:pPr/>
            <a:r>
              <a:t>Story ladder</a:t>
            </a:r>
          </a:p>
          <a:p>
            <a:pPr/>
            <a:r>
              <a:t>Axis of emotion</a:t>
            </a:r>
          </a:p>
          <a:p>
            <a:pPr/>
            <a:r>
              <a:t>Matching text and picture</a:t>
            </a:r>
          </a:p>
          <a:p>
            <a:pPr/>
            <a:r>
              <a:t>Top 3</a:t>
            </a:r>
          </a:p>
        </p:txBody>
      </p:sp>
      <p:pic>
        <p:nvPicPr>
          <p:cNvPr id="735" name="Image" descr="Image"/>
          <p:cNvPicPr>
            <a:picLocks noChangeAspect="1"/>
          </p:cNvPicPr>
          <p:nvPr/>
        </p:nvPicPr>
        <p:blipFill>
          <a:blip r:embed="rId2">
            <a:extLst/>
          </a:blip>
          <a:srcRect l="16293" t="0" r="16293" b="0"/>
          <a:stretch>
            <a:fillRect/>
          </a:stretch>
        </p:blipFill>
        <p:spPr>
          <a:xfrm>
            <a:off x="12688029" y="3483049"/>
            <a:ext cx="10123772" cy="7588489"/>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pSp>
        <p:nvGrpSpPr>
          <p:cNvPr id="754" name="Group"/>
          <p:cNvGrpSpPr/>
          <p:nvPr/>
        </p:nvGrpSpPr>
        <p:grpSpPr>
          <a:xfrm>
            <a:off x="1348572" y="1427614"/>
            <a:ext cx="19980687" cy="9197758"/>
            <a:chOff x="0" y="0"/>
            <a:chExt cx="19980686" cy="9197757"/>
          </a:xfrm>
        </p:grpSpPr>
        <p:sp>
          <p:nvSpPr>
            <p:cNvPr id="737" name="officeArt object"/>
            <p:cNvSpPr/>
            <p:nvPr/>
          </p:nvSpPr>
          <p:spPr>
            <a:xfrm flipH="1">
              <a:off x="1528980" y="0"/>
              <a:ext cx="1" cy="9189696"/>
            </a:xfrm>
            <a:prstGeom prst="line">
              <a:avLst/>
            </a:prstGeom>
            <a:noFill/>
            <a:ln w="444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45718" tIns="45718" rIns="45718" bIns="45718" numCol="1" anchor="t">
              <a:noAutofit/>
            </a:bodyPr>
            <a:lstStyle/>
            <a:p>
              <a:pPr defTabSz="584200">
                <a:defRPr b="0" sz="2400"/>
              </a:pPr>
            </a:p>
          </p:txBody>
        </p:sp>
        <p:sp>
          <p:nvSpPr>
            <p:cNvPr id="738" name="officeArt object"/>
            <p:cNvSpPr/>
            <p:nvPr/>
          </p:nvSpPr>
          <p:spPr>
            <a:xfrm>
              <a:off x="1497777" y="9197757"/>
              <a:ext cx="18482909" cy="1"/>
            </a:xfrm>
            <a:prstGeom prst="line">
              <a:avLst/>
            </a:prstGeom>
            <a:noFill/>
            <a:ln w="444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45718" tIns="45718" rIns="45718" bIns="45718" numCol="1" anchor="t">
              <a:noAutofit/>
            </a:bodyPr>
            <a:lstStyle/>
            <a:p>
              <a:pPr defTabSz="584200">
                <a:defRPr b="0" sz="2400"/>
              </a:pPr>
            </a:p>
          </p:txBody>
        </p:sp>
        <p:grpSp>
          <p:nvGrpSpPr>
            <p:cNvPr id="743" name="officeArt object"/>
            <p:cNvGrpSpPr/>
            <p:nvPr/>
          </p:nvGrpSpPr>
          <p:grpSpPr>
            <a:xfrm>
              <a:off x="0" y="7450353"/>
              <a:ext cx="748896" cy="748896"/>
              <a:chOff x="-1" y="-1"/>
              <a:chExt cx="748895" cy="748895"/>
            </a:xfrm>
          </p:grpSpPr>
          <p:sp>
            <p:nvSpPr>
              <p:cNvPr id="739" name="Shape 1073741829"/>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0" name="Shape 1073741830"/>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1" name="Shape 1073741831"/>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2" name="Shape 1073741832"/>
              <p:cNvSpPr/>
              <p:nvPr/>
            </p:nvSpPr>
            <p:spPr>
              <a:xfrm>
                <a:off x="171965" y="223452"/>
                <a:ext cx="404963" cy="383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1" y="0"/>
                    </a:moveTo>
                    <a:cubicBezTo>
                      <a:pt x="3252" y="0"/>
                      <a:pt x="2321" y="982"/>
                      <a:pt x="2321" y="2194"/>
                    </a:cubicBezTo>
                    <a:cubicBezTo>
                      <a:pt x="2321" y="3406"/>
                      <a:pt x="3252" y="4388"/>
                      <a:pt x="4401" y="4388"/>
                    </a:cubicBezTo>
                    <a:cubicBezTo>
                      <a:pt x="5550" y="4388"/>
                      <a:pt x="6482" y="3406"/>
                      <a:pt x="6482" y="2194"/>
                    </a:cubicBezTo>
                    <a:cubicBezTo>
                      <a:pt x="6482" y="982"/>
                      <a:pt x="5550" y="0"/>
                      <a:pt x="4401" y="0"/>
                    </a:cubicBezTo>
                    <a:close/>
                    <a:moveTo>
                      <a:pt x="17199" y="0"/>
                    </a:moveTo>
                    <a:cubicBezTo>
                      <a:pt x="16050" y="0"/>
                      <a:pt x="15118" y="982"/>
                      <a:pt x="15118" y="2194"/>
                    </a:cubicBezTo>
                    <a:cubicBezTo>
                      <a:pt x="15118" y="3406"/>
                      <a:pt x="16050" y="4388"/>
                      <a:pt x="17199" y="4388"/>
                    </a:cubicBezTo>
                    <a:cubicBezTo>
                      <a:pt x="18348" y="4388"/>
                      <a:pt x="19279" y="3406"/>
                      <a:pt x="19279" y="2194"/>
                    </a:cubicBezTo>
                    <a:cubicBezTo>
                      <a:pt x="19279" y="982"/>
                      <a:pt x="18348" y="0"/>
                      <a:pt x="17199" y="0"/>
                    </a:cubicBezTo>
                    <a:close/>
                    <a:moveTo>
                      <a:pt x="0" y="21600"/>
                    </a:moveTo>
                    <a:cubicBezTo>
                      <a:pt x="7199" y="16373"/>
                      <a:pt x="14401" y="16373"/>
                      <a:pt x="21600" y="21600"/>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748" name="officeArt object"/>
            <p:cNvGrpSpPr/>
            <p:nvPr/>
          </p:nvGrpSpPr>
          <p:grpSpPr>
            <a:xfrm>
              <a:off x="0" y="3799536"/>
              <a:ext cx="748896" cy="748897"/>
              <a:chOff x="-1" y="-1"/>
              <a:chExt cx="748895" cy="748895"/>
            </a:xfrm>
          </p:grpSpPr>
          <p:sp>
            <p:nvSpPr>
              <p:cNvPr id="744" name="Shape 1073741834"/>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5" name="Shape 1073741835"/>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6" name="Shape 1073741836"/>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47" name="Shape 1073741837"/>
              <p:cNvSpPr/>
              <p:nvPr/>
            </p:nvSpPr>
            <p:spPr>
              <a:xfrm>
                <a:off x="171965" y="223452"/>
                <a:ext cx="404963" cy="350714"/>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4401" y="0"/>
                    </a:moveTo>
                    <a:cubicBezTo>
                      <a:pt x="3252" y="0"/>
                      <a:pt x="2321" y="1072"/>
                      <a:pt x="2321" y="2395"/>
                    </a:cubicBezTo>
                    <a:cubicBezTo>
                      <a:pt x="2321" y="3718"/>
                      <a:pt x="3252" y="4791"/>
                      <a:pt x="4401" y="4791"/>
                    </a:cubicBezTo>
                    <a:cubicBezTo>
                      <a:pt x="5550" y="4791"/>
                      <a:pt x="6482" y="3718"/>
                      <a:pt x="6482" y="2395"/>
                    </a:cubicBezTo>
                    <a:cubicBezTo>
                      <a:pt x="6482" y="1072"/>
                      <a:pt x="5550" y="0"/>
                      <a:pt x="4401" y="0"/>
                    </a:cubicBezTo>
                    <a:close/>
                    <a:moveTo>
                      <a:pt x="17199" y="0"/>
                    </a:moveTo>
                    <a:cubicBezTo>
                      <a:pt x="16050" y="0"/>
                      <a:pt x="15118" y="1072"/>
                      <a:pt x="15118" y="2395"/>
                    </a:cubicBezTo>
                    <a:cubicBezTo>
                      <a:pt x="15118" y="3718"/>
                      <a:pt x="16050" y="4791"/>
                      <a:pt x="17199" y="4791"/>
                    </a:cubicBezTo>
                    <a:cubicBezTo>
                      <a:pt x="18348" y="4791"/>
                      <a:pt x="19279" y="3718"/>
                      <a:pt x="19279" y="2395"/>
                    </a:cubicBezTo>
                    <a:cubicBezTo>
                      <a:pt x="19279" y="1072"/>
                      <a:pt x="18348" y="0"/>
                      <a:pt x="17199" y="0"/>
                    </a:cubicBezTo>
                    <a:close/>
                    <a:moveTo>
                      <a:pt x="0" y="21345"/>
                    </a:moveTo>
                    <a:cubicBezTo>
                      <a:pt x="7199" y="21600"/>
                      <a:pt x="14401" y="21600"/>
                      <a:pt x="21600" y="21345"/>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753" name="officeArt object"/>
            <p:cNvGrpSpPr/>
            <p:nvPr/>
          </p:nvGrpSpPr>
          <p:grpSpPr>
            <a:xfrm>
              <a:off x="145616" y="148720"/>
              <a:ext cx="748896" cy="748896"/>
              <a:chOff x="-1" y="-1"/>
              <a:chExt cx="748895" cy="748895"/>
            </a:xfrm>
          </p:grpSpPr>
          <p:sp>
            <p:nvSpPr>
              <p:cNvPr id="749" name="Shape 1073741839"/>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50" name="Shape 1073741840"/>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51" name="Shape 1073741841"/>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52" name="Shape 1073741842"/>
              <p:cNvSpPr/>
              <p:nvPr/>
            </p:nvSpPr>
            <p:spPr>
              <a:xfrm>
                <a:off x="171965" y="223452"/>
                <a:ext cx="404963" cy="383972"/>
              </a:xfrm>
              <a:custGeom>
                <a:avLst/>
                <a:gdLst/>
                <a:ahLst/>
                <a:cxnLst>
                  <a:cxn ang="0">
                    <a:pos x="wd2" y="hd2"/>
                  </a:cxn>
                  <a:cxn ang="5400000">
                    <a:pos x="wd2" y="hd2"/>
                  </a:cxn>
                  <a:cxn ang="10800000">
                    <a:pos x="wd2" y="hd2"/>
                  </a:cxn>
                  <a:cxn ang="16200000">
                    <a:pos x="wd2" y="hd2"/>
                  </a:cxn>
                </a:cxnLst>
                <a:rect l="0" t="0" r="r" b="b"/>
                <a:pathLst>
                  <a:path w="21600" h="20368" fill="norm" stroke="1" extrusionOk="0">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grpSp>
        <p:nvGrpSpPr>
          <p:cNvPr id="757" name="Group"/>
          <p:cNvGrpSpPr/>
          <p:nvPr/>
        </p:nvGrpSpPr>
        <p:grpSpPr>
          <a:xfrm>
            <a:off x="661616" y="11144109"/>
            <a:ext cx="2170813" cy="1751793"/>
            <a:chOff x="-1" y="0"/>
            <a:chExt cx="2170811" cy="1751791"/>
          </a:xfrm>
        </p:grpSpPr>
        <p:sp>
          <p:nvSpPr>
            <p:cNvPr id="755"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756"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
        <p:nvSpPr>
          <p:cNvPr id="758" name="Erin outsmarted…"/>
          <p:cNvSpPr txBox="1"/>
          <p:nvPr/>
        </p:nvSpPr>
        <p:spPr>
          <a:xfrm>
            <a:off x="2902837" y="10963700"/>
            <a:ext cx="3246502"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Erin outsmarted  </a:t>
            </a:r>
          </a:p>
          <a:p>
            <a:pPr/>
            <a:r>
              <a:t>Archie</a:t>
            </a:r>
          </a:p>
        </p:txBody>
      </p:sp>
      <p:sp>
        <p:nvSpPr>
          <p:cNvPr id="759" name="The fog…"/>
          <p:cNvSpPr txBox="1"/>
          <p:nvPr/>
        </p:nvSpPr>
        <p:spPr>
          <a:xfrm>
            <a:off x="6722395" y="10963700"/>
            <a:ext cx="1596010"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fog </a:t>
            </a:r>
          </a:p>
          <a:p>
            <a:pPr/>
            <a:r>
              <a:t>came</a:t>
            </a:r>
          </a:p>
        </p:txBody>
      </p:sp>
      <p:sp>
        <p:nvSpPr>
          <p:cNvPr id="760" name="Erin in…"/>
          <p:cNvSpPr txBox="1"/>
          <p:nvPr/>
        </p:nvSpPr>
        <p:spPr>
          <a:xfrm>
            <a:off x="9311335" y="10963700"/>
            <a:ext cx="1440943"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Erin in </a:t>
            </a:r>
          </a:p>
          <a:p>
            <a:pPr/>
            <a:r>
              <a:t>the sea</a:t>
            </a:r>
          </a:p>
        </p:txBody>
      </p:sp>
      <p:sp>
        <p:nvSpPr>
          <p:cNvPr id="761" name="Black Rock…"/>
          <p:cNvSpPr txBox="1"/>
          <p:nvPr/>
        </p:nvSpPr>
        <p:spPr>
          <a:xfrm>
            <a:off x="11680752" y="10963700"/>
            <a:ext cx="2188084"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Black Rock</a:t>
            </a:r>
          </a:p>
          <a:p>
            <a:pPr/>
            <a:r>
              <a:t>Woke up</a:t>
            </a:r>
          </a:p>
        </p:txBody>
      </p:sp>
      <p:sp>
        <p:nvSpPr>
          <p:cNvPr id="762" name="Erin and…"/>
          <p:cNvSpPr txBox="1"/>
          <p:nvPr/>
        </p:nvSpPr>
        <p:spPr>
          <a:xfrm>
            <a:off x="14797310" y="10707071"/>
            <a:ext cx="3289936" cy="19701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Erin and </a:t>
            </a:r>
          </a:p>
          <a:p>
            <a:pPr/>
            <a:r>
              <a:t>Black Rock</a:t>
            </a:r>
          </a:p>
          <a:p>
            <a:pPr/>
            <a:r>
              <a:t>back to the shore</a:t>
            </a:r>
          </a:p>
        </p:txBody>
      </p:sp>
      <p:sp>
        <p:nvSpPr>
          <p:cNvPr id="763" name="She explained…"/>
          <p:cNvSpPr txBox="1"/>
          <p:nvPr/>
        </p:nvSpPr>
        <p:spPr>
          <a:xfrm>
            <a:off x="19400249" y="10728750"/>
            <a:ext cx="3641599" cy="1500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She explained </a:t>
            </a:r>
          </a:p>
          <a:p>
            <a:pPr/>
            <a:r>
              <a:t>but no-one listened</a:t>
            </a:r>
          </a:p>
        </p:txBody>
      </p:sp>
      <p:sp>
        <p:nvSpPr>
          <p:cNvPr id="764" name="‘breaking down stories into different lessons across days, so that children can practise recapping and predicting the next events’"/>
          <p:cNvSpPr txBox="1"/>
          <p:nvPr/>
        </p:nvSpPr>
        <p:spPr>
          <a:xfrm>
            <a:off x="285604" y="390999"/>
            <a:ext cx="23900477"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b="0" i="1" sz="3300">
                <a:solidFill>
                  <a:srgbClr val="1A1A1A"/>
                </a:solidFill>
                <a:latin typeface="Helvetica"/>
                <a:ea typeface="Helvetica"/>
                <a:cs typeface="Helvetica"/>
                <a:sym typeface="Helvetica"/>
              </a:defRPr>
            </a:lvl1pPr>
          </a:lstStyle>
          <a:p>
            <a:pPr/>
            <a:r>
              <a:t>‘breaking down stories into different lessons across days, so that children can practise recapping and predicting the next events’ </a:t>
            </a:r>
            <a:endParaRPr>
              <a:solidFill>
                <a:srgbClr val="000000"/>
              </a:solidFill>
            </a:endParaRPr>
          </a:p>
        </p:txBody>
      </p:sp>
      <p:sp>
        <p:nvSpPr>
          <p:cNvPr id="765" name="Oval"/>
          <p:cNvSpPr/>
          <p:nvPr/>
        </p:nvSpPr>
        <p:spPr>
          <a:xfrm>
            <a:off x="3609031" y="1758999"/>
            <a:ext cx="463314" cy="470351"/>
          </a:xfrm>
          <a:prstGeom prst="ellipse">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766" name="Oval"/>
          <p:cNvSpPr/>
          <p:nvPr/>
        </p:nvSpPr>
        <p:spPr>
          <a:xfrm>
            <a:off x="7048031" y="5365999"/>
            <a:ext cx="463314" cy="470351"/>
          </a:xfrm>
          <a:prstGeom prst="ellipse">
            <a:avLst/>
          </a:prstGeom>
          <a:solidFill>
            <a:schemeClr val="accent1"/>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767" name="Line"/>
          <p:cNvSpPr/>
          <p:nvPr/>
        </p:nvSpPr>
        <p:spPr>
          <a:xfrm flipH="1" flipV="1">
            <a:off x="7354906" y="5693229"/>
            <a:ext cx="2492697" cy="3422323"/>
          </a:xfrm>
          <a:prstGeom prst="line">
            <a:avLst/>
          </a:prstGeom>
          <a:ln w="25400">
            <a:solidFill>
              <a:srgbClr val="000000"/>
            </a:solidFill>
            <a:miter lim="400000"/>
          </a:ln>
        </p:spPr>
        <p:txBody>
          <a:bodyPr lIns="50800" tIns="50800" rIns="50800" bIns="50800" anchor="ctr"/>
          <a:lstStyle/>
          <a:p>
            <a:pPr/>
          </a:p>
        </p:txBody>
      </p:sp>
      <p:sp>
        <p:nvSpPr>
          <p:cNvPr id="768" name="Oval"/>
          <p:cNvSpPr/>
          <p:nvPr/>
        </p:nvSpPr>
        <p:spPr>
          <a:xfrm>
            <a:off x="9608149" y="9029399"/>
            <a:ext cx="463314" cy="470351"/>
          </a:xfrm>
          <a:prstGeom prst="ellipse">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769" name="Line"/>
          <p:cNvSpPr/>
          <p:nvPr/>
        </p:nvSpPr>
        <p:spPr>
          <a:xfrm flipH="1" flipV="1">
            <a:off x="4049906" y="2316031"/>
            <a:ext cx="3228541" cy="3228541"/>
          </a:xfrm>
          <a:prstGeom prst="line">
            <a:avLst/>
          </a:prstGeom>
          <a:ln w="254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8" grpId="4"/>
      <p:bldP build="whole" bldLvl="1" animBg="1" rev="0" advAuto="0" spid="767" grpId="5"/>
      <p:bldP build="whole" bldLvl="1" animBg="1" rev="0" advAuto="0" spid="769" grpId="3"/>
      <p:bldP build="whole" bldLvl="1" animBg="1" rev="0" advAuto="0" spid="765" grpId="1"/>
      <p:bldP build="whole" bldLvl="1" animBg="1" rev="0" advAuto="0" spid="766"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Perfect Predictions"/>
          <p:cNvSpPr txBox="1"/>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defRPr b="0" sz="11200">
                <a:latin typeface="+mn-lt"/>
                <a:ea typeface="+mn-ea"/>
                <a:cs typeface="+mn-cs"/>
                <a:sym typeface="Helvetica Neue Medium"/>
              </a:defRPr>
            </a:lvl1pPr>
          </a:lstStyle>
          <a:p>
            <a:pPr/>
            <a:r>
              <a:t>Perfect Predictions</a:t>
            </a:r>
          </a:p>
        </p:txBody>
      </p:sp>
      <p:sp>
        <p:nvSpPr>
          <p:cNvPr id="772" name="One day, Erin came up with a very smelly plan to outsmart Archie’s nose. Her mum was far too busy to notice Erin was on board. As the day got later, a fog appeared...…"/>
          <p:cNvSpPr txBox="1"/>
          <p:nvPr/>
        </p:nvSpPr>
        <p:spPr>
          <a:xfrm>
            <a:off x="606635" y="3857840"/>
            <a:ext cx="23488397" cy="5573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000"/>
            </a:pPr>
            <a:r>
              <a:t>One day, Erin came up with a very smelly plan to outsmart Archie’s nose. Her mum was far too busy to notice Erin was on board. As the day got later, a fog appeared...</a:t>
            </a:r>
          </a:p>
          <a:p>
            <a:pPr algn="l" defTabSz="457200">
              <a:defRPr b="0" sz="4000"/>
            </a:pPr>
            <a:r>
              <a:t>...which got thicker...</a:t>
            </a:r>
          </a:p>
          <a:p>
            <a:pPr algn="l" defTabSz="457200">
              <a:defRPr b="0" sz="4000"/>
            </a:pPr>
            <a:r>
              <a:t>... and thicker...</a:t>
            </a:r>
          </a:p>
          <a:p>
            <a:pPr algn="l" defTabSz="457200">
              <a:defRPr b="0" sz="4000"/>
            </a:pPr>
          </a:p>
          <a:p>
            <a:pPr algn="l" defTabSz="457200">
              <a:defRPr b="0" sz="4000"/>
            </a:pPr>
            <a:r>
              <a:t>Suddenly, a huge, dark shape loomed right into the boat’s path! The boat turned wildly and as it swept back into the fog...</a:t>
            </a:r>
          </a:p>
          <a:p>
            <a:pPr algn="l" defTabSz="457200">
              <a:defRPr b="0" sz="4000"/>
            </a:pPr>
            <a:r>
              <a:t>...Erin disappeared into the sea unnoticed.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774" name="Perfect Predictions"/>
          <p:cNvSpPr txBox="1"/>
          <p:nvPr>
            <p:ph type="title"/>
          </p:nvPr>
        </p:nvSpPr>
        <p:spPr>
          <a:prstGeom prst="rect">
            <a:avLst/>
          </a:prstGeom>
        </p:spPr>
        <p:txBody>
          <a:bodyPr/>
          <a:lstStyle/>
          <a:p>
            <a:pPr/>
            <a:r>
              <a:t>Perfect Predictions</a:t>
            </a:r>
          </a:p>
        </p:txBody>
      </p:sp>
      <p:graphicFrame>
        <p:nvGraphicFramePr>
          <p:cNvPr id="775" name="Table"/>
          <p:cNvGraphicFramePr/>
          <p:nvPr/>
        </p:nvGraphicFramePr>
        <p:xfrm>
          <a:off x="2584678" y="3286918"/>
          <a:ext cx="18459521" cy="840978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152115"/>
                <a:gridCol w="6152115"/>
                <a:gridCol w="6152115"/>
              </a:tblGrid>
              <a:tr h="503058">
                <a:tc>
                  <a:txBody>
                    <a:bodyPr/>
                    <a:lstStyle/>
                    <a:p>
                      <a:pPr defTabSz="457200">
                        <a:defRPr sz="1800"/>
                      </a:pPr>
                      <a:r>
                        <a:rPr sz="3800">
                          <a:latin typeface="Helvetica"/>
                          <a:ea typeface="Helvetica"/>
                          <a:cs typeface="Helvetica"/>
                          <a:sym typeface="Helvetica"/>
                        </a:rPr>
                        <a:t>What has happened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pPr>
                      <a:r>
                        <a:rPr sz="3800">
                          <a:latin typeface="Helvetica"/>
                          <a:ea typeface="Helvetica"/>
                          <a:cs typeface="Helvetica"/>
                          <a:sym typeface="Helvetica"/>
                        </a:rPr>
                        <a:t>What I think will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457200">
                        <a:defRPr sz="1800"/>
                      </a:pPr>
                      <a:r>
                        <a:rPr sz="3800">
                          <a:latin typeface="Helvetica"/>
                          <a:ea typeface="Helvetica"/>
                          <a:cs typeface="Helvetica"/>
                          <a:sym typeface="Helvetica"/>
                        </a:rPr>
                        <a:t>What did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85408">
                <a:tc rowSpan="3">
                  <a:txBody>
                    <a:bodyPr/>
                    <a:lstStyle/>
                    <a:p>
                      <a:pPr algn="l" defTabSz="457200">
                        <a:defRPr sz="3000">
                          <a:latin typeface="Helvetica"/>
                          <a:ea typeface="Helvetica"/>
                          <a:cs typeface="Helvetica"/>
                          <a:sym typeface="Helvetica"/>
                        </a:defRPr>
                      </a:pPr>
                    </a:p>
                    <a:p>
                      <a:pPr algn="l" defTabSz="457200">
                        <a:defRPr sz="3000">
                          <a:sym typeface="Helvetica Neue"/>
                        </a:defRPr>
                      </a:pPr>
                      <a:r>
                        <a:t>One day, Erin came up with a very smelly plan to outsmart Archie’s nose. Her mum was far too busy to notice Erin was on board. As the day got later, a fog appeared...</a:t>
                      </a:r>
                    </a:p>
                    <a:p>
                      <a:pPr algn="l" defTabSz="457200">
                        <a:defRPr sz="3000">
                          <a:sym typeface="Helvetica Neue"/>
                        </a:defRPr>
                      </a:pPr>
                      <a:r>
                        <a:t>...which got thicker...</a:t>
                      </a:r>
                    </a:p>
                    <a:p>
                      <a:pPr algn="l" defTabSz="457200">
                        <a:defRPr sz="3000">
                          <a:sym typeface="Helvetica Neue"/>
                        </a:defRPr>
                      </a:pPr>
                      <a:r>
                        <a:t>... and thicker...</a:t>
                      </a:r>
                    </a:p>
                    <a:p>
                      <a:pPr algn="l" defTabSz="457200">
                        <a:defRPr sz="3000">
                          <a:sym typeface="Helvetica Neue"/>
                        </a:defRPr>
                      </a:pPr>
                    </a:p>
                    <a:p>
                      <a:pPr algn="l" defTabSz="457200">
                        <a:defRPr sz="3000">
                          <a:sym typeface="Helvetica Neue"/>
                        </a:defRPr>
                      </a:pPr>
                      <a:r>
                        <a:t>Suddenly, a huge, dark shape loomed right into the boat’s  path! The boat turned wildly and as it swept back into the fog...</a:t>
                      </a:r>
                    </a:p>
                    <a:p>
                      <a:pPr algn="l" defTabSz="457200">
                        <a:defRPr sz="3000">
                          <a:sym typeface="Helvetica Neue"/>
                        </a:defRPr>
                      </a:pPr>
                      <a:r>
                        <a:t>...Erin disappeared into the sea unnoticed.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457200">
                        <a:defRPr sz="10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457200">
                        <a:defRPr sz="1000">
                          <a:latin typeface="Helvetica"/>
                          <a:ea typeface="Helvetica"/>
                          <a:cs typeface="Helvetica"/>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85408">
                <a:tc vMerge="1">
                  <a:tcPr/>
                </a:tc>
                <a:tc vMerge="1">
                  <a:tcPr/>
                </a:tc>
                <a:tc vMerge="1">
                  <a:tcPr/>
                </a:tc>
              </a:tr>
              <a:tr h="7532734">
                <a:tc vMerge="1">
                  <a:tcPr/>
                </a:tc>
                <a:tc vMerge="1">
                  <a:tcPr/>
                </a:tc>
                <a:tc vMerge="1">
                  <a:tcPr/>
                </a:tc>
              </a:tr>
            </a:tbl>
          </a:graphicData>
        </a:graphic>
      </p:graphicFrame>
      <p:grpSp>
        <p:nvGrpSpPr>
          <p:cNvPr id="778" name="Group"/>
          <p:cNvGrpSpPr/>
          <p:nvPr/>
        </p:nvGrpSpPr>
        <p:grpSpPr>
          <a:xfrm>
            <a:off x="21585885" y="10362115"/>
            <a:ext cx="2170813" cy="1751793"/>
            <a:chOff x="-1" y="0"/>
            <a:chExt cx="2170811" cy="1751791"/>
          </a:xfrm>
        </p:grpSpPr>
        <p:sp>
          <p:nvSpPr>
            <p:cNvPr id="776"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777"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NFER Findings"/>
          <p:cNvSpPr txBox="1"/>
          <p:nvPr>
            <p:ph type="title"/>
          </p:nvPr>
        </p:nvSpPr>
        <p:spPr>
          <a:xfrm>
            <a:off x="4387450" y="35317"/>
            <a:ext cx="15609100" cy="3036101"/>
          </a:xfrm>
          <a:prstGeom prst="rect">
            <a:avLst/>
          </a:prstGeom>
        </p:spPr>
        <p:txBody>
          <a:bodyPr/>
          <a:lstStyle/>
          <a:p>
            <a:pPr/>
            <a:r>
              <a:t>NFER Findings</a:t>
            </a:r>
          </a:p>
        </p:txBody>
      </p:sp>
      <p:sp>
        <p:nvSpPr>
          <p:cNvPr id="578" name="Children continue to need support with inference, for events and emotions.…"/>
          <p:cNvSpPr txBox="1"/>
          <p:nvPr>
            <p:ph type="body" idx="1"/>
          </p:nvPr>
        </p:nvSpPr>
        <p:spPr>
          <a:xfrm>
            <a:off x="4387450" y="2437803"/>
            <a:ext cx="15351663" cy="9364926"/>
          </a:xfrm>
          <a:prstGeom prst="rect">
            <a:avLst/>
          </a:prstGeom>
        </p:spPr>
        <p:txBody>
          <a:bodyPr/>
          <a:lstStyle/>
          <a:p>
            <a:pPr marL="508000" indent="-508000" defTabSz="365760">
              <a:spcBef>
                <a:spcPts val="900"/>
              </a:spcBef>
              <a:buSzPct val="100000"/>
              <a:defRPr sz="4000">
                <a:solidFill>
                  <a:srgbClr val="1A1A1A"/>
                </a:solidFill>
                <a:latin typeface="Helvetica"/>
                <a:ea typeface="Helvetica"/>
                <a:cs typeface="Helvetica"/>
                <a:sym typeface="Helvetica"/>
              </a:defRPr>
            </a:pPr>
            <a:r>
              <a:t>Children continue to need support with </a:t>
            </a:r>
            <a:r>
              <a:rPr b="1"/>
              <a:t>inference, for events and emotions. </a:t>
            </a:r>
            <a:endParaRPr b="1">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Developing understanding of </a:t>
            </a:r>
            <a:r>
              <a:rPr b="1"/>
              <a:t>narrative sequencing</a:t>
            </a:r>
            <a:r>
              <a:t> may be beneficial. </a:t>
            </a:r>
            <a:endParaRPr>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Children may need support to understand a </a:t>
            </a:r>
            <a:r>
              <a:rPr b="1"/>
              <a:t>character’s motivation. </a:t>
            </a:r>
            <a:endParaRPr b="1">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Comprehension was sometimes affected by </a:t>
            </a:r>
            <a:r>
              <a:rPr b="1"/>
              <a:t>reliance on illustrations. </a:t>
            </a:r>
            <a:endParaRPr b="1">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Children need support to </a:t>
            </a:r>
            <a:r>
              <a:rPr b="1"/>
              <a:t>organise and utilise key information.</a:t>
            </a:r>
            <a:r>
              <a:t> </a:t>
            </a:r>
            <a:endParaRPr>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Children may benefit from </a:t>
            </a:r>
            <a:r>
              <a:rPr b="1"/>
              <a:t>more experience</a:t>
            </a:r>
            <a:r>
              <a:t> with a range of </a:t>
            </a:r>
            <a:r>
              <a:rPr b="1"/>
              <a:t>non-fiction texts</a:t>
            </a:r>
            <a:r>
              <a:t>. </a:t>
            </a:r>
            <a:endParaRPr>
              <a:solidFill>
                <a:srgbClr val="000000"/>
              </a:solidFill>
            </a:endParaRPr>
          </a:p>
          <a:p>
            <a:pPr marL="508000" indent="-508000" defTabSz="365760">
              <a:spcBef>
                <a:spcPts val="900"/>
              </a:spcBef>
              <a:buSzPct val="100000"/>
              <a:defRPr sz="4000">
                <a:solidFill>
                  <a:srgbClr val="1A1A1A"/>
                </a:solidFill>
                <a:latin typeface="Helvetica"/>
                <a:ea typeface="Helvetica"/>
                <a:cs typeface="Helvetica"/>
                <a:sym typeface="Helvetica"/>
              </a:defRPr>
            </a:pPr>
            <a:r>
              <a:t>Children may struggle to </a:t>
            </a:r>
            <a:r>
              <a:rPr b="1"/>
              <a:t>interpret question words. </a:t>
            </a:r>
            <a:endParaRPr b="1"/>
          </a:p>
          <a:p>
            <a:pPr marL="508000" indent="-508000" defTabSz="365760">
              <a:spcBef>
                <a:spcPts val="900"/>
              </a:spcBef>
              <a:buSzPct val="100000"/>
              <a:defRPr sz="4000">
                <a:solidFill>
                  <a:srgbClr val="1A1A1A"/>
                </a:solidFill>
                <a:latin typeface="Helvetica"/>
                <a:ea typeface="Helvetica"/>
                <a:cs typeface="Helvetica"/>
                <a:sym typeface="Helvetica"/>
              </a:defRPr>
            </a:pPr>
            <a:r>
              <a:t>More experience needed with</a:t>
            </a:r>
            <a:r>
              <a:rPr b="1"/>
              <a:t> a range non-fiction texts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pSp>
        <p:nvGrpSpPr>
          <p:cNvPr id="797" name="Group"/>
          <p:cNvGrpSpPr/>
          <p:nvPr/>
        </p:nvGrpSpPr>
        <p:grpSpPr>
          <a:xfrm>
            <a:off x="1348572" y="1427614"/>
            <a:ext cx="19980687" cy="9197758"/>
            <a:chOff x="0" y="0"/>
            <a:chExt cx="19980686" cy="9197757"/>
          </a:xfrm>
        </p:grpSpPr>
        <p:sp>
          <p:nvSpPr>
            <p:cNvPr id="780" name="officeArt object"/>
            <p:cNvSpPr/>
            <p:nvPr/>
          </p:nvSpPr>
          <p:spPr>
            <a:xfrm flipH="1">
              <a:off x="1528980" y="0"/>
              <a:ext cx="1" cy="9189696"/>
            </a:xfrm>
            <a:prstGeom prst="line">
              <a:avLst/>
            </a:prstGeom>
            <a:noFill/>
            <a:ln w="444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45718" tIns="45718" rIns="45718" bIns="45718" numCol="1" anchor="t">
              <a:noAutofit/>
            </a:bodyPr>
            <a:lstStyle/>
            <a:p>
              <a:pPr defTabSz="584200">
                <a:defRPr b="0" sz="2400"/>
              </a:pPr>
            </a:p>
          </p:txBody>
        </p:sp>
        <p:sp>
          <p:nvSpPr>
            <p:cNvPr id="781" name="officeArt object"/>
            <p:cNvSpPr/>
            <p:nvPr/>
          </p:nvSpPr>
          <p:spPr>
            <a:xfrm>
              <a:off x="1497777" y="9197757"/>
              <a:ext cx="18482909" cy="1"/>
            </a:xfrm>
            <a:prstGeom prst="line">
              <a:avLst/>
            </a:prstGeom>
            <a:noFill/>
            <a:ln w="444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45718" tIns="45718" rIns="45718" bIns="45718" numCol="1" anchor="t">
              <a:noAutofit/>
            </a:bodyPr>
            <a:lstStyle/>
            <a:p>
              <a:pPr defTabSz="584200">
                <a:defRPr b="0" sz="2400"/>
              </a:pPr>
            </a:p>
          </p:txBody>
        </p:sp>
        <p:grpSp>
          <p:nvGrpSpPr>
            <p:cNvPr id="786" name="officeArt object"/>
            <p:cNvGrpSpPr/>
            <p:nvPr/>
          </p:nvGrpSpPr>
          <p:grpSpPr>
            <a:xfrm>
              <a:off x="0" y="7450353"/>
              <a:ext cx="748896" cy="748896"/>
              <a:chOff x="-1" y="-1"/>
              <a:chExt cx="748895" cy="748895"/>
            </a:xfrm>
          </p:grpSpPr>
          <p:sp>
            <p:nvSpPr>
              <p:cNvPr id="782" name="Shape 1073741829"/>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83" name="Shape 1073741830"/>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84" name="Shape 1073741831"/>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85" name="Shape 1073741832"/>
              <p:cNvSpPr/>
              <p:nvPr/>
            </p:nvSpPr>
            <p:spPr>
              <a:xfrm>
                <a:off x="171965" y="223452"/>
                <a:ext cx="404963" cy="383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1" y="0"/>
                    </a:moveTo>
                    <a:cubicBezTo>
                      <a:pt x="3252" y="0"/>
                      <a:pt x="2321" y="982"/>
                      <a:pt x="2321" y="2194"/>
                    </a:cubicBezTo>
                    <a:cubicBezTo>
                      <a:pt x="2321" y="3406"/>
                      <a:pt x="3252" y="4388"/>
                      <a:pt x="4401" y="4388"/>
                    </a:cubicBezTo>
                    <a:cubicBezTo>
                      <a:pt x="5550" y="4388"/>
                      <a:pt x="6482" y="3406"/>
                      <a:pt x="6482" y="2194"/>
                    </a:cubicBezTo>
                    <a:cubicBezTo>
                      <a:pt x="6482" y="982"/>
                      <a:pt x="5550" y="0"/>
                      <a:pt x="4401" y="0"/>
                    </a:cubicBezTo>
                    <a:close/>
                    <a:moveTo>
                      <a:pt x="17199" y="0"/>
                    </a:moveTo>
                    <a:cubicBezTo>
                      <a:pt x="16050" y="0"/>
                      <a:pt x="15118" y="982"/>
                      <a:pt x="15118" y="2194"/>
                    </a:cubicBezTo>
                    <a:cubicBezTo>
                      <a:pt x="15118" y="3406"/>
                      <a:pt x="16050" y="4388"/>
                      <a:pt x="17199" y="4388"/>
                    </a:cubicBezTo>
                    <a:cubicBezTo>
                      <a:pt x="18348" y="4388"/>
                      <a:pt x="19279" y="3406"/>
                      <a:pt x="19279" y="2194"/>
                    </a:cubicBezTo>
                    <a:cubicBezTo>
                      <a:pt x="19279" y="982"/>
                      <a:pt x="18348" y="0"/>
                      <a:pt x="17199" y="0"/>
                    </a:cubicBezTo>
                    <a:close/>
                    <a:moveTo>
                      <a:pt x="0" y="21600"/>
                    </a:moveTo>
                    <a:cubicBezTo>
                      <a:pt x="7199" y="16373"/>
                      <a:pt x="14401" y="16373"/>
                      <a:pt x="21600" y="21600"/>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791" name="officeArt object"/>
            <p:cNvGrpSpPr/>
            <p:nvPr/>
          </p:nvGrpSpPr>
          <p:grpSpPr>
            <a:xfrm>
              <a:off x="0" y="3799536"/>
              <a:ext cx="748896" cy="748897"/>
              <a:chOff x="-1" y="-1"/>
              <a:chExt cx="748895" cy="748895"/>
            </a:xfrm>
          </p:grpSpPr>
          <p:sp>
            <p:nvSpPr>
              <p:cNvPr id="787" name="Shape 1073741834"/>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88" name="Shape 1073741835"/>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89" name="Shape 1073741836"/>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90" name="Shape 1073741837"/>
              <p:cNvSpPr/>
              <p:nvPr/>
            </p:nvSpPr>
            <p:spPr>
              <a:xfrm>
                <a:off x="171965" y="223452"/>
                <a:ext cx="404963" cy="350714"/>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4401" y="0"/>
                    </a:moveTo>
                    <a:cubicBezTo>
                      <a:pt x="3252" y="0"/>
                      <a:pt x="2321" y="1072"/>
                      <a:pt x="2321" y="2395"/>
                    </a:cubicBezTo>
                    <a:cubicBezTo>
                      <a:pt x="2321" y="3718"/>
                      <a:pt x="3252" y="4791"/>
                      <a:pt x="4401" y="4791"/>
                    </a:cubicBezTo>
                    <a:cubicBezTo>
                      <a:pt x="5550" y="4791"/>
                      <a:pt x="6482" y="3718"/>
                      <a:pt x="6482" y="2395"/>
                    </a:cubicBezTo>
                    <a:cubicBezTo>
                      <a:pt x="6482" y="1072"/>
                      <a:pt x="5550" y="0"/>
                      <a:pt x="4401" y="0"/>
                    </a:cubicBezTo>
                    <a:close/>
                    <a:moveTo>
                      <a:pt x="17199" y="0"/>
                    </a:moveTo>
                    <a:cubicBezTo>
                      <a:pt x="16050" y="0"/>
                      <a:pt x="15118" y="1072"/>
                      <a:pt x="15118" y="2395"/>
                    </a:cubicBezTo>
                    <a:cubicBezTo>
                      <a:pt x="15118" y="3718"/>
                      <a:pt x="16050" y="4791"/>
                      <a:pt x="17199" y="4791"/>
                    </a:cubicBezTo>
                    <a:cubicBezTo>
                      <a:pt x="18348" y="4791"/>
                      <a:pt x="19279" y="3718"/>
                      <a:pt x="19279" y="2395"/>
                    </a:cubicBezTo>
                    <a:cubicBezTo>
                      <a:pt x="19279" y="1072"/>
                      <a:pt x="18348" y="0"/>
                      <a:pt x="17199" y="0"/>
                    </a:cubicBezTo>
                    <a:close/>
                    <a:moveTo>
                      <a:pt x="0" y="21345"/>
                    </a:moveTo>
                    <a:cubicBezTo>
                      <a:pt x="7199" y="21600"/>
                      <a:pt x="14401" y="21600"/>
                      <a:pt x="21600" y="21345"/>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796" name="officeArt object"/>
            <p:cNvGrpSpPr/>
            <p:nvPr/>
          </p:nvGrpSpPr>
          <p:grpSpPr>
            <a:xfrm>
              <a:off x="145616" y="148720"/>
              <a:ext cx="748896" cy="748896"/>
              <a:chOff x="-1" y="-1"/>
              <a:chExt cx="748895" cy="748895"/>
            </a:xfrm>
          </p:grpSpPr>
          <p:sp>
            <p:nvSpPr>
              <p:cNvPr id="792" name="Shape 1073741839"/>
              <p:cNvSpPr/>
              <p:nvPr/>
            </p:nvSpPr>
            <p:spPr>
              <a:xfrm>
                <a:off x="-2" y="-2"/>
                <a:ext cx="748896" cy="748896"/>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93" name="Shape 1073741840"/>
              <p:cNvSpPr/>
              <p:nvPr/>
            </p:nvSpPr>
            <p:spPr>
              <a:xfrm>
                <a:off x="215479"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94" name="Shape 1073741841"/>
              <p:cNvSpPr/>
              <p:nvPr/>
            </p:nvSpPr>
            <p:spPr>
              <a:xfrm>
                <a:off x="455400" y="223452"/>
                <a:ext cx="78018" cy="78018"/>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795" name="Shape 1073741842"/>
              <p:cNvSpPr/>
              <p:nvPr/>
            </p:nvSpPr>
            <p:spPr>
              <a:xfrm>
                <a:off x="171965" y="223452"/>
                <a:ext cx="404963" cy="383972"/>
              </a:xfrm>
              <a:custGeom>
                <a:avLst/>
                <a:gdLst/>
                <a:ahLst/>
                <a:cxnLst>
                  <a:cxn ang="0">
                    <a:pos x="wd2" y="hd2"/>
                  </a:cxn>
                  <a:cxn ang="5400000">
                    <a:pos x="wd2" y="hd2"/>
                  </a:cxn>
                  <a:cxn ang="10800000">
                    <a:pos x="wd2" y="hd2"/>
                  </a:cxn>
                  <a:cxn ang="16200000">
                    <a:pos x="wd2" y="hd2"/>
                  </a:cxn>
                </a:cxnLst>
                <a:rect l="0" t="0" r="r" b="b"/>
                <a:pathLst>
                  <a:path w="21600" h="20368" fill="norm" stroke="1" extrusionOk="0">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grpSp>
        <p:nvGrpSpPr>
          <p:cNvPr id="800" name="Group"/>
          <p:cNvGrpSpPr/>
          <p:nvPr/>
        </p:nvGrpSpPr>
        <p:grpSpPr>
          <a:xfrm>
            <a:off x="661616" y="11144109"/>
            <a:ext cx="2170813" cy="1751793"/>
            <a:chOff x="-1" y="0"/>
            <a:chExt cx="2170811" cy="1751791"/>
          </a:xfrm>
        </p:grpSpPr>
        <p:sp>
          <p:nvSpPr>
            <p:cNvPr id="798"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799"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Picture and sentence matching"/>
          <p:cNvSpPr txBox="1"/>
          <p:nvPr>
            <p:ph type="title"/>
          </p:nvPr>
        </p:nvSpPr>
        <p:spPr>
          <a:xfrm>
            <a:off x="4080783" y="625078"/>
            <a:ext cx="17408662" cy="3036094"/>
          </a:xfrm>
          <a:prstGeom prst="rect">
            <a:avLst/>
          </a:prstGeom>
        </p:spPr>
        <p:txBody>
          <a:bodyPr/>
          <a:lstStyle>
            <a:lvl1pPr defTabSz="714732">
              <a:defRPr sz="9744"/>
            </a:lvl1pPr>
          </a:lstStyle>
          <a:p>
            <a:pPr/>
            <a:r>
              <a:t>Picture and sentence matching</a:t>
            </a:r>
          </a:p>
        </p:txBody>
      </p:sp>
      <p:sp>
        <p:nvSpPr>
          <p:cNvPr id="803" name="One day, Erin came up with a very smelly plan to outsmart Archie’s nose."/>
          <p:cNvSpPr txBox="1"/>
          <p:nvPr/>
        </p:nvSpPr>
        <p:spPr>
          <a:xfrm>
            <a:off x="1018962" y="4459079"/>
            <a:ext cx="14135710" cy="597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400"/>
            </a:lvl1pPr>
          </a:lstStyle>
          <a:p>
            <a:pPr/>
            <a:r>
              <a:t>One day, Erin came up with a very smelly plan to outsmart Archie’s nose.</a:t>
            </a:r>
          </a:p>
        </p:txBody>
      </p:sp>
      <p:sp>
        <p:nvSpPr>
          <p:cNvPr id="804" name="Her mum was far too busy to notice Erin was on board."/>
          <p:cNvSpPr txBox="1"/>
          <p:nvPr/>
        </p:nvSpPr>
        <p:spPr>
          <a:xfrm>
            <a:off x="1143036" y="6114268"/>
            <a:ext cx="10879075" cy="597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400"/>
            </a:lvl1pPr>
          </a:lstStyle>
          <a:p>
            <a:pPr/>
            <a:r>
              <a:t>Her mum was far too busy to notice Erin was on board. </a:t>
            </a:r>
          </a:p>
        </p:txBody>
      </p:sp>
      <p:sp>
        <p:nvSpPr>
          <p:cNvPr id="805" name="As the day got later, a fog appeared...…"/>
          <p:cNvSpPr txBox="1"/>
          <p:nvPr/>
        </p:nvSpPr>
        <p:spPr>
          <a:xfrm>
            <a:off x="1143036" y="7995339"/>
            <a:ext cx="10879076" cy="2121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400"/>
            </a:pPr>
            <a:r>
              <a:t>As the day got later, a fog appeared...</a:t>
            </a:r>
          </a:p>
          <a:p>
            <a:pPr algn="l" defTabSz="457200">
              <a:defRPr b="0" sz="3400"/>
            </a:pPr>
            <a:r>
              <a:t>...which got thicker...</a:t>
            </a:r>
          </a:p>
          <a:p>
            <a:pPr algn="l" defTabSz="457200">
              <a:defRPr b="0" sz="3400"/>
            </a:pPr>
            <a:r>
              <a:t>... and thicker...</a:t>
            </a:r>
          </a:p>
        </p:txBody>
      </p:sp>
      <p:sp>
        <p:nvSpPr>
          <p:cNvPr id="806" name="Suddenly, a huge, dark shape loomed right into the boat’s  path!"/>
          <p:cNvSpPr txBox="1"/>
          <p:nvPr/>
        </p:nvSpPr>
        <p:spPr>
          <a:xfrm>
            <a:off x="1143036" y="10676655"/>
            <a:ext cx="10879076" cy="1105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400"/>
            </a:lvl1pPr>
          </a:lstStyle>
          <a:p>
            <a:pPr/>
            <a:r>
              <a:t>Suddenly, a huge, dark shape loomed right into the boat’s  path! </a:t>
            </a:r>
          </a:p>
        </p:txBody>
      </p:sp>
      <p:sp>
        <p:nvSpPr>
          <p:cNvPr id="807" name="Computer"/>
          <p:cNvSpPr/>
          <p:nvPr/>
        </p:nvSpPr>
        <p:spPr>
          <a:xfrm>
            <a:off x="21945886" y="10554115"/>
            <a:ext cx="2170813" cy="175179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3"/>
          </a:solidFill>
          <a:ln w="12700">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9" name="Image" descr="Image"/>
          <p:cNvPicPr>
            <a:picLocks noChangeAspect="1"/>
          </p:cNvPicPr>
          <p:nvPr>
            <p:ph type="pic" idx="21"/>
          </p:nvPr>
        </p:nvPicPr>
        <p:blipFill>
          <a:blip r:embed="rId2">
            <a:extLst/>
          </a:blip>
          <a:srcRect l="19292" t="0" r="19292" b="0"/>
          <a:stretch>
            <a:fillRect/>
          </a:stretch>
        </p:blipFill>
        <p:spPr>
          <a:xfrm>
            <a:off x="14440029" y="6787835"/>
            <a:ext cx="7404101" cy="5549901"/>
          </a:xfrm>
          <a:prstGeom prst="rect">
            <a:avLst/>
          </a:prstGeom>
        </p:spPr>
      </p:pic>
      <p:pic>
        <p:nvPicPr>
          <p:cNvPr id="810" name="Image" descr="Image"/>
          <p:cNvPicPr>
            <a:picLocks noChangeAspect="1"/>
          </p:cNvPicPr>
          <p:nvPr>
            <p:ph type="pic" idx="22"/>
          </p:nvPr>
        </p:nvPicPr>
        <p:blipFill>
          <a:blip r:embed="rId3">
            <a:extLst/>
          </a:blip>
          <a:srcRect l="16293" t="0" r="16293" b="0"/>
          <a:stretch>
            <a:fillRect/>
          </a:stretch>
        </p:blipFill>
        <p:spPr>
          <a:xfrm>
            <a:off x="14440029" y="372002"/>
            <a:ext cx="7404101" cy="5549901"/>
          </a:xfrm>
          <a:prstGeom prst="rect">
            <a:avLst/>
          </a:prstGeom>
        </p:spPr>
      </p:pic>
      <p:grpSp>
        <p:nvGrpSpPr>
          <p:cNvPr id="813" name="Group"/>
          <p:cNvGrpSpPr/>
          <p:nvPr/>
        </p:nvGrpSpPr>
        <p:grpSpPr>
          <a:xfrm>
            <a:off x="3423186" y="372002"/>
            <a:ext cx="7404101" cy="5549901"/>
            <a:chOff x="0" y="0"/>
            <a:chExt cx="7404100" cy="5549900"/>
          </a:xfrm>
        </p:grpSpPr>
        <p:pic>
          <p:nvPicPr>
            <p:cNvPr id="811" name="Image" descr="Image"/>
            <p:cNvPicPr>
              <a:picLocks noChangeAspect="1"/>
            </p:cNvPicPr>
            <p:nvPr/>
          </p:nvPicPr>
          <p:blipFill>
            <a:blip r:embed="rId4">
              <a:extLst/>
            </a:blip>
            <a:srcRect l="5886" t="0" r="5886" b="0"/>
            <a:stretch>
              <a:fillRect/>
            </a:stretch>
          </p:blipFill>
          <p:spPr>
            <a:xfrm>
              <a:off x="0" y="0"/>
              <a:ext cx="7404100" cy="5549900"/>
            </a:xfrm>
            <a:prstGeom prst="rect">
              <a:avLst/>
            </a:prstGeom>
            <a:ln w="12700" cap="flat">
              <a:noFill/>
              <a:miter lim="400000"/>
            </a:ln>
            <a:effectLst/>
          </p:spPr>
        </p:pic>
        <p:sp>
          <p:nvSpPr>
            <p:cNvPr id="812" name="Rectangle"/>
            <p:cNvSpPr/>
            <p:nvPr/>
          </p:nvSpPr>
          <p:spPr>
            <a:xfrm>
              <a:off x="3304017" y="2429402"/>
              <a:ext cx="2052366" cy="691096"/>
            </a:xfrm>
            <a:prstGeom prst="rect">
              <a:avLst/>
            </a:prstGeom>
            <a:solidFill>
              <a:srgbClr val="D5D5D5"/>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814" name="Image" descr="Image"/>
          <p:cNvPicPr>
            <a:picLocks noChangeAspect="1"/>
          </p:cNvPicPr>
          <p:nvPr/>
        </p:nvPicPr>
        <p:blipFill>
          <a:blip r:embed="rId5">
            <a:extLst/>
          </a:blip>
          <a:srcRect l="0" t="14991" r="0" b="14991"/>
          <a:stretch>
            <a:fillRect/>
          </a:stretch>
        </p:blipFill>
        <p:spPr>
          <a:xfrm>
            <a:off x="3423186" y="7048499"/>
            <a:ext cx="7404101" cy="5549901"/>
          </a:xfrm>
          <a:prstGeom prst="rect">
            <a:avLst/>
          </a:prstGeom>
          <a:ln w="12700">
            <a:miter lim="400000"/>
          </a:ln>
        </p:spPr>
      </p:pic>
      <p:sp>
        <p:nvSpPr>
          <p:cNvPr id="815" name="Computer"/>
          <p:cNvSpPr/>
          <p:nvPr/>
        </p:nvSpPr>
        <p:spPr>
          <a:xfrm>
            <a:off x="21945886" y="10554115"/>
            <a:ext cx="2170812" cy="175179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3"/>
          </a:solidFill>
          <a:ln w="12700">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7" name="Image" descr="Image"/>
          <p:cNvPicPr>
            <a:picLocks noChangeAspect="1"/>
          </p:cNvPicPr>
          <p:nvPr/>
        </p:nvPicPr>
        <p:blipFill>
          <a:blip r:embed="rId2">
            <a:extLst/>
          </a:blip>
          <a:srcRect l="19292" t="0" r="19292" b="0"/>
          <a:stretch>
            <a:fillRect/>
          </a:stretch>
        </p:blipFill>
        <p:spPr>
          <a:xfrm>
            <a:off x="19226699" y="507672"/>
            <a:ext cx="3478091" cy="2607078"/>
          </a:xfrm>
          <a:prstGeom prst="rect">
            <a:avLst/>
          </a:prstGeom>
          <a:ln w="12700">
            <a:miter lim="400000"/>
          </a:ln>
        </p:spPr>
      </p:pic>
      <p:pic>
        <p:nvPicPr>
          <p:cNvPr id="818" name="Image" descr="Image"/>
          <p:cNvPicPr>
            <a:picLocks noChangeAspect="1"/>
          </p:cNvPicPr>
          <p:nvPr/>
        </p:nvPicPr>
        <p:blipFill>
          <a:blip r:embed="rId3">
            <a:extLst/>
          </a:blip>
          <a:srcRect l="16293" t="0" r="16293" b="0"/>
          <a:stretch>
            <a:fillRect/>
          </a:stretch>
        </p:blipFill>
        <p:spPr>
          <a:xfrm>
            <a:off x="19203084" y="3620788"/>
            <a:ext cx="3525496" cy="2642610"/>
          </a:xfrm>
          <a:prstGeom prst="rect">
            <a:avLst/>
          </a:prstGeom>
          <a:ln w="12700">
            <a:miter lim="400000"/>
          </a:ln>
        </p:spPr>
      </p:pic>
      <p:grpSp>
        <p:nvGrpSpPr>
          <p:cNvPr id="821" name="Group"/>
          <p:cNvGrpSpPr/>
          <p:nvPr/>
        </p:nvGrpSpPr>
        <p:grpSpPr>
          <a:xfrm>
            <a:off x="19252644" y="6787483"/>
            <a:ext cx="3426322" cy="2568272"/>
            <a:chOff x="0" y="0"/>
            <a:chExt cx="3426320" cy="2568271"/>
          </a:xfrm>
        </p:grpSpPr>
        <p:pic>
          <p:nvPicPr>
            <p:cNvPr id="819" name="Image" descr="Image"/>
            <p:cNvPicPr>
              <a:picLocks noChangeAspect="1"/>
            </p:cNvPicPr>
            <p:nvPr/>
          </p:nvPicPr>
          <p:blipFill>
            <a:blip r:embed="rId4">
              <a:extLst/>
            </a:blip>
            <a:srcRect l="5886" t="0" r="5886" b="0"/>
            <a:stretch>
              <a:fillRect/>
            </a:stretch>
          </p:blipFill>
          <p:spPr>
            <a:xfrm>
              <a:off x="0" y="0"/>
              <a:ext cx="3426321" cy="2568272"/>
            </a:xfrm>
            <a:prstGeom prst="rect">
              <a:avLst/>
            </a:prstGeom>
            <a:ln w="12700" cap="flat">
              <a:noFill/>
              <a:miter lim="400000"/>
            </a:ln>
            <a:effectLst/>
          </p:spPr>
        </p:pic>
        <p:sp>
          <p:nvSpPr>
            <p:cNvPr id="820" name="Rectangle"/>
            <p:cNvSpPr/>
            <p:nvPr/>
          </p:nvSpPr>
          <p:spPr>
            <a:xfrm>
              <a:off x="1528966" y="1124230"/>
              <a:ext cx="949753" cy="319812"/>
            </a:xfrm>
            <a:prstGeom prst="rect">
              <a:avLst/>
            </a:prstGeom>
            <a:solidFill>
              <a:srgbClr val="D5D5D5"/>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822" name="Image" descr="Image"/>
          <p:cNvPicPr>
            <a:picLocks noChangeAspect="1"/>
          </p:cNvPicPr>
          <p:nvPr/>
        </p:nvPicPr>
        <p:blipFill>
          <a:blip r:embed="rId5">
            <a:extLst/>
          </a:blip>
          <a:srcRect l="0" t="14991" r="0" b="14991"/>
          <a:stretch>
            <a:fillRect/>
          </a:stretch>
        </p:blipFill>
        <p:spPr>
          <a:xfrm>
            <a:off x="19181455" y="9879659"/>
            <a:ext cx="3568507" cy="2674850"/>
          </a:xfrm>
          <a:prstGeom prst="rect">
            <a:avLst/>
          </a:prstGeom>
          <a:ln w="12700">
            <a:miter lim="400000"/>
          </a:ln>
        </p:spPr>
      </p:pic>
      <p:sp>
        <p:nvSpPr>
          <p:cNvPr id="823" name="One day, Erin came up with a very smelly…"/>
          <p:cNvSpPr txBox="1"/>
          <p:nvPr/>
        </p:nvSpPr>
        <p:spPr>
          <a:xfrm>
            <a:off x="734600" y="4779732"/>
            <a:ext cx="8152690" cy="1105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3400"/>
            </a:pPr>
            <a:r>
              <a:t>One day, Erin came up with a very smelly </a:t>
            </a:r>
          </a:p>
          <a:p>
            <a:pPr algn="l" defTabSz="457200">
              <a:defRPr b="0" sz="3400"/>
            </a:pPr>
            <a:r>
              <a:t>plan to outsmart Archie’s nose.</a:t>
            </a:r>
          </a:p>
        </p:txBody>
      </p:sp>
      <p:sp>
        <p:nvSpPr>
          <p:cNvPr id="824" name="Her mum was far too busy to notice Erin was on board."/>
          <p:cNvSpPr txBox="1"/>
          <p:nvPr/>
        </p:nvSpPr>
        <p:spPr>
          <a:xfrm>
            <a:off x="645404" y="1512453"/>
            <a:ext cx="10879075" cy="597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400"/>
            </a:lvl1pPr>
          </a:lstStyle>
          <a:p>
            <a:pPr/>
            <a:r>
              <a:t>Her mum was far too busy to notice Erin was on board. </a:t>
            </a:r>
          </a:p>
        </p:txBody>
      </p:sp>
      <p:sp>
        <p:nvSpPr>
          <p:cNvPr id="825" name="As the day got later, a fog appeared...…"/>
          <p:cNvSpPr txBox="1"/>
          <p:nvPr/>
        </p:nvSpPr>
        <p:spPr>
          <a:xfrm>
            <a:off x="645404" y="10156373"/>
            <a:ext cx="10879075" cy="21215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400"/>
            </a:pPr>
            <a:r>
              <a:t>As the day got later, a fog appeared...</a:t>
            </a:r>
          </a:p>
          <a:p>
            <a:pPr algn="l" defTabSz="457200">
              <a:defRPr b="0" sz="3400"/>
            </a:pPr>
            <a:r>
              <a:t>...which got thicker...</a:t>
            </a:r>
          </a:p>
          <a:p>
            <a:pPr algn="l" defTabSz="457200">
              <a:defRPr b="0" sz="3400"/>
            </a:pPr>
            <a:r>
              <a:t>... and thicker...</a:t>
            </a:r>
          </a:p>
        </p:txBody>
      </p:sp>
      <p:sp>
        <p:nvSpPr>
          <p:cNvPr id="826" name="Suddenly, a huge, dark shape loomed…"/>
          <p:cNvSpPr txBox="1"/>
          <p:nvPr/>
        </p:nvSpPr>
        <p:spPr>
          <a:xfrm>
            <a:off x="645404" y="7518864"/>
            <a:ext cx="10879075" cy="1105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400"/>
            </a:pPr>
            <a:r>
              <a:t>Suddenly, a huge, dark shape loomed </a:t>
            </a:r>
          </a:p>
          <a:p>
            <a:pPr algn="l" defTabSz="457200">
              <a:defRPr b="0" sz="3400"/>
            </a:pPr>
            <a:r>
              <a:t>right into the boat’s  path! </a:t>
            </a:r>
          </a:p>
        </p:txBody>
      </p:sp>
      <p:sp>
        <p:nvSpPr>
          <p:cNvPr id="827" name="Line"/>
          <p:cNvSpPr/>
          <p:nvPr/>
        </p:nvSpPr>
        <p:spPr>
          <a:xfrm>
            <a:off x="11628368" y="1821580"/>
            <a:ext cx="6925574" cy="3150065"/>
          </a:xfrm>
          <a:prstGeom prst="line">
            <a:avLst/>
          </a:prstGeom>
          <a:ln w="25400">
            <a:solidFill>
              <a:srgbClr val="000000"/>
            </a:solidFill>
            <a:miter lim="400000"/>
          </a:ln>
        </p:spPr>
        <p:txBody>
          <a:bodyPr lIns="50800" tIns="50800" rIns="50800" bIns="50800" anchor="ctr"/>
          <a:lstStyle/>
          <a:p>
            <a:pPr/>
          </a:p>
        </p:txBody>
      </p:sp>
      <p:sp>
        <p:nvSpPr>
          <p:cNvPr id="828" name="Line"/>
          <p:cNvSpPr/>
          <p:nvPr/>
        </p:nvSpPr>
        <p:spPr>
          <a:xfrm flipV="1">
            <a:off x="9001171" y="1724906"/>
            <a:ext cx="10088032" cy="3665855"/>
          </a:xfrm>
          <a:prstGeom prst="line">
            <a:avLst/>
          </a:prstGeom>
          <a:ln w="25400">
            <a:solidFill>
              <a:srgbClr val="000000"/>
            </a:solidFill>
            <a:miter lim="400000"/>
          </a:ln>
        </p:spPr>
        <p:txBody>
          <a:bodyPr lIns="50800" tIns="50800" rIns="50800" bIns="50800" anchor="ctr"/>
          <a:lstStyle/>
          <a:p>
            <a:pPr/>
          </a:p>
        </p:txBody>
      </p:sp>
      <p:sp>
        <p:nvSpPr>
          <p:cNvPr id="829" name="Computer"/>
          <p:cNvSpPr/>
          <p:nvPr/>
        </p:nvSpPr>
        <p:spPr>
          <a:xfrm>
            <a:off x="417886" y="11826115"/>
            <a:ext cx="2170813" cy="175179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3"/>
          </a:solidFill>
          <a:ln w="12700">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41" name="Group"/>
          <p:cNvGrpSpPr/>
          <p:nvPr/>
        </p:nvGrpSpPr>
        <p:grpSpPr>
          <a:xfrm>
            <a:off x="9532394" y="1348309"/>
            <a:ext cx="6145162" cy="11019382"/>
            <a:chOff x="0" y="0"/>
            <a:chExt cx="6145161" cy="11019380"/>
          </a:xfrm>
        </p:grpSpPr>
        <p:sp>
          <p:nvSpPr>
            <p:cNvPr id="831" name="Line"/>
            <p:cNvSpPr/>
            <p:nvPr/>
          </p:nvSpPr>
          <p:spPr>
            <a:xfrm flipV="1">
              <a:off x="-1" y="259069"/>
              <a:ext cx="2" cy="1005848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2" name="Line"/>
            <p:cNvSpPr/>
            <p:nvPr/>
          </p:nvSpPr>
          <p:spPr>
            <a:xfrm flipV="1">
              <a:off x="6125417" y="259069"/>
              <a:ext cx="1" cy="1005848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3" name="Line"/>
            <p:cNvSpPr/>
            <p:nvPr/>
          </p:nvSpPr>
          <p:spPr>
            <a:xfrm>
              <a:off x="53230" y="2359377"/>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4" name="Line"/>
            <p:cNvSpPr/>
            <p:nvPr/>
          </p:nvSpPr>
          <p:spPr>
            <a:xfrm>
              <a:off x="53230" y="3828762"/>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5" name="Line"/>
            <p:cNvSpPr/>
            <p:nvPr/>
          </p:nvSpPr>
          <p:spPr>
            <a:xfrm>
              <a:off x="53230" y="4921877"/>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6" name="Line"/>
            <p:cNvSpPr/>
            <p:nvPr/>
          </p:nvSpPr>
          <p:spPr>
            <a:xfrm>
              <a:off x="55114" y="6014992"/>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37" name="Problem"/>
            <p:cNvSpPr txBox="1"/>
            <p:nvPr/>
          </p:nvSpPr>
          <p:spPr>
            <a:xfrm>
              <a:off x="1551271" y="0"/>
              <a:ext cx="269619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sz="5000">
                  <a:solidFill>
                    <a:srgbClr val="FF2600"/>
                  </a:solidFill>
                  <a:latin typeface="Helvetica"/>
                  <a:ea typeface="Helvetica"/>
                  <a:cs typeface="Helvetica"/>
                  <a:sym typeface="Helvetica"/>
                </a:defRPr>
              </a:lvl1pPr>
            </a:lstStyle>
            <a:p>
              <a:pPr/>
              <a:r>
                <a:t>Problem</a:t>
              </a:r>
            </a:p>
          </p:txBody>
        </p:sp>
        <p:sp>
          <p:nvSpPr>
            <p:cNvPr id="838" name="Solution"/>
            <p:cNvSpPr txBox="1"/>
            <p:nvPr/>
          </p:nvSpPr>
          <p:spPr>
            <a:xfrm>
              <a:off x="1551891" y="10114505"/>
              <a:ext cx="269495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sz="5000">
                  <a:solidFill>
                    <a:srgbClr val="FF2600"/>
                  </a:solidFill>
                  <a:latin typeface="Helvetica"/>
                  <a:ea typeface="Helvetica"/>
                  <a:cs typeface="Helvetica"/>
                  <a:sym typeface="Helvetica"/>
                </a:defRPr>
              </a:lvl1pPr>
            </a:lstStyle>
            <a:p>
              <a:pPr/>
              <a:r>
                <a:t>Solution</a:t>
              </a:r>
            </a:p>
          </p:txBody>
        </p:sp>
        <p:sp>
          <p:nvSpPr>
            <p:cNvPr id="839" name="Line"/>
            <p:cNvSpPr/>
            <p:nvPr/>
          </p:nvSpPr>
          <p:spPr>
            <a:xfrm>
              <a:off x="53230" y="7424166"/>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840" name="Line"/>
            <p:cNvSpPr/>
            <p:nvPr/>
          </p:nvSpPr>
          <p:spPr>
            <a:xfrm>
              <a:off x="53230" y="8690526"/>
              <a:ext cx="609004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grpSp>
        <p:nvGrpSpPr>
          <p:cNvPr id="844" name="Group"/>
          <p:cNvGrpSpPr/>
          <p:nvPr/>
        </p:nvGrpSpPr>
        <p:grpSpPr>
          <a:xfrm>
            <a:off x="21017162" y="11526142"/>
            <a:ext cx="2170813" cy="1751793"/>
            <a:chOff x="-1" y="0"/>
            <a:chExt cx="2170811" cy="1751791"/>
          </a:xfrm>
        </p:grpSpPr>
        <p:sp>
          <p:nvSpPr>
            <p:cNvPr id="842"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843"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
        <p:nvSpPr>
          <p:cNvPr id="845" name="The islanders were plotting…"/>
          <p:cNvSpPr txBox="1"/>
          <p:nvPr/>
        </p:nvSpPr>
        <p:spPr>
          <a:xfrm>
            <a:off x="1196040" y="2174411"/>
            <a:ext cx="5143501"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islanders were plotting </a:t>
            </a:r>
          </a:p>
          <a:p>
            <a:pPr/>
            <a:r>
              <a:t>to destroy Black Rock</a:t>
            </a:r>
          </a:p>
        </p:txBody>
      </p:sp>
      <p:sp>
        <p:nvSpPr>
          <p:cNvPr id="846" name="The islanders realised…"/>
          <p:cNvSpPr txBox="1"/>
          <p:nvPr/>
        </p:nvSpPr>
        <p:spPr>
          <a:xfrm>
            <a:off x="1467535" y="10832257"/>
            <a:ext cx="4191001"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islanders realised </a:t>
            </a:r>
          </a:p>
          <a:p>
            <a:pPr/>
            <a:r>
              <a:t>they were wrong</a:t>
            </a:r>
          </a:p>
        </p:txBody>
      </p:sp>
      <p:pic>
        <p:nvPicPr>
          <p:cNvPr id="847" name="Image" descr="Image"/>
          <p:cNvPicPr>
            <a:picLocks noChangeAspect="1"/>
          </p:cNvPicPr>
          <p:nvPr/>
        </p:nvPicPr>
        <p:blipFill>
          <a:blip r:embed="rId2">
            <a:extLst/>
          </a:blip>
          <a:stretch>
            <a:fillRect/>
          </a:stretch>
        </p:blipFill>
        <p:spPr>
          <a:xfrm>
            <a:off x="19551414" y="829650"/>
            <a:ext cx="2108201" cy="2552701"/>
          </a:xfrm>
          <a:prstGeom prst="rect">
            <a:avLst/>
          </a:prstGeom>
          <a:ln w="12700">
            <a:miter lim="400000"/>
          </a:ln>
        </p:spPr>
      </p:pic>
      <p:pic>
        <p:nvPicPr>
          <p:cNvPr id="848" name="Image" descr="Image"/>
          <p:cNvPicPr>
            <a:picLocks noChangeAspect="1"/>
          </p:cNvPicPr>
          <p:nvPr/>
        </p:nvPicPr>
        <p:blipFill>
          <a:blip r:embed="rId3">
            <a:extLst/>
          </a:blip>
          <a:stretch>
            <a:fillRect/>
          </a:stretch>
        </p:blipFill>
        <p:spPr>
          <a:xfrm>
            <a:off x="19551414" y="3650250"/>
            <a:ext cx="2108201" cy="23495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aphicFrame>
        <p:nvGraphicFramePr>
          <p:cNvPr id="850" name="Table"/>
          <p:cNvGraphicFramePr/>
          <p:nvPr/>
        </p:nvGraphicFramePr>
        <p:xfrm>
          <a:off x="3671593" y="230155"/>
          <a:ext cx="17043989" cy="1393191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260203"/>
                <a:gridCol w="4260203"/>
                <a:gridCol w="4260203"/>
                <a:gridCol w="4260203"/>
              </a:tblGrid>
              <a:tr h="687334">
                <a:tc gridSpan="4">
                  <a:txBody>
                    <a:bodyPr/>
                    <a:lstStyle/>
                    <a:p>
                      <a:pPr defTabSz="457200">
                        <a:defRPr sz="1800"/>
                      </a:pPr>
                      <a:r>
                        <a:rPr b="1" sz="3900">
                          <a:sym typeface="Helvetica Neue"/>
                        </a:rPr>
                        <a:t>Top 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c hMerge="1">
                  <a:tcPr/>
                </a:tc>
                <a:tc hMerge="1">
                  <a:tcPr/>
                </a:tc>
              </a:tr>
              <a:tr h="699998">
                <a:tc gridSpan="4">
                  <a:txBody>
                    <a:bodyPr/>
                    <a:lstStyle/>
                    <a:p>
                      <a:pPr algn="l" defTabSz="457200">
                        <a:defRPr sz="1800"/>
                      </a:pPr>
                      <a:r>
                        <a:rPr sz="3900">
                          <a:sym typeface="Helvetica Neue"/>
                        </a:rPr>
                        <a:t>What are the top 3 most important parts of this text?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hMerge="1">
                  <a:tcPr/>
                </a:tc>
                <a:tc hMerge="1">
                  <a:tcPr/>
                </a:tc>
                <a:tc hMerge="1">
                  <a:tcPr/>
                </a:tc>
              </a:tr>
              <a:tr h="4180467">
                <a:tc>
                  <a:txBody>
                    <a:bodyPr/>
                    <a:lstStyle/>
                    <a:p>
                      <a:pPr defTabSz="457200">
                        <a:defRPr sz="1800"/>
                      </a:pPr>
                      <a:r>
                        <a:rPr b="1" sz="3900">
                          <a:sym typeface="Helvetica Neue"/>
                        </a:rPr>
                        <a:t>1</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gridSpan="3">
                  <a:txBody>
                    <a:bodyPr/>
                    <a:lstStyle/>
                    <a:p>
                      <a:pPr algn="l" defTabSz="457200">
                        <a:defRPr sz="1800"/>
                      </a:pPr>
                      <a:r>
                        <a:rPr sz="3900">
                          <a:sym typeface="Helvetica Neue"/>
                        </a:rPr>
                        <a: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c hMerge="1">
                  <a:tcPr/>
                </a:tc>
              </a:tr>
              <a:tr h="4180467">
                <a:tc>
                  <a:txBody>
                    <a:bodyPr/>
                    <a:lstStyle/>
                    <a:p>
                      <a:pPr defTabSz="457200">
                        <a:defRPr sz="1800"/>
                      </a:pPr>
                      <a:r>
                        <a:rPr b="1" sz="3900">
                          <a:sym typeface="Helvetica Neue"/>
                        </a:rPr>
                        <a:t>2</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gridSpan="3">
                  <a:txBody>
                    <a:bodyPr/>
                    <a:lstStyle/>
                    <a:p>
                      <a:pPr algn="l" defTabSz="457200">
                        <a:defRPr sz="1800"/>
                      </a:pPr>
                      <a:r>
                        <a:rPr sz="3900">
                          <a:sym typeface="Helvetica Neue"/>
                        </a:rPr>
                        <a: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EFEFEF"/>
                    </a:solidFill>
                  </a:tcPr>
                </a:tc>
                <a:tc hMerge="1">
                  <a:tcPr/>
                </a:tc>
                <a:tc hMerge="1">
                  <a:tcPr/>
                </a:tc>
              </a:tr>
              <a:tr h="4180467">
                <a:tc>
                  <a:txBody>
                    <a:bodyPr/>
                    <a:lstStyle/>
                    <a:p>
                      <a:pPr defTabSz="457200">
                        <a:defRPr sz="1800"/>
                      </a:pPr>
                      <a:r>
                        <a:rPr b="1" sz="3900">
                          <a:sym typeface="Helvetica Neue"/>
                        </a:rPr>
                        <a:t>3</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gridSpan="3">
                  <a:txBody>
                    <a:bodyPr/>
                    <a:lstStyle/>
                    <a:p>
                      <a:pPr algn="l" defTabSz="457200">
                        <a:defRPr sz="1800"/>
                      </a:pPr>
                      <a:r>
                        <a:rPr sz="3900">
                          <a:sym typeface="Helvetica Neue"/>
                        </a:rPr>
                        <a:t>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hMerge="1">
                  <a:tcPr/>
                </a:tc>
                <a:tc hMerge="1">
                  <a:tcPr/>
                </a:tc>
              </a:tr>
            </a:tbl>
          </a:graphicData>
        </a:graphic>
      </p:graphicFrame>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852" name="Children found questions requiring inference skills the most challenging overall in both 2017 and 2020. This skill involves using information in the text to arrive at another piece of information which is implicit. Some children struggled to give specifi"/>
          <p:cNvSpPr txBox="1"/>
          <p:nvPr>
            <p:ph type="body" idx="1"/>
          </p:nvPr>
        </p:nvSpPr>
        <p:spPr>
          <a:prstGeom prst="rect">
            <a:avLst/>
          </a:prstGeom>
        </p:spPr>
        <p:txBody>
          <a:bodyPr/>
          <a:lstStyle/>
          <a:p>
            <a:pPr marL="0" indent="0" defTabSz="457200">
              <a:spcBef>
                <a:spcPts val="1200"/>
              </a:spcBef>
              <a:buSzTx/>
              <a:buNone/>
              <a:defRPr sz="4000">
                <a:solidFill>
                  <a:srgbClr val="1A1A1A"/>
                </a:solidFill>
              </a:defRPr>
            </a:pPr>
            <a:r>
              <a:t>Children found questions requiring </a:t>
            </a:r>
            <a:r>
              <a:rPr b="1"/>
              <a:t>inference skills the most challenging</a:t>
            </a:r>
            <a:r>
              <a:t> overall in both 2017 and 2020. This skill involves </a:t>
            </a:r>
            <a:r>
              <a:rPr b="1"/>
              <a:t>using information in the text to arrive at another piece of information which is implicit.</a:t>
            </a:r>
            <a:r>
              <a:t> Some children struggled to give </a:t>
            </a:r>
            <a:r>
              <a:rPr b="1"/>
              <a:t>specific inferences</a:t>
            </a:r>
            <a:r>
              <a:t> that were </a:t>
            </a:r>
            <a:r>
              <a:rPr b="1"/>
              <a:t>supported sufficiently by the text</a:t>
            </a:r>
            <a:r>
              <a:t>. These children tended to give generic inferences, e.g. </a:t>
            </a:r>
            <a:r>
              <a:rPr b="1"/>
              <a:t>‘He was kind’</a:t>
            </a:r>
            <a:r>
              <a:t>, instead of more contextualised answers such as </a:t>
            </a:r>
            <a:r>
              <a:rPr b="1"/>
              <a:t>‘He looked after her pet’. </a:t>
            </a:r>
            <a:endParaRPr b="1">
              <a:solidFill>
                <a:srgbClr val="000000"/>
              </a:solidFill>
            </a:endParaRPr>
          </a:p>
          <a:p>
            <a:pPr marL="0" indent="0" defTabSz="457200">
              <a:spcBef>
                <a:spcPts val="1200"/>
              </a:spcBef>
              <a:buSzTx/>
              <a:buNone/>
              <a:defRPr sz="4000">
                <a:solidFill>
                  <a:srgbClr val="1A1A1A"/>
                </a:solidFill>
              </a:defRPr>
            </a:pPr>
            <a:r>
              <a:t>When inferring emotions, children were more likely to provide </a:t>
            </a:r>
            <a:r>
              <a:rPr b="1"/>
              <a:t>generic emotion words</a:t>
            </a:r>
            <a:r>
              <a:t> such as </a:t>
            </a:r>
            <a:r>
              <a:rPr b="1"/>
              <a:t>‘happy’ or ‘sad’</a:t>
            </a:r>
            <a:r>
              <a:t>, rather than more specific emotions such as</a:t>
            </a:r>
            <a:r>
              <a:rPr b="1"/>
              <a:t> ‘relieved’ or ‘lonely’, </a:t>
            </a:r>
            <a:r>
              <a:t>which were more </a:t>
            </a:r>
            <a:r>
              <a:rPr b="1"/>
              <a:t>relevant to the story events. </a:t>
            </a:r>
            <a:endParaRPr b="1">
              <a:solidFill>
                <a:srgbClr val="000000"/>
              </a:solidFill>
            </a:endParaRPr>
          </a:p>
        </p:txBody>
      </p:sp>
      <p:sp>
        <p:nvSpPr>
          <p:cNvPr id="853" name="Children continue to need support for with inference for events and emotions"/>
          <p:cNvSpPr txBox="1"/>
          <p:nvPr>
            <p:ph type="title"/>
          </p:nvPr>
        </p:nvSpPr>
        <p:spPr>
          <a:prstGeom prst="rect">
            <a:avLst/>
          </a:prstGeom>
        </p:spPr>
        <p:txBody>
          <a:bodyPr/>
          <a:lstStyle>
            <a:lvl1pPr defTabSz="701675">
              <a:defRPr sz="7140"/>
            </a:lvl1pPr>
          </a:lstStyle>
          <a:p>
            <a:pPr>
              <a:defRPr>
                <a:solidFill>
                  <a:srgbClr val="FFFFFF"/>
                </a:solidFill>
              </a:defRPr>
            </a:pPr>
            <a:r>
              <a:rPr>
                <a:solidFill>
                  <a:srgbClr val="000000"/>
                </a:solidFill>
              </a:rPr>
              <a:t>Children continue to need support for with inference for events and emotions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855" name="Children may need support to understand a character’s motivation."/>
          <p:cNvSpPr txBox="1"/>
          <p:nvPr>
            <p:ph type="title"/>
          </p:nvPr>
        </p:nvSpPr>
        <p:spPr>
          <a:prstGeom prst="rect">
            <a:avLst/>
          </a:prstGeom>
        </p:spPr>
        <p:txBody>
          <a:bodyPr/>
          <a:lstStyle>
            <a:lvl1pPr defTabSz="520065">
              <a:defRPr sz="5292"/>
            </a:lvl1pPr>
          </a:lstStyle>
          <a:p>
            <a:pPr/>
            <a:r>
              <a:t>Children may need support to understand a character’s motivation. </a:t>
            </a:r>
          </a:p>
        </p:txBody>
      </p:sp>
      <p:sp>
        <p:nvSpPr>
          <p:cNvPr id="856" name="When children were asked to complete a speech bubble showing what question a character asked in the story, the majority of children were able to structure their response as a question in the 2nd person.…"/>
          <p:cNvSpPr txBox="1"/>
          <p:nvPr>
            <p:ph type="body" idx="1"/>
          </p:nvPr>
        </p:nvSpPr>
        <p:spPr>
          <a:prstGeom prst="rect">
            <a:avLst/>
          </a:prstGeom>
        </p:spPr>
        <p:txBody>
          <a:bodyPr/>
          <a:lstStyle/>
          <a:p>
            <a:pPr marL="0" indent="0" defTabSz="457200">
              <a:spcBef>
                <a:spcPts val="1200"/>
              </a:spcBef>
              <a:buSzTx/>
              <a:buNone/>
              <a:defRPr sz="5000">
                <a:solidFill>
                  <a:srgbClr val="1A1A1A"/>
                </a:solidFill>
                <a:latin typeface="Helvetica"/>
                <a:ea typeface="Helvetica"/>
                <a:cs typeface="Helvetica"/>
                <a:sym typeface="Helvetica"/>
              </a:defRPr>
            </a:pPr>
            <a:r>
              <a:t>When children were asked to complete a speech bubble showing what question a character asked in the story, the majority of children were able to structure their response as a question in the 2nd person. </a:t>
            </a:r>
            <a:endParaRPr>
              <a:solidFill>
                <a:srgbClr val="000000"/>
              </a:solidFill>
            </a:endParaRPr>
          </a:p>
          <a:p>
            <a:pPr marL="0" indent="0" defTabSz="457200">
              <a:spcBef>
                <a:spcPts val="1200"/>
              </a:spcBef>
              <a:buSzTx/>
              <a:buNone/>
              <a:defRPr sz="5000">
                <a:solidFill>
                  <a:srgbClr val="1A1A1A"/>
                </a:solidFill>
                <a:latin typeface="Helvetica"/>
                <a:ea typeface="Helvetica"/>
                <a:cs typeface="Helvetica"/>
                <a:sym typeface="Helvetica"/>
              </a:defRPr>
            </a:pPr>
            <a:r>
              <a:t>However, one of the common misconceptions was related to children misunderstanding the </a:t>
            </a:r>
            <a:r>
              <a:rPr b="1"/>
              <a:t>character’s motivation</a:t>
            </a:r>
            <a:r>
              <a:t> and providing a question which, though relevant to the story, </a:t>
            </a:r>
            <a:r>
              <a:rPr b="1"/>
              <a:t>would not help the character achieve their goal.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Word Wheel"/>
          <p:cNvSpPr txBox="1"/>
          <p:nvPr>
            <p:ph type="title"/>
          </p:nvPr>
        </p:nvSpPr>
        <p:spPr>
          <a:xfrm>
            <a:off x="1305100" y="355600"/>
            <a:ext cx="21005800" cy="2286001"/>
          </a:xfrm>
          <a:prstGeom prst="rect">
            <a:avLst/>
          </a:prstGeom>
        </p:spPr>
        <p:txBody>
          <a:bodyPr/>
          <a:lstStyle/>
          <a:p>
            <a:pPr/>
            <a:r>
              <a:t>Word Wheel</a:t>
            </a:r>
          </a:p>
        </p:txBody>
      </p:sp>
      <p:grpSp>
        <p:nvGrpSpPr>
          <p:cNvPr id="863" name="Group"/>
          <p:cNvGrpSpPr/>
          <p:nvPr/>
        </p:nvGrpSpPr>
        <p:grpSpPr>
          <a:xfrm>
            <a:off x="12648709" y="2706992"/>
            <a:ext cx="9885953" cy="9304876"/>
            <a:chOff x="0" y="0"/>
            <a:chExt cx="9885952" cy="9304874"/>
          </a:xfrm>
        </p:grpSpPr>
        <p:sp>
          <p:nvSpPr>
            <p:cNvPr id="859" name="Shape 1073741826"/>
            <p:cNvSpPr/>
            <p:nvPr/>
          </p:nvSpPr>
          <p:spPr>
            <a:xfrm>
              <a:off x="2842894" y="2361180"/>
              <a:ext cx="4530167" cy="4034962"/>
            </a:xfrm>
            <a:prstGeom prst="ellipse">
              <a:avLst/>
            </a:prstGeom>
            <a:noFill/>
            <a:ln w="19050" cap="flat">
              <a:solidFill>
                <a:srgbClr val="000000"/>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algn="l" defTabSz="914400">
                <a:defRPr b="0" sz="1800">
                  <a:latin typeface="Helvetica"/>
                  <a:ea typeface="Helvetica"/>
                  <a:cs typeface="Helvetica"/>
                  <a:sym typeface="Helvetica"/>
                </a:defRPr>
              </a:pPr>
            </a:p>
          </p:txBody>
        </p:sp>
        <p:sp>
          <p:nvSpPr>
            <p:cNvPr id="860" name="Shape 1073741827"/>
            <p:cNvSpPr/>
            <p:nvPr/>
          </p:nvSpPr>
          <p:spPr>
            <a:xfrm>
              <a:off x="0" y="0"/>
              <a:ext cx="9840868" cy="9304876"/>
            </a:xfrm>
            <a:prstGeom prst="ellipse">
              <a:avLst/>
            </a:prstGeom>
            <a:noFill/>
            <a:ln w="19050" cap="flat">
              <a:solidFill>
                <a:srgbClr val="000000"/>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algn="l" defTabSz="914400">
                <a:defRPr b="0" sz="1800">
                  <a:latin typeface="Helvetica"/>
                  <a:ea typeface="Helvetica"/>
                  <a:cs typeface="Helvetica"/>
                  <a:sym typeface="Helvetica"/>
                </a:defRPr>
              </a:pPr>
            </a:p>
          </p:txBody>
        </p:sp>
        <p:sp>
          <p:nvSpPr>
            <p:cNvPr id="861" name="Shape 1073741829"/>
            <p:cNvSpPr/>
            <p:nvPr/>
          </p:nvSpPr>
          <p:spPr>
            <a:xfrm flipH="1" flipV="1">
              <a:off x="45084" y="4591394"/>
              <a:ext cx="9840869" cy="1"/>
            </a:xfrm>
            <a:prstGeom prst="line">
              <a:avLst/>
            </a:prstGeom>
            <a:noFill/>
            <a:ln w="44450" cap="rnd">
              <a:solidFill>
                <a:srgbClr val="000000"/>
              </a:solidFill>
              <a:prstDash val="sysDot"/>
              <a:round/>
            </a:ln>
            <a:effectLst>
              <a:outerShdw sx="100000" sy="100000" kx="0" ky="0" algn="b" rotWithShape="0" blurRad="12700" dist="25400" dir="5400000">
                <a:srgbClr val="808080">
                  <a:alpha val="35000"/>
                </a:srgbClr>
              </a:outerShdw>
            </a:effectLst>
          </p:spPr>
          <p:txBody>
            <a:bodyPr wrap="square" lIns="45718" tIns="45718" rIns="45718" bIns="45718" numCol="1" anchor="t">
              <a:noAutofit/>
            </a:bodyPr>
            <a:lstStyle/>
            <a:p>
              <a:pPr algn="l" defTabSz="914400">
                <a:defRPr b="0" sz="1800">
                  <a:latin typeface="Helvetica"/>
                  <a:ea typeface="Helvetica"/>
                  <a:cs typeface="Helvetica"/>
                  <a:sym typeface="Helvetica"/>
                </a:defRPr>
              </a:pPr>
            </a:p>
          </p:txBody>
        </p:sp>
        <p:sp>
          <p:nvSpPr>
            <p:cNvPr id="862" name="Shape 1073741830"/>
            <p:cNvSpPr/>
            <p:nvPr/>
          </p:nvSpPr>
          <p:spPr>
            <a:xfrm flipV="1">
              <a:off x="5107977" y="42543"/>
              <a:ext cx="1" cy="9219789"/>
            </a:xfrm>
            <a:prstGeom prst="line">
              <a:avLst/>
            </a:prstGeom>
            <a:noFill/>
            <a:ln w="44450" cap="rnd">
              <a:solidFill>
                <a:srgbClr val="000000"/>
              </a:solidFill>
              <a:prstDash val="sysDot"/>
              <a:round/>
            </a:ln>
            <a:effectLst>
              <a:outerShdw sx="100000" sy="100000" kx="0" ky="0" algn="b" rotWithShape="0" blurRad="12700" dist="25400" dir="42099">
                <a:srgbClr val="808080">
                  <a:alpha val="35000"/>
                </a:srgbClr>
              </a:outerShdw>
            </a:effectLst>
          </p:spPr>
          <p:txBody>
            <a:bodyPr wrap="square" lIns="45718" tIns="45718" rIns="45718" bIns="45718" numCol="1" anchor="t">
              <a:noAutofit/>
            </a:bodyPr>
            <a:lstStyle/>
            <a:p>
              <a:pPr algn="l" defTabSz="914400">
                <a:defRPr b="0" sz="1800">
                  <a:latin typeface="Helvetica"/>
                  <a:ea typeface="Helvetica"/>
                  <a:cs typeface="Helvetica"/>
                  <a:sym typeface="Helvetica"/>
                </a:defRPr>
              </a:pPr>
            </a:p>
          </p:txBody>
        </p:sp>
      </p:grpSp>
      <p:graphicFrame>
        <p:nvGraphicFramePr>
          <p:cNvPr id="864" name="Table"/>
          <p:cNvGraphicFramePr/>
          <p:nvPr/>
        </p:nvGraphicFramePr>
        <p:xfrm>
          <a:off x="473650" y="3507561"/>
          <a:ext cx="11907532" cy="7706912"/>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2976089"/>
                <a:gridCol w="2976089"/>
                <a:gridCol w="2976089"/>
                <a:gridCol w="2976089"/>
              </a:tblGrid>
              <a:tr h="1822827">
                <a:tc>
                  <a:txBody>
                    <a:bodyPr/>
                    <a:lstStyle/>
                    <a:p>
                      <a:pPr defTabSz="457200">
                        <a:defRPr sz="1800"/>
                      </a:pPr>
                      <a:r>
                        <a:rPr b="1" sz="5200">
                          <a:latin typeface="Helvetica"/>
                          <a:ea typeface="Helvetica"/>
                          <a:cs typeface="Helvetica"/>
                          <a:sym typeface="Helvetica"/>
                        </a:rPr>
                        <a:t>sad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b="1" sz="5200">
                          <a:latin typeface="Helvetica"/>
                          <a:ea typeface="Helvetica"/>
                          <a:cs typeface="Helvetica"/>
                          <a:sym typeface="Helvetica"/>
                        </a:rPr>
                        <a:t>happy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b="1" sz="5200">
                          <a:latin typeface="Helvetica"/>
                          <a:ea typeface="Helvetica"/>
                          <a:cs typeface="Helvetica"/>
                          <a:sym typeface="Helvetica"/>
                        </a:rPr>
                        <a:t>worried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b="1" sz="5200">
                          <a:latin typeface="Helvetica"/>
                          <a:ea typeface="Helvetica"/>
                          <a:cs typeface="Helvetica"/>
                          <a:sym typeface="Helvetica"/>
                        </a:rPr>
                        <a:t>brave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unhappy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cheerful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anxious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daring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gloomy</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joyful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bothered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4300">
                          <a:latin typeface="Helvetica"/>
                          <a:ea typeface="Helvetica"/>
                          <a:cs typeface="Helvetica"/>
                          <a:sym typeface="Helvetica"/>
                        </a:rPr>
                        <a:t>courageous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miserable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content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upset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defTabSz="457200">
                        <a:defRPr sz="1800"/>
                      </a:pPr>
                      <a:r>
                        <a:rPr sz="5200">
                          <a:latin typeface="Helvetica"/>
                          <a:ea typeface="Helvetica"/>
                          <a:cs typeface="Helvetica"/>
                          <a:sym typeface="Helvetica"/>
                        </a:rPr>
                        <a:t>bold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
        <p:nvSpPr>
          <p:cNvPr id="865" name="happy"/>
          <p:cNvSpPr txBox="1"/>
          <p:nvPr/>
        </p:nvSpPr>
        <p:spPr>
          <a:xfrm>
            <a:off x="18044217" y="6119417"/>
            <a:ext cx="159156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happy</a:t>
            </a:r>
          </a:p>
        </p:txBody>
      </p:sp>
      <p:sp>
        <p:nvSpPr>
          <p:cNvPr id="866" name="sad"/>
          <p:cNvSpPr txBox="1"/>
          <p:nvPr/>
        </p:nvSpPr>
        <p:spPr>
          <a:xfrm>
            <a:off x="16336461" y="7443217"/>
            <a:ext cx="98907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sad</a:t>
            </a:r>
          </a:p>
        </p:txBody>
      </p:sp>
      <p:sp>
        <p:nvSpPr>
          <p:cNvPr id="867" name="unhappy"/>
          <p:cNvSpPr/>
          <p:nvPr/>
        </p:nvSpPr>
        <p:spPr>
          <a:xfrm>
            <a:off x="19141000" y="863599"/>
            <a:ext cx="2165313"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unhappy</a:t>
            </a:r>
          </a:p>
        </p:txBody>
      </p:sp>
      <p:sp>
        <p:nvSpPr>
          <p:cNvPr id="868" name="gloomy"/>
          <p:cNvSpPr/>
          <p:nvPr/>
        </p:nvSpPr>
        <p:spPr>
          <a:xfrm>
            <a:off x="21260000" y="2406599"/>
            <a:ext cx="2165314"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gloomy</a:t>
            </a:r>
          </a:p>
        </p:txBody>
      </p:sp>
      <p:sp>
        <p:nvSpPr>
          <p:cNvPr id="869" name="miserable"/>
          <p:cNvSpPr/>
          <p:nvPr/>
        </p:nvSpPr>
        <p:spPr>
          <a:xfrm>
            <a:off x="16509029" y="863600"/>
            <a:ext cx="2165313"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miserable</a:t>
            </a:r>
          </a:p>
        </p:txBody>
      </p:sp>
      <p:sp>
        <p:nvSpPr>
          <p:cNvPr id="870" name="cheerful"/>
          <p:cNvSpPr/>
          <p:nvPr/>
        </p:nvSpPr>
        <p:spPr>
          <a:xfrm>
            <a:off x="11452029" y="11448442"/>
            <a:ext cx="2165313"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cheerful</a:t>
            </a:r>
          </a:p>
        </p:txBody>
      </p:sp>
      <p:sp>
        <p:nvSpPr>
          <p:cNvPr id="871" name="joyful"/>
          <p:cNvSpPr/>
          <p:nvPr/>
        </p:nvSpPr>
        <p:spPr>
          <a:xfrm>
            <a:off x="14099029" y="11887442"/>
            <a:ext cx="2165314"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joyful</a:t>
            </a:r>
          </a:p>
        </p:txBody>
      </p:sp>
      <p:sp>
        <p:nvSpPr>
          <p:cNvPr id="872" name="content"/>
          <p:cNvSpPr/>
          <p:nvPr/>
        </p:nvSpPr>
        <p:spPr>
          <a:xfrm>
            <a:off x="18450029" y="11887442"/>
            <a:ext cx="2165313"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content</a:t>
            </a:r>
          </a:p>
        </p:txBody>
      </p:sp>
      <p:sp>
        <p:nvSpPr>
          <p:cNvPr id="873" name="worried"/>
          <p:cNvSpPr txBox="1"/>
          <p:nvPr/>
        </p:nvSpPr>
        <p:spPr>
          <a:xfrm>
            <a:off x="15662766" y="6119417"/>
            <a:ext cx="196646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worried</a:t>
            </a:r>
          </a:p>
        </p:txBody>
      </p:sp>
      <p:sp>
        <p:nvSpPr>
          <p:cNvPr id="874" name="brave"/>
          <p:cNvSpPr txBox="1"/>
          <p:nvPr/>
        </p:nvSpPr>
        <p:spPr>
          <a:xfrm>
            <a:off x="18105178" y="7443217"/>
            <a:ext cx="146964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brave</a:t>
            </a:r>
          </a:p>
        </p:txBody>
      </p:sp>
      <p:grpSp>
        <p:nvGrpSpPr>
          <p:cNvPr id="877" name="Group"/>
          <p:cNvGrpSpPr/>
          <p:nvPr/>
        </p:nvGrpSpPr>
        <p:grpSpPr>
          <a:xfrm>
            <a:off x="21713162" y="11430142"/>
            <a:ext cx="2170813" cy="1751793"/>
            <a:chOff x="-1" y="0"/>
            <a:chExt cx="2170811" cy="1751791"/>
          </a:xfrm>
        </p:grpSpPr>
        <p:sp>
          <p:nvSpPr>
            <p:cNvPr id="875"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876"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9" name="IMG_2748.jpeg" descr="IMG_2748.jpeg"/>
          <p:cNvPicPr>
            <a:picLocks noChangeAspect="1"/>
          </p:cNvPicPr>
          <p:nvPr/>
        </p:nvPicPr>
        <p:blipFill>
          <a:blip r:embed="rId2">
            <a:extLst/>
          </a:blip>
          <a:stretch>
            <a:fillRect/>
          </a:stretch>
        </p:blipFill>
        <p:spPr>
          <a:xfrm>
            <a:off x="3830577" y="-1"/>
            <a:ext cx="20612159" cy="13716001"/>
          </a:xfrm>
          <a:prstGeom prst="rect">
            <a:avLst/>
          </a:prstGeom>
          <a:ln w="12700">
            <a:miter lim="400000"/>
          </a:ln>
        </p:spPr>
      </p:pic>
      <p:graphicFrame>
        <p:nvGraphicFramePr>
          <p:cNvPr id="880" name="Table"/>
          <p:cNvGraphicFramePr/>
          <p:nvPr/>
        </p:nvGraphicFramePr>
        <p:xfrm>
          <a:off x="458100" y="2841900"/>
          <a:ext cx="2976090" cy="77037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2976089"/>
              </a:tblGrid>
              <a:tr h="1822827">
                <a:tc>
                  <a:txBody>
                    <a:bodyPr/>
                    <a:lstStyle/>
                    <a:p>
                      <a:pPr defTabSz="457200">
                        <a:defRPr sz="1800"/>
                      </a:pPr>
                      <a:r>
                        <a:rPr b="1" sz="5200">
                          <a:latin typeface="Helvetica"/>
                          <a:ea typeface="Helvetica"/>
                          <a:cs typeface="Helvetica"/>
                          <a:sym typeface="Helvetica"/>
                        </a:rPr>
                        <a:t>worried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anxious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bothered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upset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IMG_2736.jpeg" descr="IMG_2736.jpeg"/>
          <p:cNvPicPr>
            <a:picLocks noChangeAspect="1"/>
          </p:cNvPicPr>
          <p:nvPr>
            <p:ph type="pic" idx="21"/>
          </p:nvPr>
        </p:nvPicPr>
        <p:blipFill>
          <a:blip r:embed="rId2">
            <a:extLst/>
          </a:blip>
          <a:srcRect l="5316" t="0" r="5316" b="0"/>
          <a:stretch>
            <a:fillRect/>
          </a:stretch>
        </p:blipFill>
        <p:spPr>
          <a:xfrm>
            <a:off x="13169900" y="3149600"/>
            <a:ext cx="9525000" cy="9296400"/>
          </a:xfrm>
          <a:prstGeom prst="rect">
            <a:avLst/>
          </a:prstGeom>
        </p:spPr>
      </p:pic>
      <p:sp>
        <p:nvSpPr>
          <p:cNvPr id="581" name="Contexts"/>
          <p:cNvSpPr txBox="1"/>
          <p:nvPr>
            <p:ph type="title"/>
          </p:nvPr>
        </p:nvSpPr>
        <p:spPr>
          <a:xfrm>
            <a:off x="1689100" y="-28400"/>
            <a:ext cx="21005800" cy="2286000"/>
          </a:xfrm>
          <a:prstGeom prst="rect">
            <a:avLst/>
          </a:prstGeom>
        </p:spPr>
        <p:txBody>
          <a:bodyPr/>
          <a:lstStyle/>
          <a:p>
            <a:pPr/>
            <a:r>
              <a:t>Contexts</a:t>
            </a:r>
          </a:p>
        </p:txBody>
      </p:sp>
      <p:sp>
        <p:nvSpPr>
          <p:cNvPr id="582" name="English unit…"/>
          <p:cNvSpPr txBox="1"/>
          <p:nvPr>
            <p:ph type="body" sz="half" idx="1"/>
          </p:nvPr>
        </p:nvSpPr>
        <p:spPr>
          <a:prstGeom prst="rect">
            <a:avLst/>
          </a:prstGeom>
        </p:spPr>
        <p:txBody>
          <a:bodyPr/>
          <a:lstStyle/>
          <a:p>
            <a:pPr marL="635000" indent="-635000">
              <a:spcBef>
                <a:spcPts val="5900"/>
              </a:spcBef>
              <a:defRPr sz="4800"/>
            </a:pPr>
            <a:r>
              <a:t>English unit</a:t>
            </a:r>
          </a:p>
          <a:p>
            <a:pPr marL="635000" indent="-635000">
              <a:spcBef>
                <a:spcPts val="5900"/>
              </a:spcBef>
              <a:defRPr sz="4800"/>
            </a:pPr>
            <a:r>
              <a:t>Whole Class Reading</a:t>
            </a:r>
          </a:p>
          <a:p>
            <a:pPr marL="635000" indent="-635000">
              <a:spcBef>
                <a:spcPts val="5900"/>
              </a:spcBef>
              <a:defRPr sz="4800"/>
            </a:pPr>
            <a:r>
              <a:t>Group reading</a:t>
            </a:r>
          </a:p>
          <a:p>
            <a:pPr marL="635000" indent="-635000">
              <a:spcBef>
                <a:spcPts val="5900"/>
              </a:spcBef>
              <a:defRPr sz="4800"/>
            </a:pPr>
            <a:r>
              <a:t>Intervention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2" name="IMG_2749.jpeg" descr="IMG_2749.jpeg"/>
          <p:cNvPicPr>
            <a:picLocks noChangeAspect="1"/>
          </p:cNvPicPr>
          <p:nvPr/>
        </p:nvPicPr>
        <p:blipFill>
          <a:blip r:embed="rId2">
            <a:extLst/>
          </a:blip>
          <a:stretch>
            <a:fillRect/>
          </a:stretch>
        </p:blipFill>
        <p:spPr>
          <a:xfrm>
            <a:off x="3298337" y="0"/>
            <a:ext cx="21099326" cy="13716001"/>
          </a:xfrm>
          <a:prstGeom prst="rect">
            <a:avLst/>
          </a:prstGeom>
          <a:ln w="12700">
            <a:miter lim="400000"/>
          </a:ln>
        </p:spPr>
      </p:pic>
      <p:graphicFrame>
        <p:nvGraphicFramePr>
          <p:cNvPr id="883" name="Table"/>
          <p:cNvGraphicFramePr/>
          <p:nvPr/>
        </p:nvGraphicFramePr>
        <p:xfrm>
          <a:off x="122099" y="3006132"/>
          <a:ext cx="2976091" cy="7703737"/>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2976089"/>
              </a:tblGrid>
              <a:tr h="1822827">
                <a:tc>
                  <a:txBody>
                    <a:bodyPr/>
                    <a:lstStyle/>
                    <a:p>
                      <a:pPr defTabSz="457200">
                        <a:defRPr sz="1800"/>
                      </a:pPr>
                      <a:r>
                        <a:rPr b="1" sz="5200">
                          <a:latin typeface="Helvetica"/>
                          <a:ea typeface="Helvetica"/>
                          <a:cs typeface="Helvetica"/>
                          <a:sym typeface="Helvetica"/>
                        </a:rPr>
                        <a:t>brave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daring</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4300">
                          <a:latin typeface="Helvetica"/>
                          <a:ea typeface="Helvetica"/>
                          <a:cs typeface="Helvetica"/>
                          <a:sym typeface="Helvetica"/>
                        </a:rPr>
                        <a:t>courageous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1960302">
                <a:tc>
                  <a:txBody>
                    <a:bodyPr/>
                    <a:lstStyle/>
                    <a:p>
                      <a:pPr defTabSz="457200">
                        <a:defRPr sz="1800"/>
                      </a:pPr>
                      <a:r>
                        <a:rPr sz="5200">
                          <a:latin typeface="Helvetica"/>
                          <a:ea typeface="Helvetica"/>
                          <a:cs typeface="Helvetica"/>
                          <a:sym typeface="Helvetica"/>
                        </a:rPr>
                        <a:t>bold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Children may need support to understand a character’s motivation."/>
          <p:cNvSpPr txBox="1"/>
          <p:nvPr>
            <p:ph type="title"/>
          </p:nvPr>
        </p:nvSpPr>
        <p:spPr>
          <a:prstGeom prst="rect">
            <a:avLst/>
          </a:prstGeom>
        </p:spPr>
        <p:txBody>
          <a:bodyPr/>
          <a:lstStyle>
            <a:lvl1pPr defTabSz="610870">
              <a:defRPr sz="6216"/>
            </a:lvl1pPr>
          </a:lstStyle>
          <a:p>
            <a:pPr/>
            <a:r>
              <a:t>Children may need support to understand a character’s motivation. </a:t>
            </a:r>
          </a:p>
        </p:txBody>
      </p:sp>
      <p:sp>
        <p:nvSpPr>
          <p:cNvPr id="886" name="Teacher modelling…"/>
          <p:cNvSpPr txBox="1"/>
          <p:nvPr>
            <p:ph type="body" idx="1"/>
          </p:nvPr>
        </p:nvSpPr>
        <p:spPr>
          <a:xfrm>
            <a:off x="4387450" y="2659312"/>
            <a:ext cx="15609100" cy="8840394"/>
          </a:xfrm>
          <a:prstGeom prst="rect">
            <a:avLst/>
          </a:prstGeom>
        </p:spPr>
        <p:txBody>
          <a:bodyPr/>
          <a:lstStyle/>
          <a:p>
            <a:pPr>
              <a:defRPr b="1" sz="6000"/>
            </a:pPr>
            <a:r>
              <a:t>Teacher modelling</a:t>
            </a:r>
          </a:p>
          <a:p>
            <a:pPr>
              <a:defRPr b="1" sz="6000"/>
            </a:pPr>
            <a:r>
              <a:t>Thought bubbles - at different points in a story</a:t>
            </a:r>
          </a:p>
          <a:p>
            <a:pPr>
              <a:defRPr sz="6000"/>
            </a:pPr>
            <a:r>
              <a:t>Dialogue / emotion tracking other character’s emotions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8" name="Image" descr="Image"/>
          <p:cNvPicPr>
            <a:picLocks noChangeAspect="1"/>
          </p:cNvPicPr>
          <p:nvPr/>
        </p:nvPicPr>
        <p:blipFill>
          <a:blip r:embed="rId2">
            <a:extLst/>
          </a:blip>
          <a:stretch>
            <a:fillRect/>
          </a:stretch>
        </p:blipFill>
        <p:spPr>
          <a:xfrm>
            <a:off x="7253130" y="420687"/>
            <a:ext cx="9877740" cy="12874626"/>
          </a:xfrm>
          <a:prstGeom prst="rect">
            <a:avLst/>
          </a:prstGeom>
          <a:ln w="12700">
            <a:miter lim="400000"/>
          </a:ln>
        </p:spPr>
      </p:pic>
      <p:sp>
        <p:nvSpPr>
          <p:cNvPr id="889" name="Teacher in role as Erin - what is Erin’s motivation?"/>
          <p:cNvSpPr/>
          <p:nvPr/>
        </p:nvSpPr>
        <p:spPr>
          <a:xfrm>
            <a:off x="12150034" y="6614000"/>
            <a:ext cx="6228160" cy="3069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2" y="0"/>
                </a:moveTo>
                <a:cubicBezTo>
                  <a:pt x="2368" y="0"/>
                  <a:pt x="2129" y="484"/>
                  <a:pt x="2129" y="1081"/>
                </a:cubicBezTo>
                <a:lnTo>
                  <a:pt x="2129" y="8640"/>
                </a:lnTo>
                <a:lnTo>
                  <a:pt x="0" y="10799"/>
                </a:lnTo>
                <a:lnTo>
                  <a:pt x="2129" y="12960"/>
                </a:lnTo>
                <a:lnTo>
                  <a:pt x="2129" y="20519"/>
                </a:lnTo>
                <a:cubicBezTo>
                  <a:pt x="2129" y="21116"/>
                  <a:pt x="2368" y="21600"/>
                  <a:pt x="2662" y="21600"/>
                </a:cubicBezTo>
                <a:lnTo>
                  <a:pt x="21067" y="21600"/>
                </a:lnTo>
                <a:cubicBezTo>
                  <a:pt x="21361" y="21600"/>
                  <a:pt x="21600" y="21116"/>
                  <a:pt x="21600" y="20519"/>
                </a:cubicBezTo>
                <a:lnTo>
                  <a:pt x="21600" y="1081"/>
                </a:lnTo>
                <a:cubicBezTo>
                  <a:pt x="21600" y="484"/>
                  <a:pt x="21361" y="0"/>
                  <a:pt x="21067" y="0"/>
                </a:cubicBezTo>
                <a:lnTo>
                  <a:pt x="2662" y="0"/>
                </a:lnTo>
                <a:close/>
              </a:path>
            </a:pathLst>
          </a:cu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3200">
                <a:solidFill>
                  <a:srgbClr val="FFFFFF"/>
                </a:solidFill>
                <a:latin typeface="+mn-lt"/>
                <a:ea typeface="+mn-ea"/>
                <a:cs typeface="+mn-cs"/>
                <a:sym typeface="Helvetica Neue Medium"/>
              </a:defRPr>
            </a:lvl1pPr>
          </a:lstStyle>
          <a:p>
            <a:pPr/>
            <a:r>
              <a:t>Teacher in role as Erin - what is Erin’s motivation?</a:t>
            </a:r>
          </a:p>
        </p:txBody>
      </p:sp>
      <p:sp>
        <p:nvSpPr>
          <p:cNvPr id="890" name="Collective Character"/>
          <p:cNvSpPr txBox="1"/>
          <p:nvPr/>
        </p:nvSpPr>
        <p:spPr>
          <a:xfrm>
            <a:off x="155831" y="4593696"/>
            <a:ext cx="6806338"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Collective Character</a:t>
            </a:r>
          </a:p>
        </p:txBody>
      </p:sp>
      <p:sp>
        <p:nvSpPr>
          <p:cNvPr id="891" name="Hot seating"/>
          <p:cNvSpPr txBox="1"/>
          <p:nvPr/>
        </p:nvSpPr>
        <p:spPr>
          <a:xfrm>
            <a:off x="1622415" y="2469696"/>
            <a:ext cx="3873170"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Hot seating</a:t>
            </a:r>
          </a:p>
        </p:txBody>
      </p:sp>
      <p:sp>
        <p:nvSpPr>
          <p:cNvPr id="892" name="What are they saying?…"/>
          <p:cNvSpPr/>
          <p:nvPr/>
        </p:nvSpPr>
        <p:spPr>
          <a:xfrm>
            <a:off x="14293034" y="2253000"/>
            <a:ext cx="6228160" cy="3069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2" y="0"/>
                </a:moveTo>
                <a:cubicBezTo>
                  <a:pt x="2368" y="0"/>
                  <a:pt x="2129" y="484"/>
                  <a:pt x="2129" y="1081"/>
                </a:cubicBezTo>
                <a:lnTo>
                  <a:pt x="2129" y="8640"/>
                </a:lnTo>
                <a:lnTo>
                  <a:pt x="0" y="10799"/>
                </a:lnTo>
                <a:lnTo>
                  <a:pt x="2129" y="12960"/>
                </a:lnTo>
                <a:lnTo>
                  <a:pt x="2129" y="20519"/>
                </a:lnTo>
                <a:cubicBezTo>
                  <a:pt x="2129" y="21116"/>
                  <a:pt x="2368" y="21600"/>
                  <a:pt x="2662" y="21600"/>
                </a:cubicBezTo>
                <a:lnTo>
                  <a:pt x="21067" y="21600"/>
                </a:lnTo>
                <a:cubicBezTo>
                  <a:pt x="21361" y="21600"/>
                  <a:pt x="21600" y="21116"/>
                  <a:pt x="21600" y="20519"/>
                </a:cubicBezTo>
                <a:lnTo>
                  <a:pt x="21600" y="1081"/>
                </a:lnTo>
                <a:cubicBezTo>
                  <a:pt x="21600" y="484"/>
                  <a:pt x="21361" y="0"/>
                  <a:pt x="21067" y="0"/>
                </a:cubicBezTo>
                <a:lnTo>
                  <a:pt x="2662" y="0"/>
                </a:lnTo>
                <a:close/>
              </a:path>
            </a:pathLst>
          </a:custGeom>
          <a:solidFill>
            <a:schemeClr val="accent3"/>
          </a:solidFill>
          <a:ln w="12700">
            <a:miter lim="400000"/>
          </a:ln>
          <a:extLst>
            <a:ext uri="{C572A759-6A51-4108-AA02-DFA0A04FC94B}">
              <ma14:wrappingTextBoxFlag xmlns:ma14="http://schemas.microsoft.com/office/mac/drawingml/2011/main" val="1"/>
            </a:ext>
          </a:extLst>
        </p:spPr>
        <p:txBody>
          <a:bodyPr lIns="0" tIns="0" rIns="0" bIns="0" anchor="ctr"/>
          <a:lstStyle/>
          <a:p>
            <a:pPr>
              <a:defRPr b="0" sz="3200">
                <a:solidFill>
                  <a:srgbClr val="FFFFFF"/>
                </a:solidFill>
                <a:latin typeface="+mn-lt"/>
                <a:ea typeface="+mn-ea"/>
                <a:cs typeface="+mn-cs"/>
                <a:sym typeface="Helvetica Neue Medium"/>
              </a:defRPr>
            </a:pPr>
            <a:r>
              <a:t>What are they saying?</a:t>
            </a:r>
          </a:p>
          <a:p>
            <a:pPr>
              <a:defRPr b="0" sz="3200">
                <a:solidFill>
                  <a:srgbClr val="FFFFFF"/>
                </a:solidFill>
                <a:latin typeface="+mn-lt"/>
                <a:ea typeface="+mn-ea"/>
                <a:cs typeface="+mn-cs"/>
                <a:sym typeface="Helvetica Neue Medium"/>
              </a:defRPr>
            </a:pPr>
            <a:r>
              <a:t>What is their motivation?</a:t>
            </a:r>
          </a:p>
        </p:txBody>
      </p:sp>
      <p:sp>
        <p:nvSpPr>
          <p:cNvPr id="893" name="Speech bubbles"/>
          <p:cNvSpPr txBox="1"/>
          <p:nvPr/>
        </p:nvSpPr>
        <p:spPr>
          <a:xfrm>
            <a:off x="879350" y="6717696"/>
            <a:ext cx="5359300" cy="9326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vl1pPr>
          </a:lstStyle>
          <a:p>
            <a:pPr/>
            <a:r>
              <a:t>Speech bubbles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Role playing/hot seating and role on the wall…"/>
          <p:cNvSpPr txBox="1"/>
          <p:nvPr>
            <p:ph type="body" idx="1"/>
          </p:nvPr>
        </p:nvSpPr>
        <p:spPr>
          <a:prstGeom prst="rect">
            <a:avLst/>
          </a:prstGeom>
        </p:spPr>
        <p:txBody>
          <a:bodyPr/>
          <a:lstStyle/>
          <a:p>
            <a:pPr marL="457200" indent="-228600" defTabSz="457200">
              <a:spcBef>
                <a:spcPts val="1200"/>
              </a:spcBef>
              <a:buSzPct val="100000"/>
              <a:defRPr sz="5100">
                <a:solidFill>
                  <a:srgbClr val="1A1A1A"/>
                </a:solidFill>
              </a:defRPr>
            </a:pPr>
            <a:r>
              <a:rPr b="1">
                <a:solidFill>
                  <a:srgbClr val="000000"/>
                </a:solidFill>
              </a:rPr>
              <a:t>Role playing/hot seating</a:t>
            </a:r>
            <a:r>
              <a:rPr>
                <a:solidFill>
                  <a:srgbClr val="000000"/>
                </a:solidFill>
              </a:rPr>
              <a:t> and role on the wall</a:t>
            </a:r>
          </a:p>
          <a:p>
            <a:pPr marL="457200" indent="-228600" defTabSz="457200">
              <a:spcBef>
                <a:spcPts val="1200"/>
              </a:spcBef>
              <a:buSzPct val="100000"/>
              <a:defRPr sz="5100">
                <a:solidFill>
                  <a:srgbClr val="1A1A1A"/>
                </a:solidFill>
              </a:defRPr>
            </a:pPr>
            <a:r>
              <a:t>Exploring one scene of a story in detail and using </a:t>
            </a:r>
            <a:r>
              <a:rPr b="1"/>
              <a:t>stepped questioning</a:t>
            </a:r>
            <a:endParaRPr b="1"/>
          </a:p>
          <a:p>
            <a:pPr lvl="2" marL="1143000" indent="-228600" defTabSz="457200">
              <a:spcBef>
                <a:spcPts val="1200"/>
              </a:spcBef>
              <a:buSzPct val="100000"/>
              <a:defRPr sz="5100">
                <a:solidFill>
                  <a:srgbClr val="1A1A1A"/>
                </a:solidFill>
              </a:defRPr>
            </a:pPr>
            <a:r>
              <a:t> </a:t>
            </a:r>
            <a:r>
              <a:rPr b="1"/>
              <a:t>‘What is the character thinking?’ </a:t>
            </a:r>
            <a:endParaRPr b="1"/>
          </a:p>
          <a:p>
            <a:pPr lvl="2" marL="1143000" indent="-228600" defTabSz="457200">
              <a:spcBef>
                <a:spcPts val="1200"/>
              </a:spcBef>
              <a:buSzPct val="100000"/>
              <a:defRPr b="1" sz="5100">
                <a:solidFill>
                  <a:srgbClr val="1A1A1A"/>
                </a:solidFill>
              </a:defRPr>
            </a:pPr>
            <a:r>
              <a:t>‘How do you know this?’’</a:t>
            </a:r>
          </a:p>
          <a:p>
            <a:pPr lvl="2" marL="1143000" indent="-228600" defTabSz="457200">
              <a:spcBef>
                <a:spcPts val="1200"/>
              </a:spcBef>
              <a:buSzPct val="100000"/>
              <a:defRPr b="1" sz="5100">
                <a:solidFill>
                  <a:srgbClr val="1A1A1A"/>
                </a:solidFill>
              </a:defRPr>
            </a:pPr>
            <a:r>
              <a:t>Can you underline the part of the text that tells you this?’ </a:t>
            </a:r>
            <a:endParaRPr>
              <a:solidFill>
                <a:srgbClr val="000000"/>
              </a:solidFill>
            </a:endParaRPr>
          </a:p>
          <a:p>
            <a:pPr marL="457200" indent="-228600" defTabSz="457200">
              <a:spcBef>
                <a:spcPts val="1200"/>
              </a:spcBef>
              <a:buSzPct val="100000"/>
              <a:defRPr sz="5100">
                <a:solidFill>
                  <a:srgbClr val="1A1A1A"/>
                </a:solidFill>
              </a:defRPr>
            </a:pPr>
            <a:r>
              <a:rPr>
                <a:solidFill>
                  <a:srgbClr val="000000"/>
                </a:solidFill>
              </a:rPr>
              <a:t> Exploring shades of emotion - the intensity line</a:t>
            </a:r>
          </a:p>
        </p:txBody>
      </p:sp>
      <p:sp>
        <p:nvSpPr>
          <p:cNvPr id="896" name="Children continue to need support with inference, for events and emotions.…"/>
          <p:cNvSpPr txBox="1"/>
          <p:nvPr>
            <p:ph type="title"/>
          </p:nvPr>
        </p:nvSpPr>
        <p:spPr>
          <a:prstGeom prst="rect">
            <a:avLst/>
          </a:prstGeom>
        </p:spPr>
        <p:txBody>
          <a:bodyPr/>
          <a:lstStyle/>
          <a:p>
            <a:pPr defTabSz="338454">
              <a:defRPr sz="4756">
                <a:solidFill>
                  <a:srgbClr val="FFFFFF"/>
                </a:solidFill>
              </a:defRPr>
            </a:pPr>
            <a:r>
              <a:t>Children continue to need support with inference, for events and emotions. </a:t>
            </a:r>
            <a:endParaRPr>
              <a:solidFill>
                <a:srgbClr val="000000"/>
              </a:solidFill>
            </a:endParaRPr>
          </a:p>
          <a:p>
            <a:pPr defTabSz="338454">
              <a:defRPr sz="4756">
                <a:solidFill>
                  <a:srgbClr val="FFFFFF"/>
                </a:solidFill>
              </a:defRPr>
            </a:pPr>
            <a:r>
              <a:rPr>
                <a:solidFill>
                  <a:srgbClr val="000000"/>
                </a:solidFill>
              </a:rPr>
              <a:t>Children continue to need support for with inference for events and emotions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Back home, Erin tried to explain how Black Rock had saved her but no one would listen properly. Later that night, the adults were plotting to destroy Black Rock. They now believed it was a monster. Erin had to do something!"/>
          <p:cNvSpPr txBox="1"/>
          <p:nvPr>
            <p:ph type="body" sz="half" idx="1"/>
          </p:nvPr>
        </p:nvSpPr>
        <p:spPr>
          <a:xfrm>
            <a:off x="489099" y="5844482"/>
            <a:ext cx="21005801" cy="3373036"/>
          </a:xfrm>
          <a:prstGeom prst="rect">
            <a:avLst/>
          </a:prstGeom>
        </p:spPr>
        <p:txBody>
          <a:bodyPr/>
          <a:lstStyle/>
          <a:p>
            <a:pPr marL="0" indent="0" defTabSz="457200">
              <a:spcBef>
                <a:spcPts val="0"/>
              </a:spcBef>
              <a:buSzTx/>
              <a:buNone/>
              <a:defRPr sz="4000"/>
            </a:pPr>
            <a:r>
              <a:t>Back home, Erin tried to explain how Black Rock had saved her but no one would listen properly. Later that night, the adults were </a:t>
            </a:r>
            <a:r>
              <a:rPr b="1"/>
              <a:t>plotting</a:t>
            </a:r>
            <a:r>
              <a:t> to destroy Black Rock. They now believed it was a monster. Erin had to do something!</a:t>
            </a:r>
          </a:p>
        </p:txBody>
      </p:sp>
      <p:sp>
        <p:nvSpPr>
          <p:cNvPr id="899" name="Why was Erin so worried about Black Rock?"/>
          <p:cNvSpPr txBox="1"/>
          <p:nvPr/>
        </p:nvSpPr>
        <p:spPr>
          <a:xfrm>
            <a:off x="536455" y="9302656"/>
            <a:ext cx="11085971" cy="7214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Why was Erin so worried about Black Rock?</a:t>
            </a:r>
          </a:p>
        </p:txBody>
      </p:sp>
      <p:pic>
        <p:nvPicPr>
          <p:cNvPr id="900" name="IMG_2748.jpeg" descr="IMG_2748.jpeg"/>
          <p:cNvPicPr>
            <a:picLocks noChangeAspect="1"/>
          </p:cNvPicPr>
          <p:nvPr/>
        </p:nvPicPr>
        <p:blipFill>
          <a:blip r:embed="rId2">
            <a:extLst/>
          </a:blip>
          <a:stretch>
            <a:fillRect/>
          </a:stretch>
        </p:blipFill>
        <p:spPr>
          <a:xfrm>
            <a:off x="10213921" y="207743"/>
            <a:ext cx="9264751" cy="6165067"/>
          </a:xfrm>
          <a:prstGeom prst="rect">
            <a:avLst/>
          </a:prstGeom>
          <a:ln w="12700">
            <a:miter lim="400000"/>
          </a:ln>
        </p:spPr>
      </p:pic>
      <p:pic>
        <p:nvPicPr>
          <p:cNvPr id="901" name="Image" descr="Image"/>
          <p:cNvPicPr>
            <a:picLocks noChangeAspect="1"/>
          </p:cNvPicPr>
          <p:nvPr/>
        </p:nvPicPr>
        <p:blipFill>
          <a:blip r:embed="rId3">
            <a:extLst/>
          </a:blip>
          <a:srcRect l="0" t="0" r="0" b="5416"/>
          <a:stretch>
            <a:fillRect/>
          </a:stretch>
        </p:blipFill>
        <p:spPr>
          <a:xfrm>
            <a:off x="20516899" y="7609127"/>
            <a:ext cx="3203626" cy="4108605"/>
          </a:xfrm>
          <a:prstGeom prst="rect">
            <a:avLst/>
          </a:prstGeom>
          <a:ln w="12700">
            <a:miter lim="400000"/>
          </a:ln>
        </p:spPr>
      </p:pic>
      <p:sp>
        <p:nvSpPr>
          <p:cNvPr id="902" name="Stepped Questioning"/>
          <p:cNvSpPr txBox="1"/>
          <p:nvPr/>
        </p:nvSpPr>
        <p:spPr>
          <a:xfrm>
            <a:off x="112274" y="872670"/>
            <a:ext cx="9477503" cy="2387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228600" algn="l" defTabSz="457200">
              <a:spcBef>
                <a:spcPts val="1200"/>
              </a:spcBef>
              <a:defRPr sz="7000">
                <a:solidFill>
                  <a:srgbClr val="1A1A1A"/>
                </a:solidFill>
              </a:defRPr>
            </a:lvl1pPr>
          </a:lstStyle>
          <a:p>
            <a:pPr>
              <a:defRPr b="0"/>
            </a:pPr>
            <a:r>
              <a:rPr b="1"/>
              <a:t>Stepped Questioning</a:t>
            </a:r>
            <a:endParaRPr b="1"/>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Back home, Erin tried to explain how Black Rock had saved her but no one would listen properly. Later that night, the adults were plotting to destroy Black Rock. They now believed it was a monster. Erin had to do something!"/>
          <p:cNvSpPr txBox="1"/>
          <p:nvPr>
            <p:ph type="body" sz="half" idx="1"/>
          </p:nvPr>
        </p:nvSpPr>
        <p:spPr>
          <a:xfrm>
            <a:off x="489099" y="5844482"/>
            <a:ext cx="21005801" cy="3373036"/>
          </a:xfrm>
          <a:prstGeom prst="rect">
            <a:avLst/>
          </a:prstGeom>
        </p:spPr>
        <p:txBody>
          <a:bodyPr/>
          <a:lstStyle/>
          <a:p>
            <a:pPr marL="0" indent="0" defTabSz="457200">
              <a:spcBef>
                <a:spcPts val="0"/>
              </a:spcBef>
              <a:buSzTx/>
              <a:buNone/>
              <a:defRPr sz="4000"/>
            </a:pPr>
            <a:r>
              <a:t>Back home, Erin tried to explain how Black Rock had saved her but no one would listen properly. Later that night, the </a:t>
            </a:r>
            <a:r>
              <a:t>adults were </a:t>
            </a:r>
            <a:r>
              <a:rPr b="1"/>
              <a:t>plotting</a:t>
            </a:r>
            <a:r>
              <a:t> to destroy Black Rock. They now believed it was a monster. </a:t>
            </a:r>
            <a:r>
              <a:t>Erin had to do something!</a:t>
            </a:r>
          </a:p>
        </p:txBody>
      </p:sp>
      <p:sp>
        <p:nvSpPr>
          <p:cNvPr id="905" name="Why was Erin so worried about Black Rock?"/>
          <p:cNvSpPr txBox="1"/>
          <p:nvPr/>
        </p:nvSpPr>
        <p:spPr>
          <a:xfrm>
            <a:off x="536455" y="9302656"/>
            <a:ext cx="11085971"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Why was Erin so worried about Black Rock?</a:t>
            </a:r>
          </a:p>
        </p:txBody>
      </p:sp>
      <p:pic>
        <p:nvPicPr>
          <p:cNvPr id="906" name="IMG_2748.jpeg" descr="IMG_2748.jpeg"/>
          <p:cNvPicPr>
            <a:picLocks noChangeAspect="1"/>
          </p:cNvPicPr>
          <p:nvPr/>
        </p:nvPicPr>
        <p:blipFill>
          <a:blip r:embed="rId2">
            <a:extLst/>
          </a:blip>
          <a:stretch>
            <a:fillRect/>
          </a:stretch>
        </p:blipFill>
        <p:spPr>
          <a:xfrm>
            <a:off x="11653921" y="279743"/>
            <a:ext cx="9264751" cy="6165067"/>
          </a:xfrm>
          <a:prstGeom prst="rect">
            <a:avLst/>
          </a:prstGeom>
          <a:ln w="12700">
            <a:miter lim="400000"/>
          </a:ln>
        </p:spPr>
      </p:pic>
      <p:pic>
        <p:nvPicPr>
          <p:cNvPr id="907" name="Image" descr="Image"/>
          <p:cNvPicPr>
            <a:picLocks noChangeAspect="1"/>
          </p:cNvPicPr>
          <p:nvPr/>
        </p:nvPicPr>
        <p:blipFill>
          <a:blip r:embed="rId3">
            <a:extLst/>
          </a:blip>
          <a:srcRect l="0" t="0" r="0" b="5416"/>
          <a:stretch>
            <a:fillRect/>
          </a:stretch>
        </p:blipFill>
        <p:spPr>
          <a:xfrm>
            <a:off x="20156899" y="8550820"/>
            <a:ext cx="2749227" cy="3525845"/>
          </a:xfrm>
          <a:prstGeom prst="rect">
            <a:avLst/>
          </a:prstGeom>
          <a:ln w="12700">
            <a:miter lim="400000"/>
          </a:ln>
        </p:spPr>
      </p:pic>
      <p:sp>
        <p:nvSpPr>
          <p:cNvPr id="908" name="Write your model answer"/>
          <p:cNvSpPr txBox="1"/>
          <p:nvPr/>
        </p:nvSpPr>
        <p:spPr>
          <a:xfrm>
            <a:off x="623769" y="10941010"/>
            <a:ext cx="6303342" cy="7214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Write your model answer</a:t>
            </a:r>
          </a:p>
        </p:txBody>
      </p:sp>
      <p:sp>
        <p:nvSpPr>
          <p:cNvPr id="909" name="Stepped Questioning"/>
          <p:cNvSpPr txBox="1"/>
          <p:nvPr/>
        </p:nvSpPr>
        <p:spPr>
          <a:xfrm>
            <a:off x="112274" y="872670"/>
            <a:ext cx="9477503" cy="2387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228600" algn="l" defTabSz="457200">
              <a:spcBef>
                <a:spcPts val="1200"/>
              </a:spcBef>
              <a:defRPr sz="7000">
                <a:solidFill>
                  <a:srgbClr val="1A1A1A"/>
                </a:solidFill>
              </a:defRPr>
            </a:lvl1pPr>
          </a:lstStyle>
          <a:p>
            <a:pPr>
              <a:defRPr b="0"/>
            </a:pPr>
            <a:r>
              <a:rPr b="1"/>
              <a:t>Stepped Questioning</a:t>
            </a:r>
            <a:endParaRPr b="1"/>
          </a:p>
        </p:txBody>
      </p:sp>
      <p:sp>
        <p:nvSpPr>
          <p:cNvPr id="910" name="Teacher modelling"/>
          <p:cNvSpPr txBox="1"/>
          <p:nvPr/>
        </p:nvSpPr>
        <p:spPr>
          <a:xfrm>
            <a:off x="215274" y="2895670"/>
            <a:ext cx="8337805" cy="23872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228600" algn="l" defTabSz="457200">
              <a:spcBef>
                <a:spcPts val="1200"/>
              </a:spcBef>
              <a:defRPr sz="7000">
                <a:solidFill>
                  <a:srgbClr val="1A1A1A"/>
                </a:solidFill>
              </a:defRPr>
            </a:lvl1pPr>
          </a:lstStyle>
          <a:p>
            <a:pPr>
              <a:defRPr b="0"/>
            </a:pPr>
            <a:r>
              <a:rPr b="1"/>
              <a:t>Teacher modelling</a:t>
            </a:r>
            <a:endParaRPr b="1"/>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The Intensity Line"/>
          <p:cNvSpPr txBox="1"/>
          <p:nvPr>
            <p:ph type="title"/>
          </p:nvPr>
        </p:nvSpPr>
        <p:spPr>
          <a:prstGeom prst="rect">
            <a:avLst/>
          </a:prstGeom>
        </p:spPr>
        <p:txBody>
          <a:bodyPr/>
          <a:lstStyle/>
          <a:p>
            <a:pPr/>
            <a:r>
              <a:t>The Intensity Line</a:t>
            </a:r>
          </a:p>
        </p:txBody>
      </p:sp>
      <p:sp>
        <p:nvSpPr>
          <p:cNvPr id="913" name="Line"/>
          <p:cNvSpPr/>
          <p:nvPr/>
        </p:nvSpPr>
        <p:spPr>
          <a:xfrm>
            <a:off x="2527612" y="11859227"/>
            <a:ext cx="20171140" cy="1"/>
          </a:xfrm>
          <a:prstGeom prst="line">
            <a:avLst/>
          </a:prstGeom>
          <a:ln w="25400">
            <a:solidFill>
              <a:srgbClr val="000000"/>
            </a:solidFill>
            <a:miter lim="400000"/>
          </a:ln>
        </p:spPr>
        <p:txBody>
          <a:bodyPr lIns="50800" tIns="50800" rIns="50800" bIns="50800" anchor="ctr"/>
          <a:lstStyle/>
          <a:p>
            <a:pPr/>
          </a:p>
        </p:txBody>
      </p:sp>
      <p:sp>
        <p:nvSpPr>
          <p:cNvPr id="914" name="brave"/>
          <p:cNvSpPr/>
          <p:nvPr/>
        </p:nvSpPr>
        <p:spPr>
          <a:xfrm>
            <a:off x="1911905" y="9154799"/>
            <a:ext cx="2760770"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6300">
                <a:solidFill>
                  <a:srgbClr val="FFFFFF"/>
                </a:solidFill>
                <a:latin typeface="+mn-lt"/>
                <a:ea typeface="+mn-ea"/>
                <a:cs typeface="+mn-cs"/>
                <a:sym typeface="Helvetica Neue Medium"/>
              </a:defRPr>
            </a:lvl1pPr>
          </a:lstStyle>
          <a:p>
            <a:pPr/>
            <a:r>
              <a:t>brave</a:t>
            </a:r>
          </a:p>
        </p:txBody>
      </p:sp>
      <p:sp>
        <p:nvSpPr>
          <p:cNvPr id="915" name="Later that night.."/>
          <p:cNvSpPr txBox="1"/>
          <p:nvPr/>
        </p:nvSpPr>
        <p:spPr>
          <a:xfrm>
            <a:off x="533291" y="3095473"/>
            <a:ext cx="5517999" cy="9572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800"/>
            </a:lvl1pPr>
          </a:lstStyle>
          <a:p>
            <a:pPr/>
            <a:r>
              <a:t>Later that night..</a:t>
            </a:r>
          </a:p>
        </p:txBody>
      </p:sp>
      <p:sp>
        <p:nvSpPr>
          <p:cNvPr id="916" name="bold"/>
          <p:cNvSpPr/>
          <p:nvPr/>
        </p:nvSpPr>
        <p:spPr>
          <a:xfrm>
            <a:off x="6358847" y="9154800"/>
            <a:ext cx="4687338"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6300">
                <a:solidFill>
                  <a:srgbClr val="FFFFFF"/>
                </a:solidFill>
                <a:latin typeface="+mn-lt"/>
                <a:ea typeface="+mn-ea"/>
                <a:cs typeface="+mn-cs"/>
                <a:sym typeface="Helvetica Neue Medium"/>
              </a:defRPr>
            </a:lvl1pPr>
          </a:lstStyle>
          <a:p>
            <a:pPr/>
            <a:r>
              <a:t>bold</a:t>
            </a:r>
          </a:p>
        </p:txBody>
      </p:sp>
      <p:sp>
        <p:nvSpPr>
          <p:cNvPr id="917" name="daring"/>
          <p:cNvSpPr/>
          <p:nvPr/>
        </p:nvSpPr>
        <p:spPr>
          <a:xfrm>
            <a:off x="12267865" y="9154800"/>
            <a:ext cx="4687338"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6300">
                <a:solidFill>
                  <a:srgbClr val="FFFFFF"/>
                </a:solidFill>
                <a:latin typeface="+mn-lt"/>
                <a:ea typeface="+mn-ea"/>
                <a:cs typeface="+mn-cs"/>
                <a:sym typeface="Helvetica Neue Medium"/>
              </a:defRPr>
            </a:lvl1pPr>
          </a:lstStyle>
          <a:p>
            <a:pPr/>
            <a:r>
              <a:t>daring</a:t>
            </a:r>
          </a:p>
        </p:txBody>
      </p:sp>
      <p:sp>
        <p:nvSpPr>
          <p:cNvPr id="918" name="courageous"/>
          <p:cNvSpPr/>
          <p:nvPr/>
        </p:nvSpPr>
        <p:spPr>
          <a:xfrm>
            <a:off x="18627121" y="9154800"/>
            <a:ext cx="4687338" cy="12700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sz="6300">
                <a:solidFill>
                  <a:srgbClr val="FFFFFF"/>
                </a:solidFill>
                <a:latin typeface="+mn-lt"/>
                <a:ea typeface="+mn-ea"/>
                <a:cs typeface="+mn-cs"/>
                <a:sym typeface="Helvetica Neue Medium"/>
              </a:defRPr>
            </a:lvl1pPr>
          </a:lstStyle>
          <a:p>
            <a:pPr/>
            <a:r>
              <a:t>courageous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Role on the wall / Hot Seating / Collective Character"/>
          <p:cNvSpPr txBox="1"/>
          <p:nvPr>
            <p:ph type="title"/>
          </p:nvPr>
        </p:nvSpPr>
        <p:spPr>
          <a:prstGeom prst="rect">
            <a:avLst/>
          </a:prstGeom>
        </p:spPr>
        <p:txBody>
          <a:bodyPr/>
          <a:lstStyle>
            <a:lvl1pPr defTabSz="520065">
              <a:defRPr sz="7056"/>
            </a:lvl1pPr>
          </a:lstStyle>
          <a:p>
            <a:pPr/>
            <a:r>
              <a:t>Role on the wall / Hot Seating / Collective Character</a:t>
            </a:r>
          </a:p>
        </p:txBody>
      </p:sp>
      <p:grpSp>
        <p:nvGrpSpPr>
          <p:cNvPr id="928" name="Group"/>
          <p:cNvGrpSpPr/>
          <p:nvPr/>
        </p:nvGrpSpPr>
        <p:grpSpPr>
          <a:xfrm>
            <a:off x="8217477" y="3242927"/>
            <a:ext cx="5798008" cy="8582368"/>
            <a:chOff x="0" y="0"/>
            <a:chExt cx="5798007" cy="8582366"/>
          </a:xfrm>
        </p:grpSpPr>
        <p:pic>
          <p:nvPicPr>
            <p:cNvPr id="921" name="Image" descr="Image"/>
            <p:cNvPicPr>
              <a:picLocks noChangeAspect="1"/>
            </p:cNvPicPr>
            <p:nvPr/>
          </p:nvPicPr>
          <p:blipFill>
            <a:blip r:embed="rId2">
              <a:extLst/>
            </a:blip>
            <a:stretch>
              <a:fillRect/>
            </a:stretch>
          </p:blipFill>
          <p:spPr>
            <a:xfrm>
              <a:off x="1633780" y="-1"/>
              <a:ext cx="4164228" cy="8582368"/>
            </a:xfrm>
            <a:prstGeom prst="rect">
              <a:avLst/>
            </a:prstGeom>
            <a:ln w="12700" cap="flat">
              <a:noFill/>
              <a:miter lim="400000"/>
            </a:ln>
            <a:effectLst/>
          </p:spPr>
        </p:pic>
        <p:grpSp>
          <p:nvGrpSpPr>
            <p:cNvPr id="924" name="literal"/>
            <p:cNvGrpSpPr/>
            <p:nvPr/>
          </p:nvGrpSpPr>
          <p:grpSpPr>
            <a:xfrm>
              <a:off x="-1" y="2777113"/>
              <a:ext cx="1777922" cy="895245"/>
              <a:chOff x="0" y="0"/>
              <a:chExt cx="1777920" cy="895243"/>
            </a:xfrm>
          </p:grpSpPr>
          <p:sp>
            <p:nvSpPr>
              <p:cNvPr id="922" name="Rectangle"/>
              <p:cNvSpPr/>
              <p:nvPr/>
            </p:nvSpPr>
            <p:spPr>
              <a:xfrm>
                <a:off x="0" y="147"/>
                <a:ext cx="1777921" cy="894950"/>
              </a:xfrm>
              <a:prstGeom prst="rect">
                <a:avLst/>
              </a:prstGeom>
              <a:solidFill>
                <a:schemeClr val="accent3"/>
              </a:solidFill>
              <a:ln w="12700" cap="flat">
                <a:noFill/>
                <a:miter lim="400000"/>
              </a:ln>
              <a:effectLst/>
            </p:spPr>
            <p:txBody>
              <a:bodyPr wrap="square" lIns="50800" tIns="50800" rIns="50800" bIns="50800" numCol="1" anchor="ctr">
                <a:noAutofit/>
              </a:bodyPr>
              <a:lstStyle/>
              <a:p>
                <a:pPr defTabSz="584200">
                  <a:defRPr b="0" sz="5200">
                    <a:solidFill>
                      <a:srgbClr val="FFFFFF"/>
                    </a:solidFill>
                    <a:latin typeface="+mn-lt"/>
                    <a:ea typeface="+mn-ea"/>
                    <a:cs typeface="+mn-cs"/>
                    <a:sym typeface="Helvetica Neue Medium"/>
                  </a:defRPr>
                </a:pPr>
              </a:p>
            </p:txBody>
          </p:sp>
          <p:sp>
            <p:nvSpPr>
              <p:cNvPr id="923" name="literal"/>
              <p:cNvSpPr txBox="1"/>
              <p:nvPr/>
            </p:nvSpPr>
            <p:spPr>
              <a:xfrm>
                <a:off x="0" y="-1"/>
                <a:ext cx="1777921" cy="8952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0" sz="5200">
                    <a:solidFill>
                      <a:srgbClr val="FFFFFF"/>
                    </a:solidFill>
                    <a:latin typeface="+mn-lt"/>
                    <a:ea typeface="+mn-ea"/>
                    <a:cs typeface="+mn-cs"/>
                    <a:sym typeface="Helvetica Neue Medium"/>
                  </a:defRPr>
                </a:lvl1pPr>
              </a:lstStyle>
              <a:p>
                <a:pPr/>
                <a:r>
                  <a:t>literal</a:t>
                </a:r>
              </a:p>
            </p:txBody>
          </p:sp>
        </p:grpSp>
        <p:grpSp>
          <p:nvGrpSpPr>
            <p:cNvPr id="927" name="inferential"/>
            <p:cNvGrpSpPr/>
            <p:nvPr/>
          </p:nvGrpSpPr>
          <p:grpSpPr>
            <a:xfrm>
              <a:off x="2296730" y="3403439"/>
              <a:ext cx="3098947" cy="895245"/>
              <a:chOff x="0" y="0"/>
              <a:chExt cx="3098946" cy="895243"/>
            </a:xfrm>
          </p:grpSpPr>
          <p:sp>
            <p:nvSpPr>
              <p:cNvPr id="925" name="Rectangle"/>
              <p:cNvSpPr/>
              <p:nvPr/>
            </p:nvSpPr>
            <p:spPr>
              <a:xfrm>
                <a:off x="0" y="147"/>
                <a:ext cx="3098947" cy="894950"/>
              </a:xfrm>
              <a:prstGeom prst="rect">
                <a:avLst/>
              </a:pr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defTabSz="584200">
                  <a:defRPr b="0" sz="5200">
                    <a:solidFill>
                      <a:srgbClr val="FFFFFF"/>
                    </a:solidFill>
                    <a:latin typeface="+mn-lt"/>
                    <a:ea typeface="+mn-ea"/>
                    <a:cs typeface="+mn-cs"/>
                    <a:sym typeface="Helvetica Neue Medium"/>
                  </a:defRPr>
                </a:pPr>
              </a:p>
            </p:txBody>
          </p:sp>
          <p:sp>
            <p:nvSpPr>
              <p:cNvPr id="926" name="inferential"/>
              <p:cNvSpPr txBox="1"/>
              <p:nvPr/>
            </p:nvSpPr>
            <p:spPr>
              <a:xfrm>
                <a:off x="0" y="-1"/>
                <a:ext cx="3098947" cy="8952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0" sz="5200">
                    <a:solidFill>
                      <a:srgbClr val="FFFFFF"/>
                    </a:solidFill>
                    <a:latin typeface="+mn-lt"/>
                    <a:ea typeface="+mn-ea"/>
                    <a:cs typeface="+mn-cs"/>
                    <a:sym typeface="Helvetica Neue Medium"/>
                  </a:defRPr>
                </a:lvl1pPr>
              </a:lstStyle>
              <a:p>
                <a:pPr/>
                <a:r>
                  <a:t>inferential</a:t>
                </a:r>
              </a:p>
            </p:txBody>
          </p:sp>
        </p:grpSp>
      </p:grpSp>
      <p:sp>
        <p:nvSpPr>
          <p:cNvPr id="929" name="Back home, Erin tried…"/>
          <p:cNvSpPr txBox="1"/>
          <p:nvPr/>
        </p:nvSpPr>
        <p:spPr>
          <a:xfrm>
            <a:off x="14793792" y="7253886"/>
            <a:ext cx="4417315"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Back home, Erin tried…</a:t>
            </a:r>
          </a:p>
        </p:txBody>
      </p:sp>
      <p:grpSp>
        <p:nvGrpSpPr>
          <p:cNvPr id="932" name="Group"/>
          <p:cNvGrpSpPr/>
          <p:nvPr/>
        </p:nvGrpSpPr>
        <p:grpSpPr>
          <a:xfrm>
            <a:off x="21017162" y="11526142"/>
            <a:ext cx="2170813" cy="1751793"/>
            <a:chOff x="-1" y="0"/>
            <a:chExt cx="2170811" cy="1751791"/>
          </a:xfrm>
        </p:grpSpPr>
        <p:sp>
          <p:nvSpPr>
            <p:cNvPr id="930"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931"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934" name="Male"/>
          <p:cNvSpPr/>
          <p:nvPr/>
        </p:nvSpPr>
        <p:spPr>
          <a:xfrm>
            <a:off x="9852543" y="157979"/>
            <a:ext cx="4678914" cy="12625206"/>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ln w="19050">
            <a:solidFill>
              <a:srgbClr val="000000"/>
            </a:solidFill>
            <a:miter lim="400000"/>
          </a:ln>
        </p:spPr>
        <p:txBody>
          <a:bodyPr lIns="101600" tIns="101600" rIns="101600" bIns="101600" anchor="ctr"/>
          <a:lstStyle/>
          <a:p>
            <a:pPr defTabSz="457200">
              <a:defRPr b="0" sz="1200">
                <a:solidFill>
                  <a:srgbClr val="FFFFFF"/>
                </a:solidFill>
              </a:defRPr>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936" name="Text"/>
          <p:cNvSpPr txBox="1"/>
          <p:nvPr/>
        </p:nvSpPr>
        <p:spPr>
          <a:xfrm>
            <a:off x="9884443" y="6939296"/>
            <a:ext cx="207006" cy="394146"/>
          </a:xfrm>
          <a:prstGeom prst="rect">
            <a:avLst/>
          </a:prstGeom>
          <a:ln w="12700">
            <a:miter lim="400000"/>
          </a:ln>
          <a:extLst>
            <a:ext uri="{C572A759-6A51-4108-AA02-DFA0A04FC94B}">
              <ma14:wrappingTextBoxFlag xmlns:ma14="http://schemas.microsoft.com/office/mac/drawingml/2011/main" val="1"/>
            </a:ext>
          </a:extLst>
        </p:spPr>
        <p:txBody>
          <a:bodyPr wrap="none" lIns="68577" tIns="68577" rIns="68577" bIns="68577">
            <a:spAutoFit/>
          </a:bodyPr>
          <a:lstStyle>
            <a:lvl1pPr algn="l" defTabSz="914400">
              <a:defRPr b="0" sz="1800">
                <a:latin typeface="Times New Roman"/>
                <a:ea typeface="Times New Roman"/>
                <a:cs typeface="Times New Roman"/>
                <a:sym typeface="Times New Roman"/>
              </a:defRPr>
            </a:lvl1pPr>
          </a:lstStyle>
          <a:p>
            <a:pPr/>
            <a:r>
              <a:t> </a:t>
            </a:r>
          </a:p>
        </p:txBody>
      </p:sp>
      <p:pic>
        <p:nvPicPr>
          <p:cNvPr id="937" name="image1.png" descr="image1.png"/>
          <p:cNvPicPr>
            <a:picLocks noChangeAspect="1"/>
          </p:cNvPicPr>
          <p:nvPr/>
        </p:nvPicPr>
        <p:blipFill>
          <a:blip r:embed="rId2">
            <a:extLst/>
          </a:blip>
          <a:stretch>
            <a:fillRect/>
          </a:stretch>
        </p:blipFill>
        <p:spPr>
          <a:xfrm>
            <a:off x="1056544" y="3338898"/>
            <a:ext cx="5696204" cy="7594941"/>
          </a:xfrm>
          <a:prstGeom prst="rect">
            <a:avLst/>
          </a:prstGeom>
          <a:ln w="12700">
            <a:miter lim="400000"/>
          </a:ln>
        </p:spPr>
      </p:pic>
      <p:sp>
        <p:nvSpPr>
          <p:cNvPr id="938" name="Role on the Wall"/>
          <p:cNvSpPr txBox="1"/>
          <p:nvPr>
            <p:ph type="title" idx="4294967295"/>
          </p:nvPr>
        </p:nvSpPr>
        <p:spPr>
          <a:xfrm>
            <a:off x="8000244" y="704624"/>
            <a:ext cx="7671405" cy="2262192"/>
          </a:xfrm>
          <a:prstGeom prst="rect">
            <a:avLst/>
          </a:prstGeom>
        </p:spPr>
        <p:txBody>
          <a:bodyPr lIns="68577" tIns="68577" rIns="68577" bIns="68577"/>
          <a:lstStyle>
            <a:lvl1pPr algn="l" defTabSz="1828800">
              <a:defRPr b="1" sz="7200">
                <a:latin typeface="Arial"/>
                <a:ea typeface="Arial"/>
                <a:cs typeface="Arial"/>
                <a:sym typeface="Arial"/>
              </a:defRPr>
            </a:lvl1pPr>
          </a:lstStyle>
          <a:p>
            <a:pPr/>
            <a:r>
              <a:t>Role on the Wall</a:t>
            </a:r>
          </a:p>
        </p:txBody>
      </p:sp>
      <p:sp>
        <p:nvSpPr>
          <p:cNvPr id="939" name="Little Red wears…"/>
          <p:cNvSpPr txBox="1"/>
          <p:nvPr/>
        </p:nvSpPr>
        <p:spPr>
          <a:xfrm>
            <a:off x="8129380" y="3621334"/>
            <a:ext cx="3717132" cy="851378"/>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0" sz="5000"/>
            </a:lvl1pPr>
          </a:lstStyle>
          <a:p>
            <a:pPr/>
            <a:r>
              <a:t>Erin wears…</a:t>
            </a:r>
          </a:p>
        </p:txBody>
      </p:sp>
      <p:sp>
        <p:nvSpPr>
          <p:cNvPr id="940" name="She is…"/>
          <p:cNvSpPr txBox="1"/>
          <p:nvPr/>
        </p:nvSpPr>
        <p:spPr>
          <a:xfrm>
            <a:off x="8158810" y="5159759"/>
            <a:ext cx="1860392" cy="85137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0" sz="5000"/>
            </a:lvl1pPr>
          </a:lstStyle>
          <a:p>
            <a:pPr/>
            <a:r>
              <a:t>She…</a:t>
            </a:r>
          </a:p>
        </p:txBody>
      </p:sp>
      <p:sp>
        <p:nvSpPr>
          <p:cNvPr id="941" name="Inside…"/>
          <p:cNvSpPr txBox="1"/>
          <p:nvPr/>
        </p:nvSpPr>
        <p:spPr>
          <a:xfrm>
            <a:off x="8106889" y="6698184"/>
            <a:ext cx="2966563" cy="851378"/>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0" sz="5000"/>
            </a:lvl1pPr>
          </a:lstStyle>
          <a:p>
            <a:pPr/>
            <a:r>
              <a:t>Outside…</a:t>
            </a:r>
          </a:p>
        </p:txBody>
      </p:sp>
      <p:grpSp>
        <p:nvGrpSpPr>
          <p:cNvPr id="944" name="Group"/>
          <p:cNvGrpSpPr/>
          <p:nvPr/>
        </p:nvGrpSpPr>
        <p:grpSpPr>
          <a:xfrm>
            <a:off x="21155770" y="10830121"/>
            <a:ext cx="3052690" cy="2463457"/>
            <a:chOff x="0" y="0"/>
            <a:chExt cx="3052688" cy="2463456"/>
          </a:xfrm>
        </p:grpSpPr>
        <p:sp>
          <p:nvSpPr>
            <p:cNvPr id="942" name="Computer"/>
            <p:cNvSpPr/>
            <p:nvPr/>
          </p:nvSpPr>
          <p:spPr>
            <a:xfrm>
              <a:off x="-1" y="0"/>
              <a:ext cx="3052690" cy="2463456"/>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mn-lt"/>
                  <a:ea typeface="+mn-ea"/>
                  <a:cs typeface="+mn-cs"/>
                  <a:sym typeface="Helvetica Neue Medium"/>
                </a:defRPr>
              </a:pPr>
            </a:p>
          </p:txBody>
        </p:sp>
        <p:sp>
          <p:nvSpPr>
            <p:cNvPr id="943" name="Downloadable…"/>
            <p:cNvSpPr txBox="1"/>
            <p:nvPr/>
          </p:nvSpPr>
          <p:spPr>
            <a:xfrm>
              <a:off x="259956" y="433201"/>
              <a:ext cx="2532762" cy="996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defTabSz="821531">
                <a:defRPr b="0" sz="2800"/>
              </a:pPr>
              <a:r>
                <a:t>Downloadable </a:t>
              </a:r>
            </a:p>
            <a:p>
              <a:pPr defTabSz="821531">
                <a:defRPr b="0" sz="2800"/>
              </a:pPr>
              <a:r>
                <a:t>resource</a:t>
              </a:r>
            </a:p>
          </p:txBody>
        </p:sp>
      </p:grpSp>
      <p:sp>
        <p:nvSpPr>
          <p:cNvPr id="945" name="Inside…"/>
          <p:cNvSpPr txBox="1"/>
          <p:nvPr/>
        </p:nvSpPr>
        <p:spPr>
          <a:xfrm>
            <a:off x="8149969" y="8261600"/>
            <a:ext cx="2448403" cy="851378"/>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0" sz="5000"/>
            </a:lvl1pPr>
          </a:lstStyle>
          <a:p>
            <a:pPr/>
            <a:r>
              <a:t>Inside…</a:t>
            </a:r>
          </a:p>
        </p:txBody>
      </p:sp>
      <p:sp>
        <p:nvSpPr>
          <p:cNvPr id="946" name="Inside…"/>
          <p:cNvSpPr txBox="1"/>
          <p:nvPr/>
        </p:nvSpPr>
        <p:spPr>
          <a:xfrm>
            <a:off x="8107524" y="10041138"/>
            <a:ext cx="2965293" cy="85137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defTabSz="821531">
              <a:defRPr b="0" sz="5000"/>
            </a:lvl1pPr>
          </a:lstStyle>
          <a:p>
            <a:pPr/>
            <a:r>
              <a:t>This girl…</a:t>
            </a:r>
          </a:p>
        </p:txBody>
      </p:sp>
      <p:pic>
        <p:nvPicPr>
          <p:cNvPr id="947" name="Image" descr="Image"/>
          <p:cNvPicPr>
            <a:picLocks noChangeAspect="1"/>
          </p:cNvPicPr>
          <p:nvPr/>
        </p:nvPicPr>
        <p:blipFill>
          <a:blip r:embed="rId3">
            <a:extLst/>
          </a:blip>
          <a:stretch>
            <a:fillRect/>
          </a:stretch>
        </p:blipFill>
        <p:spPr>
          <a:xfrm>
            <a:off x="14637960" y="3264825"/>
            <a:ext cx="5592824" cy="771809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Rectangle"/>
          <p:cNvSpPr/>
          <p:nvPr/>
        </p:nvSpPr>
        <p:spPr>
          <a:xfrm>
            <a:off x="14137779" y="361233"/>
            <a:ext cx="6937223" cy="971270"/>
          </a:xfrm>
          <a:prstGeom prst="rect">
            <a:avLst/>
          </a:prstGeom>
          <a:gradFill>
            <a:gsLst>
              <a:gs pos="0">
                <a:srgbClr val="51A7F9"/>
              </a:gs>
              <a:gs pos="100000">
                <a:srgbClr val="0365C0"/>
              </a:gs>
            </a:gsLst>
            <a:lin ang="5400000"/>
          </a:gradFill>
          <a:ln w="12700">
            <a:solidFill>
              <a:srgbClr val="000000"/>
            </a:solidFill>
            <a:bevel/>
          </a:ln>
          <a:effectLst>
            <a:outerShdw sx="100000" sy="100000" kx="0" ky="0" algn="b" rotWithShape="0" blurRad="63500" dist="25400" dir="5400000">
              <a:srgbClr val="000000">
                <a:alpha val="38000"/>
              </a:srgbClr>
            </a:outerShdw>
          </a:effectLst>
        </p:spPr>
        <p:txBody>
          <a:bodyPr lIns="71437" tIns="71437" rIns="71437" bIns="71437"/>
          <a:lstStyle/>
          <a:p>
            <a:pPr defTabSz="1285875">
              <a:defRPr sz="3200">
                <a:latin typeface="Arial"/>
                <a:ea typeface="Arial"/>
                <a:cs typeface="Arial"/>
                <a:sym typeface="Arial"/>
              </a:defRPr>
            </a:pPr>
          </a:p>
        </p:txBody>
      </p:sp>
      <p:grpSp>
        <p:nvGrpSpPr>
          <p:cNvPr id="587" name="Prediction"/>
          <p:cNvGrpSpPr/>
          <p:nvPr/>
        </p:nvGrpSpPr>
        <p:grpSpPr>
          <a:xfrm>
            <a:off x="3382909" y="3171642"/>
            <a:ext cx="2540019" cy="2540017"/>
            <a:chOff x="-1" y="-1"/>
            <a:chExt cx="2540018" cy="2540016"/>
          </a:xfrm>
        </p:grpSpPr>
        <p:sp>
          <p:nvSpPr>
            <p:cNvPr id="585" name="Square"/>
            <p:cNvSpPr/>
            <p:nvPr/>
          </p:nvSpPr>
          <p:spPr>
            <a:xfrm>
              <a:off x="-2" y="1"/>
              <a:ext cx="2540019" cy="2540015"/>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63500" dist="25400" dir="5400000">
                <a:srgbClr val="000000">
                  <a:alpha val="38000"/>
                </a:srgbClr>
              </a:outerShdw>
            </a:effectLst>
          </p:spPr>
          <p:txBody>
            <a:bodyPr wrap="square" lIns="71437" tIns="71437" rIns="71437" bIns="71437" numCol="1" anchor="t">
              <a:noAutofit/>
            </a:bodyPr>
            <a:lstStyle/>
            <a:p>
              <a:pPr defTabSz="1285875">
                <a:defRPr sz="3200">
                  <a:latin typeface="Arial"/>
                  <a:ea typeface="Arial"/>
                  <a:cs typeface="Arial"/>
                  <a:sym typeface="Arial"/>
                </a:defRPr>
              </a:pPr>
            </a:p>
          </p:txBody>
        </p:sp>
        <p:sp>
          <p:nvSpPr>
            <p:cNvPr id="586" name="Prediction"/>
            <p:cNvSpPr txBox="1"/>
            <p:nvPr/>
          </p:nvSpPr>
          <p:spPr>
            <a:xfrm>
              <a:off x="-2" y="-2"/>
              <a:ext cx="2540019" cy="63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defTabSz="1285875">
                <a:defRPr sz="3200">
                  <a:latin typeface="Arial"/>
                  <a:ea typeface="Arial"/>
                  <a:cs typeface="Arial"/>
                  <a:sym typeface="Arial"/>
                </a:defRPr>
              </a:lvl1pPr>
            </a:lstStyle>
            <a:p>
              <a:pPr/>
              <a:r>
                <a:t>Prediction</a:t>
              </a:r>
            </a:p>
          </p:txBody>
        </p:sp>
      </p:grpSp>
      <p:grpSp>
        <p:nvGrpSpPr>
          <p:cNvPr id="590" name="Comprehension"/>
          <p:cNvGrpSpPr/>
          <p:nvPr/>
        </p:nvGrpSpPr>
        <p:grpSpPr>
          <a:xfrm>
            <a:off x="6488223" y="3171642"/>
            <a:ext cx="3938252" cy="2540017"/>
            <a:chOff x="-1" y="-1"/>
            <a:chExt cx="3938250" cy="2540016"/>
          </a:xfrm>
        </p:grpSpPr>
        <p:sp>
          <p:nvSpPr>
            <p:cNvPr id="588" name="Rectangle"/>
            <p:cNvSpPr/>
            <p:nvPr/>
          </p:nvSpPr>
          <p:spPr>
            <a:xfrm>
              <a:off x="-2" y="1"/>
              <a:ext cx="3938252" cy="2540015"/>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63500" dist="25400" dir="5400000">
                <a:srgbClr val="000000">
                  <a:alpha val="38000"/>
                </a:srgbClr>
              </a:outerShdw>
            </a:effectLst>
          </p:spPr>
          <p:txBody>
            <a:bodyPr wrap="square" lIns="71437" tIns="71437" rIns="71437" bIns="71437" numCol="1" anchor="t">
              <a:noAutofit/>
            </a:bodyPr>
            <a:lstStyle/>
            <a:p>
              <a:pPr algn="l" defTabSz="1285875">
                <a:defRPr sz="3200">
                  <a:latin typeface="Arial"/>
                  <a:ea typeface="Arial"/>
                  <a:cs typeface="Arial"/>
                  <a:sym typeface="Arial"/>
                </a:defRPr>
              </a:pPr>
            </a:p>
          </p:txBody>
        </p:sp>
        <p:sp>
          <p:nvSpPr>
            <p:cNvPr id="589" name="Comprehension"/>
            <p:cNvSpPr txBox="1"/>
            <p:nvPr/>
          </p:nvSpPr>
          <p:spPr>
            <a:xfrm>
              <a:off x="-2" y="-2"/>
              <a:ext cx="3938252" cy="63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algn="l" defTabSz="1285875">
                <a:defRPr sz="3200">
                  <a:latin typeface="Arial"/>
                  <a:ea typeface="Arial"/>
                  <a:cs typeface="Arial"/>
                  <a:sym typeface="Arial"/>
                </a:defRPr>
              </a:lvl1pPr>
            </a:lstStyle>
            <a:p>
              <a:pPr/>
              <a:r>
                <a:t>Comprehension</a:t>
              </a:r>
            </a:p>
          </p:txBody>
        </p:sp>
      </p:grpSp>
      <p:grpSp>
        <p:nvGrpSpPr>
          <p:cNvPr id="593" name="SPaG…"/>
          <p:cNvGrpSpPr/>
          <p:nvPr/>
        </p:nvGrpSpPr>
        <p:grpSpPr>
          <a:xfrm>
            <a:off x="11007651" y="4821446"/>
            <a:ext cx="2540019" cy="2540016"/>
            <a:chOff x="-1" y="-1"/>
            <a:chExt cx="2540018" cy="2540015"/>
          </a:xfrm>
        </p:grpSpPr>
        <p:sp>
          <p:nvSpPr>
            <p:cNvPr id="591" name="Square"/>
            <p:cNvSpPr/>
            <p:nvPr/>
          </p:nvSpPr>
          <p:spPr>
            <a:xfrm>
              <a:off x="-2" y="-2"/>
              <a:ext cx="2540019" cy="2540016"/>
            </a:xfrm>
            <a:prstGeom prst="rect">
              <a:avLst/>
            </a:prstGeom>
            <a:solidFill>
              <a:srgbClr val="333399"/>
            </a:solidFill>
            <a:ln w="25400" cap="flat">
              <a:solidFill>
                <a:srgbClr val="252570"/>
              </a:solidFill>
              <a:prstDash val="solid"/>
              <a:bevel/>
            </a:ln>
            <a:effectLst/>
          </p:spPr>
          <p:txBody>
            <a:bodyPr wrap="square" lIns="71437" tIns="71437" rIns="71437" bIns="71437" numCol="1" anchor="t">
              <a:noAutofit/>
            </a:bodyPr>
            <a:lstStyle/>
            <a:p>
              <a:pPr defTabSz="1285875">
                <a:defRPr sz="3800">
                  <a:solidFill>
                    <a:srgbClr val="FFFFFF"/>
                  </a:solidFill>
                  <a:latin typeface="Arial"/>
                  <a:ea typeface="Arial"/>
                  <a:cs typeface="Arial"/>
                  <a:sym typeface="Arial"/>
                </a:defRPr>
              </a:pPr>
            </a:p>
          </p:txBody>
        </p:sp>
        <p:sp>
          <p:nvSpPr>
            <p:cNvPr id="592" name="SPaG…"/>
            <p:cNvSpPr txBox="1"/>
            <p:nvPr/>
          </p:nvSpPr>
          <p:spPr>
            <a:xfrm>
              <a:off x="-2" y="0"/>
              <a:ext cx="2540019" cy="13989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p>
              <a:pPr defTabSz="1285875">
                <a:defRPr sz="4600">
                  <a:solidFill>
                    <a:srgbClr val="FFFFFF"/>
                  </a:solidFill>
                  <a:latin typeface="Arial"/>
                  <a:ea typeface="Arial"/>
                  <a:cs typeface="Arial"/>
                  <a:sym typeface="Arial"/>
                </a:defRPr>
              </a:pPr>
              <a:r>
                <a:t>SPaG</a:t>
              </a:r>
            </a:p>
            <a:p>
              <a:pPr defTabSz="1285875">
                <a:defRPr sz="3800">
                  <a:solidFill>
                    <a:srgbClr val="FFFFFF"/>
                  </a:solidFill>
                  <a:latin typeface="Arial"/>
                  <a:ea typeface="Arial"/>
                  <a:cs typeface="Arial"/>
                  <a:sym typeface="Arial"/>
                </a:defRPr>
              </a:pPr>
              <a:r>
                <a:t>and TSO</a:t>
              </a:r>
            </a:p>
          </p:txBody>
        </p:sp>
      </p:grpSp>
      <p:grpSp>
        <p:nvGrpSpPr>
          <p:cNvPr id="596" name="Publishing"/>
          <p:cNvGrpSpPr/>
          <p:nvPr/>
        </p:nvGrpSpPr>
        <p:grpSpPr>
          <a:xfrm>
            <a:off x="17654799" y="3171640"/>
            <a:ext cx="3353509" cy="2540018"/>
            <a:chOff x="-1" y="-1"/>
            <a:chExt cx="3353508" cy="2540016"/>
          </a:xfrm>
        </p:grpSpPr>
        <p:sp>
          <p:nvSpPr>
            <p:cNvPr id="594" name="Rectangle"/>
            <p:cNvSpPr/>
            <p:nvPr/>
          </p:nvSpPr>
          <p:spPr>
            <a:xfrm>
              <a:off x="-2" y="0"/>
              <a:ext cx="3353509" cy="2540016"/>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63500" dist="25400" dir="5400000">
                <a:srgbClr val="000000">
                  <a:alpha val="38000"/>
                </a:srgbClr>
              </a:outerShdw>
            </a:effectLst>
          </p:spPr>
          <p:txBody>
            <a:bodyPr wrap="square" lIns="71437" tIns="71437" rIns="71437" bIns="71437" numCol="1" anchor="t">
              <a:noAutofit/>
            </a:bodyPr>
            <a:lstStyle/>
            <a:p>
              <a:pPr defTabSz="1285875">
                <a:defRPr sz="4600">
                  <a:latin typeface="Arial"/>
                  <a:ea typeface="Arial"/>
                  <a:cs typeface="Arial"/>
                  <a:sym typeface="Arial"/>
                </a:defRPr>
              </a:pPr>
            </a:p>
          </p:txBody>
        </p:sp>
        <p:sp>
          <p:nvSpPr>
            <p:cNvPr id="595" name="Publishing"/>
            <p:cNvSpPr txBox="1"/>
            <p:nvPr/>
          </p:nvSpPr>
          <p:spPr>
            <a:xfrm>
              <a:off x="-2" y="-2"/>
              <a:ext cx="3353509" cy="849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defTabSz="1285875">
                <a:defRPr sz="4600">
                  <a:latin typeface="Arial"/>
                  <a:ea typeface="Arial"/>
                  <a:cs typeface="Arial"/>
                  <a:sym typeface="Arial"/>
                </a:defRPr>
              </a:lvl1pPr>
            </a:lstStyle>
            <a:p>
              <a:pPr/>
              <a:r>
                <a:t>Publishing</a:t>
              </a:r>
            </a:p>
          </p:txBody>
        </p:sp>
      </p:grpSp>
      <p:grpSp>
        <p:nvGrpSpPr>
          <p:cNvPr id="599" name="Drafting…"/>
          <p:cNvGrpSpPr/>
          <p:nvPr/>
        </p:nvGrpSpPr>
        <p:grpSpPr>
          <a:xfrm>
            <a:off x="14141250" y="2775816"/>
            <a:ext cx="3167998" cy="3168002"/>
            <a:chOff x="-1" y="-1"/>
            <a:chExt cx="3167996" cy="3168001"/>
          </a:xfrm>
        </p:grpSpPr>
        <p:sp>
          <p:nvSpPr>
            <p:cNvPr id="597" name="Square"/>
            <p:cNvSpPr/>
            <p:nvPr/>
          </p:nvSpPr>
          <p:spPr>
            <a:xfrm>
              <a:off x="-2" y="1"/>
              <a:ext cx="3167998" cy="316799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63500" dist="25400" dir="5400000">
                <a:srgbClr val="000000">
                  <a:alpha val="38000"/>
                </a:srgbClr>
              </a:outerShdw>
            </a:effectLst>
          </p:spPr>
          <p:txBody>
            <a:bodyPr wrap="square" lIns="71437" tIns="71437" rIns="71437" bIns="71437" numCol="1" anchor="t">
              <a:noAutofit/>
            </a:bodyPr>
            <a:lstStyle/>
            <a:p>
              <a:pPr defTabSz="1285875">
                <a:defRPr sz="4400">
                  <a:latin typeface="Arial"/>
                  <a:ea typeface="Arial"/>
                  <a:cs typeface="Arial"/>
                  <a:sym typeface="Arial"/>
                </a:defRPr>
              </a:pPr>
            </a:p>
          </p:txBody>
        </p:sp>
        <p:sp>
          <p:nvSpPr>
            <p:cNvPr id="598" name="Planning…"/>
            <p:cNvSpPr txBox="1"/>
            <p:nvPr/>
          </p:nvSpPr>
          <p:spPr>
            <a:xfrm>
              <a:off x="-2" y="-2"/>
              <a:ext cx="3167998" cy="2069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p>
              <a:pPr defTabSz="1285875">
                <a:defRPr sz="4400">
                  <a:latin typeface="Arial"/>
                  <a:ea typeface="Arial"/>
                  <a:cs typeface="Arial"/>
                  <a:sym typeface="Arial"/>
                </a:defRPr>
              </a:pPr>
              <a:r>
                <a:t>Planning</a:t>
              </a:r>
            </a:p>
            <a:p>
              <a:pPr defTabSz="1285875">
                <a:defRPr sz="4400">
                  <a:latin typeface="Arial"/>
                  <a:ea typeface="Arial"/>
                  <a:cs typeface="Arial"/>
                  <a:sym typeface="Arial"/>
                </a:defRPr>
              </a:pPr>
              <a:r>
                <a:t>Drafting</a:t>
              </a:r>
            </a:p>
            <a:p>
              <a:pPr defTabSz="1285875">
                <a:defRPr sz="4400">
                  <a:latin typeface="Arial"/>
                  <a:ea typeface="Arial"/>
                  <a:cs typeface="Arial"/>
                  <a:sym typeface="Arial"/>
                </a:defRPr>
              </a:pPr>
              <a:r>
                <a:t>Editing</a:t>
              </a:r>
            </a:p>
          </p:txBody>
        </p:sp>
      </p:grpSp>
      <p:grpSp>
        <p:nvGrpSpPr>
          <p:cNvPr id="602" name="Revise - Practise - Introduce - Practise - Apply"/>
          <p:cNvGrpSpPr/>
          <p:nvPr/>
        </p:nvGrpSpPr>
        <p:grpSpPr>
          <a:xfrm>
            <a:off x="3813908" y="8073942"/>
            <a:ext cx="16133575" cy="3477045"/>
            <a:chOff x="-1" y="0"/>
            <a:chExt cx="16133573" cy="3477044"/>
          </a:xfrm>
        </p:grpSpPr>
        <p:sp>
          <p:nvSpPr>
            <p:cNvPr id="600" name="Double Arrow"/>
            <p:cNvSpPr/>
            <p:nvPr/>
          </p:nvSpPr>
          <p:spPr>
            <a:xfrm>
              <a:off x="-2" y="0"/>
              <a:ext cx="16133575" cy="3477045"/>
            </a:xfrm>
            <a:prstGeom prst="leftRightArrow">
              <a:avLst>
                <a:gd name="adj1" fmla="val 32000"/>
                <a:gd name="adj2" fmla="val 22707"/>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63500" dist="25400" dir="5400000">
                <a:srgbClr val="000000">
                  <a:alpha val="35000"/>
                </a:srgbClr>
              </a:outerShdw>
            </a:effectLst>
          </p:spPr>
          <p:txBody>
            <a:bodyPr wrap="square" lIns="71437" tIns="71437" rIns="71437" bIns="71437" numCol="1" anchor="t">
              <a:noAutofit/>
            </a:bodyPr>
            <a:lstStyle/>
            <a:p>
              <a:pPr indent="1285875" algn="l" defTabSz="1285875">
                <a:defRPr sz="4600">
                  <a:solidFill>
                    <a:srgbClr val="FFFFFF"/>
                  </a:solidFill>
                  <a:latin typeface="Arial"/>
                  <a:ea typeface="Arial"/>
                  <a:cs typeface="Arial"/>
                  <a:sym typeface="Arial"/>
                </a:defRPr>
              </a:pPr>
            </a:p>
          </p:txBody>
        </p:sp>
        <p:sp>
          <p:nvSpPr>
            <p:cNvPr id="601" name="Revise - Practise - Introduce - Practise - Apply"/>
            <p:cNvSpPr txBox="1"/>
            <p:nvPr/>
          </p:nvSpPr>
          <p:spPr>
            <a:xfrm>
              <a:off x="252647" y="1182191"/>
              <a:ext cx="15628273" cy="8495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p>
              <a:pPr lvl="2" indent="1285875" algn="l" defTabSz="1285875">
                <a:defRPr sz="4600">
                  <a:solidFill>
                    <a:srgbClr val="FFFFFF"/>
                  </a:solidFill>
                  <a:latin typeface="Arial"/>
                  <a:ea typeface="Arial"/>
                  <a:cs typeface="Arial"/>
                  <a:sym typeface="Arial"/>
                </a:defRPr>
              </a:pPr>
              <a:r>
                <a:t>Revise - Practise - Introduce - Practise - Apply</a:t>
              </a:r>
            </a:p>
          </p:txBody>
        </p:sp>
      </p:grpSp>
      <p:grpSp>
        <p:nvGrpSpPr>
          <p:cNvPr id="605" name="Reading"/>
          <p:cNvGrpSpPr/>
          <p:nvPr/>
        </p:nvGrpSpPr>
        <p:grpSpPr>
          <a:xfrm>
            <a:off x="3489248" y="1589277"/>
            <a:ext cx="6937234" cy="971277"/>
            <a:chOff x="-1" y="-1"/>
            <a:chExt cx="6937232" cy="971275"/>
          </a:xfrm>
        </p:grpSpPr>
        <p:sp>
          <p:nvSpPr>
            <p:cNvPr id="603" name="Rectangle"/>
            <p:cNvSpPr/>
            <p:nvPr/>
          </p:nvSpPr>
          <p:spPr>
            <a:xfrm>
              <a:off x="-2" y="-1"/>
              <a:ext cx="6937233" cy="971276"/>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63500" dist="25400" dir="5400000">
                <a:srgbClr val="000000">
                  <a:alpha val="38000"/>
                </a:srgbClr>
              </a:outerShdw>
            </a:effectLst>
          </p:spPr>
          <p:txBody>
            <a:bodyPr wrap="square" lIns="71437" tIns="71437" rIns="71437" bIns="71437" numCol="1" anchor="t">
              <a:noAutofit/>
            </a:bodyPr>
            <a:lstStyle/>
            <a:p>
              <a:pPr defTabSz="1285875">
                <a:defRPr sz="3200">
                  <a:latin typeface="Arial"/>
                  <a:ea typeface="Arial"/>
                  <a:cs typeface="Arial"/>
                  <a:sym typeface="Arial"/>
                </a:defRPr>
              </a:pPr>
            </a:p>
          </p:txBody>
        </p:sp>
        <p:sp>
          <p:nvSpPr>
            <p:cNvPr id="604" name="Reading"/>
            <p:cNvSpPr txBox="1"/>
            <p:nvPr/>
          </p:nvSpPr>
          <p:spPr>
            <a:xfrm>
              <a:off x="-2" y="-2"/>
              <a:ext cx="6937233" cy="639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defTabSz="1285875">
                <a:defRPr sz="3200">
                  <a:latin typeface="Arial"/>
                  <a:ea typeface="Arial"/>
                  <a:cs typeface="Arial"/>
                  <a:sym typeface="Arial"/>
                </a:defRPr>
              </a:lvl1pPr>
            </a:lstStyle>
            <a:p>
              <a:pPr/>
              <a:r>
                <a:t>Reading</a:t>
              </a:r>
            </a:p>
          </p:txBody>
        </p:sp>
      </p:grpSp>
      <p:grpSp>
        <p:nvGrpSpPr>
          <p:cNvPr id="608" name="ARE Grammar"/>
          <p:cNvGrpSpPr/>
          <p:nvPr/>
        </p:nvGrpSpPr>
        <p:grpSpPr>
          <a:xfrm>
            <a:off x="14355036" y="6338632"/>
            <a:ext cx="6628040" cy="1509610"/>
            <a:chOff x="-1" y="-1"/>
            <a:chExt cx="6628038" cy="1509609"/>
          </a:xfrm>
        </p:grpSpPr>
        <p:sp>
          <p:nvSpPr>
            <p:cNvPr id="606" name="Rectangle"/>
            <p:cNvSpPr/>
            <p:nvPr/>
          </p:nvSpPr>
          <p:spPr>
            <a:xfrm>
              <a:off x="-2" y="-2"/>
              <a:ext cx="6628040" cy="1509610"/>
            </a:xfrm>
            <a:prstGeom prst="rect">
              <a:avLst/>
            </a:prstGeom>
            <a:solidFill>
              <a:srgbClr val="008F00"/>
            </a:solidFill>
            <a:ln w="25400" cap="flat">
              <a:solidFill>
                <a:srgbClr val="252570"/>
              </a:solidFill>
              <a:prstDash val="solid"/>
              <a:bevel/>
            </a:ln>
            <a:effectLst/>
          </p:spPr>
          <p:txBody>
            <a:bodyPr wrap="square" lIns="71437" tIns="71437" rIns="71437" bIns="71437" numCol="1" anchor="t">
              <a:noAutofit/>
            </a:bodyPr>
            <a:lstStyle/>
            <a:p>
              <a:pPr algn="l" defTabSz="1285875">
                <a:defRPr b="0" sz="7400">
                  <a:solidFill>
                    <a:srgbClr val="FFFFFF"/>
                  </a:solidFill>
                  <a:latin typeface="Gill Sans"/>
                  <a:ea typeface="Gill Sans"/>
                  <a:cs typeface="Gill Sans"/>
                  <a:sym typeface="Gill Sans"/>
                </a:defRPr>
              </a:pPr>
            </a:p>
          </p:txBody>
        </p:sp>
        <p:sp>
          <p:nvSpPr>
            <p:cNvPr id="607" name="ARE Grammar"/>
            <p:cNvSpPr txBox="1"/>
            <p:nvPr/>
          </p:nvSpPr>
          <p:spPr>
            <a:xfrm>
              <a:off x="-2" y="0"/>
              <a:ext cx="6628040" cy="12623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algn="l" defTabSz="1285875">
                <a:defRPr b="0" sz="7400">
                  <a:solidFill>
                    <a:srgbClr val="FFFFFF"/>
                  </a:solidFill>
                  <a:latin typeface="Gill Sans"/>
                  <a:ea typeface="Gill Sans"/>
                  <a:cs typeface="Gill Sans"/>
                  <a:sym typeface="Gill Sans"/>
                </a:defRPr>
              </a:lvl1pPr>
            </a:lstStyle>
            <a:p>
              <a:pPr/>
              <a:r>
                <a:t>ARE Grammar</a:t>
              </a:r>
            </a:p>
          </p:txBody>
        </p:sp>
      </p:grpSp>
      <p:grpSp>
        <p:nvGrpSpPr>
          <p:cNvPr id="611" name="Gap filling"/>
          <p:cNvGrpSpPr/>
          <p:nvPr/>
        </p:nvGrpSpPr>
        <p:grpSpPr>
          <a:xfrm>
            <a:off x="3505124" y="6338632"/>
            <a:ext cx="6905476" cy="1509610"/>
            <a:chOff x="-1" y="-1"/>
            <a:chExt cx="6905474" cy="1509609"/>
          </a:xfrm>
        </p:grpSpPr>
        <p:sp>
          <p:nvSpPr>
            <p:cNvPr id="609" name="Rectangle"/>
            <p:cNvSpPr/>
            <p:nvPr/>
          </p:nvSpPr>
          <p:spPr>
            <a:xfrm>
              <a:off x="-2" y="-2"/>
              <a:ext cx="6905476" cy="1509610"/>
            </a:xfrm>
            <a:prstGeom prst="rect">
              <a:avLst/>
            </a:prstGeom>
            <a:solidFill>
              <a:srgbClr val="FE9301"/>
            </a:solidFill>
            <a:ln w="25400" cap="flat">
              <a:solidFill>
                <a:srgbClr val="252570"/>
              </a:solidFill>
              <a:prstDash val="solid"/>
              <a:bevel/>
            </a:ln>
            <a:effectLst/>
          </p:spPr>
          <p:txBody>
            <a:bodyPr wrap="square" lIns="71437" tIns="71437" rIns="71437" bIns="71437" numCol="1" anchor="t">
              <a:noAutofit/>
            </a:bodyPr>
            <a:lstStyle/>
            <a:p>
              <a:pPr defTabSz="1285875">
                <a:defRPr b="0" sz="7400">
                  <a:solidFill>
                    <a:srgbClr val="FFFFFF"/>
                  </a:solidFill>
                  <a:latin typeface="Gill Sans"/>
                  <a:ea typeface="Gill Sans"/>
                  <a:cs typeface="Gill Sans"/>
                  <a:sym typeface="Gill Sans"/>
                </a:defRPr>
              </a:pPr>
            </a:p>
          </p:txBody>
        </p:sp>
        <p:sp>
          <p:nvSpPr>
            <p:cNvPr id="610" name="Gap filling"/>
            <p:cNvSpPr txBox="1"/>
            <p:nvPr/>
          </p:nvSpPr>
          <p:spPr>
            <a:xfrm>
              <a:off x="-2" y="0"/>
              <a:ext cx="6905476" cy="12623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spAutoFit/>
            </a:bodyPr>
            <a:lstStyle>
              <a:lvl1pPr defTabSz="1285875">
                <a:defRPr b="0" sz="7400">
                  <a:solidFill>
                    <a:srgbClr val="FFFFFF"/>
                  </a:solidFill>
                  <a:latin typeface="Gill Sans"/>
                  <a:ea typeface="Gill Sans"/>
                  <a:cs typeface="Gill Sans"/>
                  <a:sym typeface="Gill Sans"/>
                </a:defRPr>
              </a:lvl1pPr>
            </a:lstStyle>
            <a:p>
              <a:pPr/>
              <a:r>
                <a:t>Gap filling</a:t>
              </a:r>
            </a:p>
          </p:txBody>
        </p:sp>
      </p:grpSp>
      <p:grpSp>
        <p:nvGrpSpPr>
          <p:cNvPr id="614" name="Image"/>
          <p:cNvGrpSpPr/>
          <p:nvPr/>
        </p:nvGrpSpPr>
        <p:grpSpPr>
          <a:xfrm>
            <a:off x="10712031" y="1363688"/>
            <a:ext cx="3131261" cy="3167994"/>
            <a:chOff x="-1" y="0"/>
            <a:chExt cx="3131260" cy="3167993"/>
          </a:xfrm>
        </p:grpSpPr>
        <p:pic>
          <p:nvPicPr>
            <p:cNvPr id="612" name="Image" descr="Image"/>
            <p:cNvPicPr>
              <a:picLocks noChangeAspect="1"/>
            </p:cNvPicPr>
            <p:nvPr/>
          </p:nvPicPr>
          <p:blipFill>
            <a:blip r:embed="rId3">
              <a:extLst/>
            </a:blip>
            <a:stretch>
              <a:fillRect/>
            </a:stretch>
          </p:blipFill>
          <p:spPr>
            <a:xfrm>
              <a:off x="285750" y="285750"/>
              <a:ext cx="2559755" cy="2542914"/>
            </a:xfrm>
            <a:prstGeom prst="rect">
              <a:avLst/>
            </a:prstGeom>
            <a:ln w="12700" cap="flat">
              <a:noFill/>
              <a:miter lim="400000"/>
            </a:ln>
            <a:effectLst/>
          </p:spPr>
        </p:pic>
        <p:pic>
          <p:nvPicPr>
            <p:cNvPr id="613" name="Image" descr="Image"/>
            <p:cNvPicPr>
              <a:picLocks noChangeAspect="1"/>
            </p:cNvPicPr>
            <p:nvPr/>
          </p:nvPicPr>
          <p:blipFill>
            <a:blip r:embed="rId4">
              <a:extLst/>
            </a:blip>
            <a:stretch>
              <a:fillRect/>
            </a:stretch>
          </p:blipFill>
          <p:spPr>
            <a:xfrm>
              <a:off x="-2" y="0"/>
              <a:ext cx="3131261" cy="3167994"/>
            </a:xfrm>
            <a:prstGeom prst="rect">
              <a:avLst/>
            </a:prstGeom>
            <a:ln w="12700" cap="flat">
              <a:noFill/>
              <a:miter lim="400000"/>
            </a:ln>
            <a:effectLst/>
          </p:spPr>
        </p:pic>
      </p:grpSp>
      <p:sp>
        <p:nvSpPr>
          <p:cNvPr id="615" name="Phase 1"/>
          <p:cNvSpPr txBox="1"/>
          <p:nvPr/>
        </p:nvSpPr>
        <p:spPr>
          <a:xfrm>
            <a:off x="3609457" y="440631"/>
            <a:ext cx="2226488" cy="81246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400">
                <a:solidFill>
                  <a:srgbClr val="FFFFFF"/>
                </a:solidFill>
                <a:latin typeface="+mn-lt"/>
                <a:ea typeface="+mn-ea"/>
                <a:cs typeface="+mn-cs"/>
                <a:sym typeface="Helvetica Neue Medium"/>
              </a:defRPr>
            </a:lvl1pPr>
          </a:lstStyle>
          <a:p>
            <a:pPr/>
            <a:r>
              <a:t>Phase 1</a:t>
            </a:r>
          </a:p>
        </p:txBody>
      </p:sp>
      <p:sp>
        <p:nvSpPr>
          <p:cNvPr id="616" name="Phase 2"/>
          <p:cNvSpPr txBox="1"/>
          <p:nvPr/>
        </p:nvSpPr>
        <p:spPr>
          <a:xfrm>
            <a:off x="7576279" y="440631"/>
            <a:ext cx="2226488" cy="81246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400">
                <a:solidFill>
                  <a:srgbClr val="FFFFFF"/>
                </a:solidFill>
                <a:latin typeface="+mn-lt"/>
                <a:ea typeface="+mn-ea"/>
                <a:cs typeface="+mn-cs"/>
                <a:sym typeface="Helvetica Neue Medium"/>
              </a:defRPr>
            </a:lvl1pPr>
          </a:lstStyle>
          <a:p>
            <a:pPr/>
            <a:r>
              <a:t>Phase 2</a:t>
            </a:r>
          </a:p>
        </p:txBody>
      </p:sp>
      <p:sp>
        <p:nvSpPr>
          <p:cNvPr id="617" name="Phase 3"/>
          <p:cNvSpPr txBox="1"/>
          <p:nvPr/>
        </p:nvSpPr>
        <p:spPr>
          <a:xfrm>
            <a:off x="11164416" y="396623"/>
            <a:ext cx="2226489" cy="812467"/>
          </a:xfrm>
          <a:prstGeom prst="rect">
            <a:avLst/>
          </a:prstGeom>
          <a:solidFill>
            <a:srgbClr val="EE230C"/>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400">
                <a:solidFill>
                  <a:srgbClr val="FFFFFF"/>
                </a:solidFill>
                <a:latin typeface="+mn-lt"/>
                <a:ea typeface="+mn-ea"/>
                <a:cs typeface="+mn-cs"/>
                <a:sym typeface="Helvetica Neue Medium"/>
              </a:defRPr>
            </a:lvl1pPr>
          </a:lstStyle>
          <a:p>
            <a:pPr/>
            <a:r>
              <a:t>Phase 3</a:t>
            </a:r>
          </a:p>
        </p:txBody>
      </p:sp>
      <p:sp>
        <p:nvSpPr>
          <p:cNvPr id="618" name="Phase 4"/>
          <p:cNvSpPr txBox="1"/>
          <p:nvPr/>
        </p:nvSpPr>
        <p:spPr>
          <a:xfrm>
            <a:off x="14146433" y="394428"/>
            <a:ext cx="2556049"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latin typeface="Helvetica"/>
                <a:ea typeface="Helvetica"/>
                <a:cs typeface="Helvetica"/>
                <a:sym typeface="Helvetica"/>
              </a:defRPr>
            </a:lvl1pPr>
          </a:lstStyle>
          <a:p>
            <a:pPr/>
            <a:r>
              <a:t>Phase 4</a:t>
            </a:r>
          </a:p>
        </p:txBody>
      </p:sp>
      <p:sp>
        <p:nvSpPr>
          <p:cNvPr id="619" name="Phase 5"/>
          <p:cNvSpPr txBox="1"/>
          <p:nvPr/>
        </p:nvSpPr>
        <p:spPr>
          <a:xfrm>
            <a:off x="18214977" y="350419"/>
            <a:ext cx="2556050"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latin typeface="Helvetica"/>
                <a:ea typeface="Helvetica"/>
                <a:cs typeface="Helvetica"/>
                <a:sym typeface="Helvetica"/>
              </a:defRPr>
            </a:lvl1pPr>
          </a:lstStyle>
          <a:p>
            <a:pPr/>
            <a:r>
              <a:t>Phase 5</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949" name="Children need support to organise and utilise key information."/>
          <p:cNvSpPr txBox="1"/>
          <p:nvPr>
            <p:ph type="title"/>
          </p:nvPr>
        </p:nvSpPr>
        <p:spPr>
          <a:prstGeom prst="rect">
            <a:avLst/>
          </a:prstGeom>
        </p:spPr>
        <p:txBody>
          <a:bodyPr/>
          <a:lstStyle>
            <a:lvl1pPr defTabSz="643889">
              <a:defRPr sz="6551"/>
            </a:lvl1pPr>
          </a:lstStyle>
          <a:p>
            <a:pPr/>
            <a:r>
              <a:t>Children need support to organise and utilise key information. </a:t>
            </a:r>
            <a:endParaRPr sz="935"/>
          </a:p>
        </p:txBody>
      </p:sp>
      <p:sp>
        <p:nvSpPr>
          <p:cNvPr id="950" name="In 2020, children found retrieval questions, where they have to identify key information and events from fiction and non-fiction texts, harder than in 2017. Disadvantaged children found these questions comparatively hard. A common error identified was wh"/>
          <p:cNvSpPr txBox="1"/>
          <p:nvPr>
            <p:ph type="body" idx="1"/>
          </p:nvPr>
        </p:nvSpPr>
        <p:spPr>
          <a:prstGeom prst="rect">
            <a:avLst/>
          </a:prstGeom>
        </p:spPr>
        <p:txBody>
          <a:bodyPr/>
          <a:lstStyle/>
          <a:p>
            <a:pPr marL="0" indent="0">
              <a:buSzTx/>
              <a:buNone/>
            </a:pPr>
            <a:r>
              <a:t>In 2020, children found </a:t>
            </a:r>
            <a:r>
              <a:rPr b="1"/>
              <a:t>retrieval questions</a:t>
            </a:r>
            <a:r>
              <a:t>, where they have to </a:t>
            </a:r>
            <a:r>
              <a:rPr b="1"/>
              <a:t>identify key information and events from fiction and non-fiction texts</a:t>
            </a:r>
            <a:r>
              <a:t>, harder than in 2017. Disadvantaged children found these questions comparatively hard. A common error identified was where children</a:t>
            </a:r>
            <a:r>
              <a:rPr b="1"/>
              <a:t> incorrectly answered retrieval questions with other prominent information in the text.</a:t>
            </a:r>
            <a:r>
              <a:t> This suggests children are able to </a:t>
            </a:r>
            <a:r>
              <a:rPr b="1"/>
              <a:t>pick out the key information, but struggle to organise or utilise it to answer specific questions.</a:t>
            </a:r>
            <a:r>
              <a:t> </a:t>
            </a:r>
            <a:endParaRPr sz="1200"/>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952" name="Children may struggle to interpret question words."/>
          <p:cNvSpPr txBox="1"/>
          <p:nvPr>
            <p:ph type="title"/>
          </p:nvPr>
        </p:nvSpPr>
        <p:spPr>
          <a:prstGeom prst="rect">
            <a:avLst/>
          </a:prstGeom>
        </p:spPr>
        <p:txBody>
          <a:bodyPr/>
          <a:lstStyle>
            <a:lvl1pPr defTabSz="693419">
              <a:defRPr sz="7056"/>
            </a:lvl1pPr>
          </a:lstStyle>
          <a:p>
            <a:pPr/>
            <a:r>
              <a:t>Children may struggle to interpret question words. </a:t>
            </a:r>
            <a:endParaRPr sz="1008"/>
          </a:p>
        </p:txBody>
      </p:sp>
      <p:sp>
        <p:nvSpPr>
          <p:cNvPr id="953" name="Analysis of performance in 2020 suggested that children were confusing question words such as how, why or what, causing them to misread or misinterpret questions about the text. Children’s responses suggested that sometimes they were responding to the qu"/>
          <p:cNvSpPr txBox="1"/>
          <p:nvPr>
            <p:ph type="body" idx="1"/>
          </p:nvPr>
        </p:nvSpPr>
        <p:spPr>
          <a:prstGeom prst="rect">
            <a:avLst/>
          </a:prstGeom>
        </p:spPr>
        <p:txBody>
          <a:bodyPr/>
          <a:lstStyle/>
          <a:p>
            <a:pPr marL="0" indent="0">
              <a:buSzTx/>
              <a:buNone/>
            </a:pPr>
            <a:r>
              <a:t>Analysis of performance in 2020 suggested that children were confusing question words such as how, why or what, causing them to misread or misinterpret questions about the text. Children’s responses suggested that sometimes they were responding to the question topic as a </a:t>
            </a:r>
            <a:r>
              <a:rPr b="1"/>
              <a:t>“why”</a:t>
            </a:r>
            <a:r>
              <a:t> or </a:t>
            </a:r>
            <a:r>
              <a:rPr b="1"/>
              <a:t>“what”</a:t>
            </a:r>
            <a:r>
              <a:t> question when the phrasing was actually </a:t>
            </a:r>
            <a:r>
              <a:rPr b="1"/>
              <a:t>“how”</a:t>
            </a:r>
            <a:r>
              <a:t>. In particular, children struggled to answer </a:t>
            </a:r>
            <a:r>
              <a:rPr b="1"/>
              <a:t>‘how can you tell’</a:t>
            </a:r>
            <a:r>
              <a:t> questions, confusing these with </a:t>
            </a:r>
            <a:r>
              <a:rPr b="1"/>
              <a:t>‘why’. </a:t>
            </a:r>
            <a:endParaRPr sz="1200"/>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Children need support to organise and utilise key information."/>
          <p:cNvSpPr txBox="1"/>
          <p:nvPr>
            <p:ph type="title"/>
          </p:nvPr>
        </p:nvSpPr>
        <p:spPr>
          <a:prstGeom prst="rect">
            <a:avLst/>
          </a:prstGeom>
        </p:spPr>
        <p:txBody>
          <a:bodyPr/>
          <a:lstStyle>
            <a:lvl1pPr defTabSz="643889">
              <a:defRPr sz="6551"/>
            </a:lvl1pPr>
          </a:lstStyle>
          <a:p>
            <a:pPr/>
            <a:r>
              <a:t>Children need support to organise and utilise key information. </a:t>
            </a:r>
            <a:endParaRPr sz="935"/>
          </a:p>
        </p:txBody>
      </p:sp>
      <p:sp>
        <p:nvSpPr>
          <p:cNvPr id="956" name="The Reading Ladder…"/>
          <p:cNvSpPr txBox="1"/>
          <p:nvPr>
            <p:ph type="body" idx="1"/>
          </p:nvPr>
        </p:nvSpPr>
        <p:spPr>
          <a:prstGeom prst="rect">
            <a:avLst/>
          </a:prstGeom>
        </p:spPr>
        <p:txBody>
          <a:bodyPr/>
          <a:lstStyle/>
          <a:p>
            <a:pPr/>
            <a:r>
              <a:t>The Reading Ladder</a:t>
            </a:r>
          </a:p>
          <a:p>
            <a:pPr/>
            <a:r>
              <a:t>Trapping fingers</a:t>
            </a:r>
          </a:p>
          <a:p>
            <a:pPr/>
            <a:r>
              <a:t>Highlighting</a:t>
            </a:r>
          </a:p>
          <a:p>
            <a:pPr/>
            <a:r>
              <a:t>Trading card / factfile</a:t>
            </a:r>
          </a:p>
          <a:p>
            <a:pPr/>
            <a:r>
              <a:t>Modelling and scaffolding</a:t>
            </a:r>
          </a:p>
        </p:txBody>
      </p:sp>
      <p:pic>
        <p:nvPicPr>
          <p:cNvPr id="957" name="Image" descr="Image"/>
          <p:cNvPicPr>
            <a:picLocks noChangeAspect="1"/>
          </p:cNvPicPr>
          <p:nvPr/>
        </p:nvPicPr>
        <p:blipFill>
          <a:blip r:embed="rId2">
            <a:extLst/>
          </a:blip>
          <a:srcRect l="0" t="0" r="0" b="5416"/>
          <a:stretch>
            <a:fillRect/>
          </a:stretch>
        </p:blipFill>
        <p:spPr>
          <a:xfrm>
            <a:off x="12956899" y="3471100"/>
            <a:ext cx="4495801" cy="57658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The Reading Ladder"/>
          <p:cNvSpPr txBox="1"/>
          <p:nvPr>
            <p:ph type="title" idx="4294967295"/>
          </p:nvPr>
        </p:nvSpPr>
        <p:spPr>
          <a:xfrm>
            <a:off x="7496170" y="809619"/>
            <a:ext cx="11372861" cy="2622562"/>
          </a:xfrm>
          <a:prstGeom prst="rect">
            <a:avLst/>
          </a:prstGeom>
        </p:spPr>
        <p:txBody>
          <a:bodyPr lIns="0" tIns="0" rIns="0" bIns="0"/>
          <a:lstStyle>
            <a:lvl1pPr algn="l" defTabSz="898524">
              <a:defRPr b="1" sz="8000">
                <a:latin typeface="Arial"/>
                <a:ea typeface="Arial"/>
                <a:cs typeface="Arial"/>
                <a:sym typeface="Arial"/>
              </a:defRPr>
            </a:lvl1pPr>
          </a:lstStyle>
          <a:p>
            <a:pPr/>
            <a:r>
              <a:t>The Reading Ladder</a:t>
            </a:r>
          </a:p>
        </p:txBody>
      </p:sp>
      <p:pic>
        <p:nvPicPr>
          <p:cNvPr id="960" name="image23.png" descr="image23.png"/>
          <p:cNvPicPr>
            <a:picLocks noChangeAspect="1"/>
          </p:cNvPicPr>
          <p:nvPr/>
        </p:nvPicPr>
        <p:blipFill>
          <a:blip r:embed="rId3">
            <a:extLst/>
          </a:blip>
          <a:stretch>
            <a:fillRect/>
          </a:stretch>
        </p:blipFill>
        <p:spPr>
          <a:xfrm>
            <a:off x="7496170" y="3114674"/>
            <a:ext cx="9391661" cy="7391404"/>
          </a:xfrm>
          <a:prstGeom prst="rect">
            <a:avLst/>
          </a:prstGeom>
          <a:ln w="12700">
            <a:miter lim="400000"/>
          </a:ln>
        </p:spPr>
      </p:pic>
      <p:sp>
        <p:nvSpPr>
          <p:cNvPr id="961" name="Rounded Rectangle"/>
          <p:cNvSpPr/>
          <p:nvPr/>
        </p:nvSpPr>
        <p:spPr>
          <a:xfrm>
            <a:off x="8942734" y="10341126"/>
            <a:ext cx="758132" cy="842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6" y="21600"/>
                </a:moveTo>
                <a:lnTo>
                  <a:pt x="15424" y="21600"/>
                </a:lnTo>
                <a:cubicBezTo>
                  <a:pt x="17237" y="21600"/>
                  <a:pt x="18324" y="21600"/>
                  <a:pt x="19049" y="21328"/>
                </a:cubicBezTo>
                <a:cubicBezTo>
                  <a:pt x="20094" y="20985"/>
                  <a:pt x="20917" y="20244"/>
                  <a:pt x="21297" y="19304"/>
                </a:cubicBezTo>
                <a:cubicBezTo>
                  <a:pt x="21600" y="18652"/>
                  <a:pt x="21600" y="17673"/>
                  <a:pt x="21600" y="16042"/>
                </a:cubicBezTo>
                <a:lnTo>
                  <a:pt x="21600" y="5558"/>
                </a:lnTo>
                <a:cubicBezTo>
                  <a:pt x="21600" y="3927"/>
                  <a:pt x="21600" y="2948"/>
                  <a:pt x="21297" y="2296"/>
                </a:cubicBezTo>
                <a:cubicBezTo>
                  <a:pt x="20917" y="1356"/>
                  <a:pt x="20094" y="615"/>
                  <a:pt x="19049" y="272"/>
                </a:cubicBezTo>
                <a:cubicBezTo>
                  <a:pt x="18324" y="0"/>
                  <a:pt x="17237" y="0"/>
                  <a:pt x="15424" y="0"/>
                </a:cubicBezTo>
                <a:lnTo>
                  <a:pt x="6176" y="0"/>
                </a:lnTo>
                <a:cubicBezTo>
                  <a:pt x="4363" y="0"/>
                  <a:pt x="3276" y="0"/>
                  <a:pt x="2551" y="272"/>
                </a:cubicBezTo>
                <a:cubicBezTo>
                  <a:pt x="1506" y="615"/>
                  <a:pt x="683" y="1356"/>
                  <a:pt x="303" y="2296"/>
                </a:cubicBezTo>
                <a:cubicBezTo>
                  <a:pt x="0" y="2948"/>
                  <a:pt x="0" y="3927"/>
                  <a:pt x="0" y="5558"/>
                </a:cubicBezTo>
                <a:lnTo>
                  <a:pt x="0" y="16042"/>
                </a:lnTo>
                <a:cubicBezTo>
                  <a:pt x="0" y="17673"/>
                  <a:pt x="0" y="18652"/>
                  <a:pt x="303" y="19304"/>
                </a:cubicBezTo>
                <a:cubicBezTo>
                  <a:pt x="683" y="20244"/>
                  <a:pt x="1506" y="20985"/>
                  <a:pt x="2551" y="21328"/>
                </a:cubicBezTo>
                <a:cubicBezTo>
                  <a:pt x="3276" y="21600"/>
                  <a:pt x="4363" y="21600"/>
                  <a:pt x="6176" y="21600"/>
                </a:cubicBezTo>
                <a:close/>
              </a:path>
            </a:pathLst>
          </a:custGeom>
          <a:solidFill>
            <a:srgbClr val="3333CC"/>
          </a:solidFill>
          <a:ln w="50800">
            <a:solidFill>
              <a:srgbClr val="00CC99"/>
            </a:solidFill>
          </a:ln>
        </p:spPr>
        <p:txBody>
          <a:bodyPr lIns="91436" tIns="91436" rIns="91436" bIns="91436"/>
          <a:lstStyle/>
          <a:p>
            <a:pPr algn="l" defTabSz="898524">
              <a:defRPr b="0" sz="48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5" name="image24.png" descr="image24.png"/>
          <p:cNvPicPr>
            <a:picLocks noChangeAspect="1"/>
          </p:cNvPicPr>
          <p:nvPr/>
        </p:nvPicPr>
        <p:blipFill>
          <a:blip r:embed="rId2">
            <a:extLst/>
          </a:blip>
          <a:stretch>
            <a:fillRect/>
          </a:stretch>
        </p:blipFill>
        <p:spPr>
          <a:xfrm>
            <a:off x="4803012" y="2604216"/>
            <a:ext cx="2895609" cy="9271008"/>
          </a:xfrm>
          <a:prstGeom prst="rect">
            <a:avLst/>
          </a:prstGeom>
          <a:ln w="12700">
            <a:miter lim="400000"/>
          </a:ln>
        </p:spPr>
      </p:pic>
      <p:sp>
        <p:nvSpPr>
          <p:cNvPr id="966" name="Shape"/>
          <p:cNvSpPr/>
          <p:nvPr/>
        </p:nvSpPr>
        <p:spPr>
          <a:xfrm>
            <a:off x="13823542" y="3551633"/>
            <a:ext cx="1574807" cy="6629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5400" y="5400"/>
                </a:lnTo>
                <a:lnTo>
                  <a:pt x="5400" y="21600"/>
                </a:lnTo>
                <a:lnTo>
                  <a:pt x="16200" y="21600"/>
                </a:lnTo>
                <a:lnTo>
                  <a:pt x="16200" y="5400"/>
                </a:lnTo>
                <a:lnTo>
                  <a:pt x="21600" y="5400"/>
                </a:lnTo>
                <a:lnTo>
                  <a:pt x="10800" y="0"/>
                </a:lnTo>
                <a:close/>
              </a:path>
            </a:pathLst>
          </a:custGeom>
          <a:solidFill>
            <a:srgbClr val="8DB3E2"/>
          </a:solidFill>
          <a:ln w="12700">
            <a:solidFill>
              <a:srgbClr val="000000"/>
            </a:solidFill>
          </a:ln>
        </p:spPr>
        <p:txBody>
          <a:bodyPr lIns="91436" tIns="91436" rIns="91436" bIns="91436" anchor="ct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grpSp>
        <p:nvGrpSpPr>
          <p:cNvPr id="969" name="Group"/>
          <p:cNvGrpSpPr/>
          <p:nvPr/>
        </p:nvGrpSpPr>
        <p:grpSpPr>
          <a:xfrm>
            <a:off x="7509380" y="5626813"/>
            <a:ext cx="3364242" cy="1031253"/>
            <a:chOff x="-1" y="-2"/>
            <a:chExt cx="3364241" cy="1031252"/>
          </a:xfrm>
        </p:grpSpPr>
        <p:sp>
          <p:nvSpPr>
            <p:cNvPr id="967" name="Rectangle"/>
            <p:cNvSpPr/>
            <p:nvPr/>
          </p:nvSpPr>
          <p:spPr>
            <a:xfrm>
              <a:off x="-2" y="-2"/>
              <a:ext cx="3364243"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68" name="4. Say it."/>
            <p:cNvSpPr txBox="1"/>
            <p:nvPr/>
          </p:nvSpPr>
          <p:spPr>
            <a:xfrm>
              <a:off x="-2" y="-3"/>
              <a:ext cx="3364243"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914400">
                <a:lnSpc>
                  <a:spcPct val="115000"/>
                </a:lnSpc>
                <a:spcBef>
                  <a:spcPts val="2000"/>
                </a:spcBef>
                <a:defRPr sz="4000">
                  <a:solidFill>
                    <a:srgbClr val="FF0000"/>
                  </a:solidFill>
                  <a:uFill>
                    <a:solidFill>
                      <a:srgbClr val="FF0000"/>
                    </a:solidFill>
                  </a:uFill>
                  <a:latin typeface="Comic Sans MS"/>
                  <a:ea typeface="Comic Sans MS"/>
                  <a:cs typeface="Comic Sans MS"/>
                  <a:sym typeface="Comic Sans MS"/>
                </a:defRPr>
              </a:lvl1pPr>
            </a:lstStyle>
            <a:p>
              <a:pPr/>
              <a:r>
                <a:t>4. Say it.</a:t>
              </a:r>
            </a:p>
          </p:txBody>
        </p:sp>
      </p:grpSp>
      <p:grpSp>
        <p:nvGrpSpPr>
          <p:cNvPr id="972" name="Group"/>
          <p:cNvGrpSpPr/>
          <p:nvPr/>
        </p:nvGrpSpPr>
        <p:grpSpPr>
          <a:xfrm>
            <a:off x="7509378" y="4306013"/>
            <a:ext cx="4024643" cy="1031253"/>
            <a:chOff x="-1" y="-2"/>
            <a:chExt cx="4024641" cy="1031252"/>
          </a:xfrm>
        </p:grpSpPr>
        <p:sp>
          <p:nvSpPr>
            <p:cNvPr id="970" name="Rectangle"/>
            <p:cNvSpPr/>
            <p:nvPr/>
          </p:nvSpPr>
          <p:spPr>
            <a:xfrm>
              <a:off x="-2" y="-2"/>
              <a:ext cx="4024642"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71" name="5. Write it."/>
            <p:cNvSpPr txBox="1"/>
            <p:nvPr/>
          </p:nvSpPr>
          <p:spPr>
            <a:xfrm>
              <a:off x="-2" y="-3"/>
              <a:ext cx="402464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914400">
                <a:lnSpc>
                  <a:spcPct val="115000"/>
                </a:lnSpc>
                <a:spcBef>
                  <a:spcPts val="2000"/>
                </a:spcBef>
                <a:defRPr sz="4000">
                  <a:solidFill>
                    <a:srgbClr val="FF0000"/>
                  </a:solidFill>
                  <a:uFill>
                    <a:solidFill>
                      <a:srgbClr val="FF0000"/>
                    </a:solidFill>
                  </a:uFill>
                  <a:latin typeface="Comic Sans MS"/>
                  <a:ea typeface="Comic Sans MS"/>
                  <a:cs typeface="Comic Sans MS"/>
                  <a:sym typeface="Comic Sans MS"/>
                </a:defRPr>
              </a:lvl1pPr>
            </a:lstStyle>
            <a:p>
              <a:pPr/>
              <a:r>
                <a:t>5. Write it.</a:t>
              </a:r>
            </a:p>
          </p:txBody>
        </p:sp>
      </p:grpSp>
      <p:grpSp>
        <p:nvGrpSpPr>
          <p:cNvPr id="975" name="Group"/>
          <p:cNvGrpSpPr/>
          <p:nvPr/>
        </p:nvGrpSpPr>
        <p:grpSpPr>
          <a:xfrm>
            <a:off x="7509378" y="7074615"/>
            <a:ext cx="3694443" cy="1031253"/>
            <a:chOff x="-1" y="-2"/>
            <a:chExt cx="3694441" cy="1031252"/>
          </a:xfrm>
        </p:grpSpPr>
        <p:sp>
          <p:nvSpPr>
            <p:cNvPr id="973" name="Rectangle"/>
            <p:cNvSpPr/>
            <p:nvPr/>
          </p:nvSpPr>
          <p:spPr>
            <a:xfrm>
              <a:off x="-2" y="-2"/>
              <a:ext cx="3694442"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74" name="3. Think it."/>
            <p:cNvSpPr txBox="1"/>
            <p:nvPr/>
          </p:nvSpPr>
          <p:spPr>
            <a:xfrm>
              <a:off x="-2" y="-3"/>
              <a:ext cx="369444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914400">
                <a:lnSpc>
                  <a:spcPct val="115000"/>
                </a:lnSpc>
                <a:spcBef>
                  <a:spcPts val="2000"/>
                </a:spcBef>
                <a:defRPr sz="4000">
                  <a:solidFill>
                    <a:srgbClr val="FF0000"/>
                  </a:solidFill>
                  <a:uFill>
                    <a:solidFill>
                      <a:srgbClr val="FF0000"/>
                    </a:solidFill>
                  </a:uFill>
                  <a:latin typeface="Comic Sans MS"/>
                  <a:ea typeface="Comic Sans MS"/>
                  <a:cs typeface="Comic Sans MS"/>
                  <a:sym typeface="Comic Sans MS"/>
                </a:defRPr>
              </a:lvl1pPr>
            </a:lstStyle>
            <a:p>
              <a:pPr/>
              <a:r>
                <a:t>3. Think it.</a:t>
              </a:r>
            </a:p>
          </p:txBody>
        </p:sp>
      </p:grpSp>
      <p:grpSp>
        <p:nvGrpSpPr>
          <p:cNvPr id="978" name="Group"/>
          <p:cNvGrpSpPr/>
          <p:nvPr/>
        </p:nvGrpSpPr>
        <p:grpSpPr>
          <a:xfrm>
            <a:off x="7509381" y="8456371"/>
            <a:ext cx="5929643" cy="1031253"/>
            <a:chOff x="-2" y="-2"/>
            <a:chExt cx="5929641" cy="1031252"/>
          </a:xfrm>
        </p:grpSpPr>
        <p:sp>
          <p:nvSpPr>
            <p:cNvPr id="976" name="Rectangle"/>
            <p:cNvSpPr/>
            <p:nvPr/>
          </p:nvSpPr>
          <p:spPr>
            <a:xfrm>
              <a:off x="-3" y="-2"/>
              <a:ext cx="5929643"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77" name="2. Find the evidence in the text."/>
            <p:cNvSpPr txBox="1"/>
            <p:nvPr/>
          </p:nvSpPr>
          <p:spPr>
            <a:xfrm>
              <a:off x="-3" y="-3"/>
              <a:ext cx="5929643"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defTabSz="914400">
                <a:lnSpc>
                  <a:spcPct val="115000"/>
                </a:lnSpc>
                <a:spcBef>
                  <a:spcPts val="2000"/>
                </a:spcBef>
                <a:defRPr sz="4000">
                  <a:solidFill>
                    <a:srgbClr val="FF0000"/>
                  </a:solidFill>
                  <a:uFill>
                    <a:solidFill>
                      <a:srgbClr val="FF0000"/>
                    </a:solidFill>
                  </a:uFill>
                  <a:latin typeface="Comic Sans MS"/>
                  <a:ea typeface="Comic Sans MS"/>
                  <a:cs typeface="Comic Sans MS"/>
                  <a:sym typeface="Comic Sans MS"/>
                </a:defRPr>
              </a:pPr>
              <a:r>
                <a:t>2</a:t>
              </a:r>
              <a:r>
                <a:rPr sz="2200"/>
                <a:t>. Find the evidence </a:t>
              </a:r>
              <a:r>
                <a:rPr sz="2800"/>
                <a:t>in the text.</a:t>
              </a:r>
            </a:p>
          </p:txBody>
        </p:sp>
      </p:grpSp>
      <p:grpSp>
        <p:nvGrpSpPr>
          <p:cNvPr id="981" name="Group"/>
          <p:cNvGrpSpPr/>
          <p:nvPr/>
        </p:nvGrpSpPr>
        <p:grpSpPr>
          <a:xfrm>
            <a:off x="7509381" y="9817815"/>
            <a:ext cx="5599443" cy="1031253"/>
            <a:chOff x="-2" y="-2"/>
            <a:chExt cx="5599441" cy="1031252"/>
          </a:xfrm>
        </p:grpSpPr>
        <p:sp>
          <p:nvSpPr>
            <p:cNvPr id="979" name="Rectangle"/>
            <p:cNvSpPr/>
            <p:nvPr/>
          </p:nvSpPr>
          <p:spPr>
            <a:xfrm>
              <a:off x="-3" y="-2"/>
              <a:ext cx="5599443"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80" name="Read the question."/>
            <p:cNvSpPr txBox="1"/>
            <p:nvPr/>
          </p:nvSpPr>
          <p:spPr>
            <a:xfrm>
              <a:off x="-3" y="-3"/>
              <a:ext cx="5599443"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601130" indent="-601130" algn="l" defTabSz="914400">
                <a:lnSpc>
                  <a:spcPct val="115000"/>
                </a:lnSpc>
                <a:spcBef>
                  <a:spcPts val="2000"/>
                </a:spcBef>
                <a:buClr>
                  <a:srgbClr val="FF0000"/>
                </a:buClr>
                <a:buSzPct val="100000"/>
                <a:buAutoNum type="arabicPeriod" startAt="1"/>
                <a:defRPr sz="4000">
                  <a:solidFill>
                    <a:srgbClr val="FF0000"/>
                  </a:solidFill>
                  <a:uFill>
                    <a:solidFill>
                      <a:srgbClr val="FF0000"/>
                    </a:solidFill>
                  </a:uFill>
                  <a:latin typeface="Comic Sans MS"/>
                  <a:ea typeface="Comic Sans MS"/>
                  <a:cs typeface="Comic Sans MS"/>
                  <a:sym typeface="Comic Sans MS"/>
                </a:defRPr>
              </a:lvl1pPr>
            </a:lstStyle>
            <a:p>
              <a:pPr/>
              <a:r>
                <a:t>Read the question.</a:t>
              </a:r>
            </a:p>
          </p:txBody>
        </p:sp>
      </p:grpSp>
      <p:grpSp>
        <p:nvGrpSpPr>
          <p:cNvPr id="984" name="Group"/>
          <p:cNvGrpSpPr/>
          <p:nvPr/>
        </p:nvGrpSpPr>
        <p:grpSpPr>
          <a:xfrm>
            <a:off x="7509378" y="3051252"/>
            <a:ext cx="4024643" cy="1031253"/>
            <a:chOff x="-1" y="-2"/>
            <a:chExt cx="4024641" cy="1031252"/>
          </a:xfrm>
        </p:grpSpPr>
        <p:sp>
          <p:nvSpPr>
            <p:cNvPr id="982" name="Rectangle"/>
            <p:cNvSpPr/>
            <p:nvPr/>
          </p:nvSpPr>
          <p:spPr>
            <a:xfrm>
              <a:off x="-2" y="-2"/>
              <a:ext cx="4024642" cy="1031253"/>
            </a:xfrm>
            <a:prstGeom prst="rect">
              <a:avLst/>
            </a:prstGeom>
            <a:solidFill>
              <a:srgbClr val="FFC000"/>
            </a:solidFill>
            <a:ln w="12700" cap="flat">
              <a:solidFill>
                <a:srgbClr val="000000"/>
              </a:solidFill>
              <a:prstDash val="solid"/>
              <a:round/>
            </a:ln>
            <a:effectLst/>
          </p:spPr>
          <p:txBody>
            <a:bodyPr wrap="square" lIns="91436" tIns="91436" rIns="91436" bIns="91436" numCol="1" anchor="ctr">
              <a:noAutofit/>
            </a:bodyPr>
            <a:lstStyle/>
            <a:p>
              <a:pPr defTabSz="914400">
                <a:defRPr b="0" sz="2400">
                  <a:solidFill>
                    <a:srgbClr val="FFFFFF"/>
                  </a:solidFill>
                  <a:effectLst>
                    <a:outerShdw sx="100000" sy="100000" kx="0" ky="0" algn="b" rotWithShape="0" blurRad="25400" dist="23998" dir="2700000">
                      <a:srgbClr val="000000">
                        <a:alpha val="31033"/>
                      </a:srgbClr>
                    </a:outerShdw>
                  </a:effectLst>
                  <a:latin typeface="Helvetica"/>
                  <a:ea typeface="Helvetica"/>
                  <a:cs typeface="Helvetica"/>
                  <a:sym typeface="Helvetica"/>
                </a:defRPr>
              </a:pPr>
            </a:p>
          </p:txBody>
        </p:sp>
        <p:sp>
          <p:nvSpPr>
            <p:cNvPr id="983" name="6. Check it."/>
            <p:cNvSpPr txBox="1"/>
            <p:nvPr/>
          </p:nvSpPr>
          <p:spPr>
            <a:xfrm>
              <a:off x="-2" y="-3"/>
              <a:ext cx="402464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914400">
                <a:lnSpc>
                  <a:spcPct val="115000"/>
                </a:lnSpc>
                <a:spcBef>
                  <a:spcPts val="2000"/>
                </a:spcBef>
                <a:defRPr sz="4000">
                  <a:solidFill>
                    <a:srgbClr val="FF0000"/>
                  </a:solidFill>
                  <a:uFill>
                    <a:solidFill>
                      <a:srgbClr val="FF0000"/>
                    </a:solidFill>
                  </a:uFill>
                  <a:latin typeface="Comic Sans MS"/>
                  <a:ea typeface="Comic Sans MS"/>
                  <a:cs typeface="Comic Sans MS"/>
                  <a:sym typeface="Comic Sans MS"/>
                </a:defRPr>
              </a:lvl1pPr>
            </a:lstStyle>
            <a:p>
              <a:pPr/>
              <a:r>
                <a:t>6. Check it.</a:t>
              </a:r>
            </a:p>
          </p:txBody>
        </p:sp>
      </p:grpSp>
      <p:sp>
        <p:nvSpPr>
          <p:cNvPr id="985" name="Guided Reading - Developing Inference Skills"/>
          <p:cNvSpPr txBox="1"/>
          <p:nvPr/>
        </p:nvSpPr>
        <p:spPr>
          <a:xfrm>
            <a:off x="6424750" y="435056"/>
            <a:ext cx="10855139" cy="894073"/>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defTabSz="914400">
              <a:lnSpc>
                <a:spcPct val="115000"/>
              </a:lnSpc>
              <a:spcBef>
                <a:spcPts val="2000"/>
              </a:spcBef>
              <a:defRPr b="0" sz="4000">
                <a:solidFill>
                  <a:srgbClr val="FF0000"/>
                </a:solidFill>
                <a:uFill>
                  <a:solidFill>
                    <a:srgbClr val="FF0000"/>
                  </a:solidFill>
                </a:uFill>
                <a:latin typeface="Comic Sans MS"/>
                <a:ea typeface="Comic Sans MS"/>
                <a:cs typeface="Comic Sans MS"/>
                <a:sym typeface="Comic Sans MS"/>
              </a:defRPr>
            </a:lvl1pPr>
          </a:lstStyle>
          <a:p>
            <a:pPr/>
            <a:r>
              <a:t>Guided Reading - Developing Inference Skills</a:t>
            </a:r>
          </a:p>
        </p:txBody>
      </p:sp>
      <p:sp>
        <p:nvSpPr>
          <p:cNvPr id="986" name="Rounded Rectangle"/>
          <p:cNvSpPr/>
          <p:nvPr/>
        </p:nvSpPr>
        <p:spPr>
          <a:xfrm>
            <a:off x="5947884" y="9911805"/>
            <a:ext cx="827730" cy="8432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56" y="21600"/>
                </a:moveTo>
                <a:lnTo>
                  <a:pt x="15944" y="21600"/>
                </a:lnTo>
                <a:cubicBezTo>
                  <a:pt x="17604" y="21600"/>
                  <a:pt x="18599" y="21600"/>
                  <a:pt x="19263" y="21328"/>
                </a:cubicBezTo>
                <a:cubicBezTo>
                  <a:pt x="20220" y="20986"/>
                  <a:pt x="20974" y="20246"/>
                  <a:pt x="21323" y="19306"/>
                </a:cubicBezTo>
                <a:cubicBezTo>
                  <a:pt x="21600" y="18655"/>
                  <a:pt x="21600" y="17677"/>
                  <a:pt x="21600" y="16048"/>
                </a:cubicBezTo>
                <a:lnTo>
                  <a:pt x="21600" y="5552"/>
                </a:lnTo>
                <a:cubicBezTo>
                  <a:pt x="21600" y="3923"/>
                  <a:pt x="21600" y="2945"/>
                  <a:pt x="21323" y="2294"/>
                </a:cubicBezTo>
                <a:cubicBezTo>
                  <a:pt x="20974" y="1354"/>
                  <a:pt x="20220" y="614"/>
                  <a:pt x="19263" y="272"/>
                </a:cubicBezTo>
                <a:cubicBezTo>
                  <a:pt x="18599" y="0"/>
                  <a:pt x="17604" y="0"/>
                  <a:pt x="15944" y="0"/>
                </a:cubicBezTo>
                <a:lnTo>
                  <a:pt x="5656" y="0"/>
                </a:lnTo>
                <a:cubicBezTo>
                  <a:pt x="3996" y="0"/>
                  <a:pt x="3001" y="0"/>
                  <a:pt x="2337" y="272"/>
                </a:cubicBezTo>
                <a:cubicBezTo>
                  <a:pt x="1380" y="614"/>
                  <a:pt x="626" y="1354"/>
                  <a:pt x="277" y="2294"/>
                </a:cubicBezTo>
                <a:cubicBezTo>
                  <a:pt x="0" y="2945"/>
                  <a:pt x="0" y="3923"/>
                  <a:pt x="0" y="5552"/>
                </a:cubicBezTo>
                <a:lnTo>
                  <a:pt x="0" y="16048"/>
                </a:lnTo>
                <a:cubicBezTo>
                  <a:pt x="0" y="17677"/>
                  <a:pt x="0" y="18655"/>
                  <a:pt x="277" y="19306"/>
                </a:cubicBezTo>
                <a:cubicBezTo>
                  <a:pt x="626" y="20246"/>
                  <a:pt x="1380" y="20986"/>
                  <a:pt x="2337" y="21328"/>
                </a:cubicBezTo>
                <a:cubicBezTo>
                  <a:pt x="3001" y="21600"/>
                  <a:pt x="3996" y="21600"/>
                  <a:pt x="5656" y="21600"/>
                </a:cubicBezTo>
                <a:close/>
              </a:path>
            </a:pathLst>
          </a:custGeom>
          <a:solidFill>
            <a:srgbClr val="3333CC"/>
          </a:solidFill>
          <a:ln w="50800">
            <a:solidFill>
              <a:srgbClr val="00CC99"/>
            </a:solidFill>
          </a:ln>
        </p:spPr>
        <p:txBody>
          <a:bodyPr lIns="91436" tIns="91436" rIns="91436" bIns="91436"/>
          <a:lstStyle/>
          <a:p>
            <a:pPr algn="l" defTabSz="898524">
              <a:defRPr b="0" sz="48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8" name="Image" descr="Image"/>
          <p:cNvPicPr>
            <a:picLocks noChangeAspect="1"/>
          </p:cNvPicPr>
          <p:nvPr/>
        </p:nvPicPr>
        <p:blipFill>
          <a:blip r:embed="rId2">
            <a:extLst/>
          </a:blip>
          <a:stretch>
            <a:fillRect/>
          </a:stretch>
        </p:blipFill>
        <p:spPr>
          <a:xfrm>
            <a:off x="17259731" y="3096999"/>
            <a:ext cx="5194896" cy="8030756"/>
          </a:xfrm>
          <a:prstGeom prst="rect">
            <a:avLst/>
          </a:prstGeom>
          <a:ln w="12700">
            <a:miter lim="400000"/>
          </a:ln>
        </p:spPr>
      </p:pic>
      <p:pic>
        <p:nvPicPr>
          <p:cNvPr id="989" name="Image" descr="Image"/>
          <p:cNvPicPr>
            <a:picLocks noChangeAspect="1"/>
          </p:cNvPicPr>
          <p:nvPr/>
        </p:nvPicPr>
        <p:blipFill>
          <a:blip r:embed="rId2">
            <a:extLst/>
          </a:blip>
          <a:stretch>
            <a:fillRect/>
          </a:stretch>
        </p:blipFill>
        <p:spPr>
          <a:xfrm flipH="1">
            <a:off x="3298731" y="3096999"/>
            <a:ext cx="5194896" cy="8030756"/>
          </a:xfrm>
          <a:prstGeom prst="rect">
            <a:avLst/>
          </a:prstGeom>
          <a:ln w="12700">
            <a:miter lim="400000"/>
          </a:ln>
        </p:spPr>
      </p:pic>
      <p:sp>
        <p:nvSpPr>
          <p:cNvPr id="990" name="Trapping fingers"/>
          <p:cNvSpPr txBox="1"/>
          <p:nvPr>
            <p:ph type="title"/>
          </p:nvPr>
        </p:nvSpPr>
        <p:spPr>
          <a:xfrm>
            <a:off x="1689100" y="811599"/>
            <a:ext cx="21005800" cy="2286001"/>
          </a:xfrm>
          <a:prstGeom prst="rect">
            <a:avLst/>
          </a:prstGeom>
        </p:spPr>
        <p:txBody>
          <a:bodyPr/>
          <a:lstStyle>
            <a:lvl1pPr defTabSz="520065">
              <a:defRPr sz="7056"/>
            </a:lvl1pPr>
          </a:lstStyle>
          <a:p>
            <a:pPr/>
            <a:r>
              <a:t>Trapping fingers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992" name="Highlighting"/>
          <p:cNvSpPr txBox="1"/>
          <p:nvPr>
            <p:ph type="title"/>
          </p:nvPr>
        </p:nvSpPr>
        <p:spPr>
          <a:prstGeom prst="rect">
            <a:avLst/>
          </a:prstGeom>
        </p:spPr>
        <p:txBody>
          <a:bodyPr/>
          <a:lstStyle/>
          <a:p>
            <a:pPr/>
            <a:r>
              <a:t>Highlighting</a:t>
            </a:r>
          </a:p>
        </p:txBody>
      </p:sp>
      <p:sp>
        <p:nvSpPr>
          <p:cNvPr id="993" name="She rowed out as fast as she could but the boats were right behind her. They had metal claws and drills that could take the rock apart piece by piece! As the first claw was about to crash into the rock, Erin jumped up into its nose. The whirring and chug"/>
          <p:cNvSpPr txBox="1"/>
          <p:nvPr>
            <p:ph type="body" sz="half" idx="1"/>
          </p:nvPr>
        </p:nvSpPr>
        <p:spPr>
          <a:xfrm>
            <a:off x="1929100" y="3269600"/>
            <a:ext cx="21005801" cy="5834401"/>
          </a:xfrm>
          <a:prstGeom prst="rect">
            <a:avLst/>
          </a:prstGeom>
        </p:spPr>
        <p:txBody>
          <a:bodyPr/>
          <a:lstStyle>
            <a:lvl1pPr marL="0" indent="0">
              <a:buSzTx/>
              <a:buNone/>
            </a:lvl1pPr>
          </a:lstStyle>
          <a:p>
            <a:pPr/>
            <a:r>
              <a:t>She rowed out as fast as she could but the boats were right behind her. They had metal claws and drills that could take the rock apart piece by piece! As the first claw was about to crash into the rock, Erin jumped up into its nose. The whirring and chugging came to a sudden halt! And as it did, one by one all the creatures that lived on Black Rock swam up to the surface.</a:t>
            </a:r>
          </a:p>
        </p:txBody>
      </p:sp>
      <p:sp>
        <p:nvSpPr>
          <p:cNvPr id="994" name="How fast did Erin row?"/>
          <p:cNvSpPr txBox="1"/>
          <p:nvPr/>
        </p:nvSpPr>
        <p:spPr>
          <a:xfrm>
            <a:off x="1929100" y="7524600"/>
            <a:ext cx="21005801" cy="58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5900"/>
              </a:spcBef>
              <a:defRPr b="0" sz="4800"/>
            </a:lvl1pPr>
          </a:lstStyle>
          <a:p>
            <a:pPr/>
            <a:r>
              <a:t>How fast did Erin row?</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Highlighting"/>
          <p:cNvSpPr txBox="1"/>
          <p:nvPr>
            <p:ph type="title"/>
          </p:nvPr>
        </p:nvSpPr>
        <p:spPr>
          <a:prstGeom prst="rect">
            <a:avLst/>
          </a:prstGeom>
        </p:spPr>
        <p:txBody>
          <a:bodyPr/>
          <a:lstStyle/>
          <a:p>
            <a:pPr/>
            <a:r>
              <a:t>Highlighting</a:t>
            </a:r>
          </a:p>
        </p:txBody>
      </p:sp>
      <p:sp>
        <p:nvSpPr>
          <p:cNvPr id="997" name="She rowed out as fast as she could but the boats were right behind her. They had metal claws and drills that could take the rock apart piece by piece! As the first claw was about to crash into the rock, Erin jumped up into its nose. The whirring and chug"/>
          <p:cNvSpPr txBox="1"/>
          <p:nvPr>
            <p:ph type="body" sz="half" idx="1"/>
          </p:nvPr>
        </p:nvSpPr>
        <p:spPr>
          <a:xfrm>
            <a:off x="1929099" y="3269600"/>
            <a:ext cx="21005801" cy="5834401"/>
          </a:xfrm>
          <a:prstGeom prst="rect">
            <a:avLst/>
          </a:prstGeom>
        </p:spPr>
        <p:txBody>
          <a:bodyPr/>
          <a:lstStyle>
            <a:lvl1pPr marL="0" indent="0">
              <a:buSzTx/>
              <a:buNone/>
            </a:lvl1pPr>
          </a:lstStyle>
          <a:p>
            <a:pPr/>
            <a:r>
              <a:t>She rowed out as fast as she could but the boats were right behind her. They had metal claws and drills that could take the rock apart piece by piece! As the first claw was about to crash into the rock, Erin jumped up into its nose. The whirring and chugging came to a sudden halt! And as it did, one by one all the creatures that lived on Black Rock swam up to the surface.</a:t>
            </a:r>
          </a:p>
        </p:txBody>
      </p:sp>
      <p:sp>
        <p:nvSpPr>
          <p:cNvPr id="998" name="How fast did Erin row?"/>
          <p:cNvSpPr txBox="1"/>
          <p:nvPr/>
        </p:nvSpPr>
        <p:spPr>
          <a:xfrm>
            <a:off x="2601100" y="7308600"/>
            <a:ext cx="21005801" cy="58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5900"/>
              </a:spcBef>
              <a:defRPr b="0" sz="4800"/>
            </a:lvl1pPr>
          </a:lstStyle>
          <a:p>
            <a:pPr/>
            <a:r>
              <a:t>How fast did Erin row?</a:t>
            </a:r>
          </a:p>
        </p:txBody>
      </p:sp>
      <p:pic>
        <p:nvPicPr>
          <p:cNvPr id="999" name="Image" descr="Image"/>
          <p:cNvPicPr>
            <a:picLocks noChangeAspect="1"/>
          </p:cNvPicPr>
          <p:nvPr/>
        </p:nvPicPr>
        <p:blipFill>
          <a:blip r:embed="rId2">
            <a:extLst/>
          </a:blip>
          <a:stretch>
            <a:fillRect/>
          </a:stretch>
        </p:blipFill>
        <p:spPr>
          <a:xfrm>
            <a:off x="11619730" y="3816999"/>
            <a:ext cx="1953365" cy="3019694"/>
          </a:xfrm>
          <a:prstGeom prst="rect">
            <a:avLst/>
          </a:prstGeom>
          <a:ln w="12700">
            <a:miter lim="400000"/>
          </a:ln>
        </p:spPr>
      </p:pic>
      <p:pic>
        <p:nvPicPr>
          <p:cNvPr id="1000" name="Image" descr="Image"/>
          <p:cNvPicPr>
            <a:picLocks noChangeAspect="1"/>
          </p:cNvPicPr>
          <p:nvPr/>
        </p:nvPicPr>
        <p:blipFill>
          <a:blip r:embed="rId2">
            <a:extLst/>
          </a:blip>
          <a:stretch>
            <a:fillRect/>
          </a:stretch>
        </p:blipFill>
        <p:spPr>
          <a:xfrm flipH="1">
            <a:off x="10731" y="3984999"/>
            <a:ext cx="1953365" cy="301969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0" grpId="1"/>
      <p:bldP build="whole" bldLvl="1" animBg="1" rev="0" advAuto="0" spid="999"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2" name="Highlighting"/>
          <p:cNvSpPr txBox="1"/>
          <p:nvPr>
            <p:ph type="title"/>
          </p:nvPr>
        </p:nvSpPr>
        <p:spPr>
          <a:prstGeom prst="rect">
            <a:avLst/>
          </a:prstGeom>
        </p:spPr>
        <p:txBody>
          <a:bodyPr/>
          <a:lstStyle/>
          <a:p>
            <a:pPr/>
            <a:r>
              <a:t>Highlighting</a:t>
            </a:r>
          </a:p>
        </p:txBody>
      </p:sp>
      <p:sp>
        <p:nvSpPr>
          <p:cNvPr id="1003" name="She rowed out as fast as she could but the boats were right behind her. They had metal claws and drills that could take the rock apart piece by piece! As the first claw was about to crash into the rock, Erin jumped up into its nose. The whirring and chug"/>
          <p:cNvSpPr txBox="1"/>
          <p:nvPr>
            <p:ph type="body" sz="half" idx="1"/>
          </p:nvPr>
        </p:nvSpPr>
        <p:spPr>
          <a:xfrm>
            <a:off x="1929100" y="3269600"/>
            <a:ext cx="21005801" cy="5834401"/>
          </a:xfrm>
          <a:prstGeom prst="rect">
            <a:avLst/>
          </a:prstGeom>
        </p:spPr>
        <p:txBody>
          <a:bodyPr/>
          <a:lstStyle/>
          <a:p>
            <a:pPr marL="0" indent="0">
              <a:buSzTx/>
              <a:buNone/>
            </a:pPr>
            <a:r>
              <a:t>She rowed out </a:t>
            </a:r>
            <a:r>
              <a:t>as fast as she could </a:t>
            </a:r>
            <a:r>
              <a:t>but the boats were right behind her. They had metal claws and drills that could take the rock apart piece by piece! As the first claw was about to crash into the rock, Erin jumped up into its nose. The whirring and chugging came to a sudden halt! And as it did, one by one all the creatures that lived on Black Rock swam up to the surface.</a:t>
            </a:r>
          </a:p>
        </p:txBody>
      </p:sp>
      <p:sp>
        <p:nvSpPr>
          <p:cNvPr id="1004" name="How fast did Erin row?"/>
          <p:cNvSpPr txBox="1"/>
          <p:nvPr/>
        </p:nvSpPr>
        <p:spPr>
          <a:xfrm>
            <a:off x="1929100" y="7212600"/>
            <a:ext cx="21005801" cy="58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5900"/>
              </a:spcBef>
              <a:defRPr b="0" sz="4800"/>
            </a:lvl1pPr>
          </a:lstStyle>
          <a:p>
            <a:pPr/>
            <a:r>
              <a:t>How fast did Erin row?</a:t>
            </a:r>
          </a:p>
        </p:txBody>
      </p:sp>
      <p:pic>
        <p:nvPicPr>
          <p:cNvPr id="1005" name="Image" descr="Image"/>
          <p:cNvPicPr>
            <a:picLocks noChangeAspect="1"/>
          </p:cNvPicPr>
          <p:nvPr/>
        </p:nvPicPr>
        <p:blipFill>
          <a:blip r:embed="rId2">
            <a:extLst/>
          </a:blip>
          <a:stretch>
            <a:fillRect/>
          </a:stretch>
        </p:blipFill>
        <p:spPr>
          <a:xfrm>
            <a:off x="11619731" y="3816999"/>
            <a:ext cx="1953364" cy="3019694"/>
          </a:xfrm>
          <a:prstGeom prst="rect">
            <a:avLst/>
          </a:prstGeom>
          <a:ln w="12700">
            <a:miter lim="400000"/>
          </a:ln>
        </p:spPr>
      </p:pic>
      <p:pic>
        <p:nvPicPr>
          <p:cNvPr id="1006" name="Image" descr="Image"/>
          <p:cNvPicPr>
            <a:picLocks noChangeAspect="1"/>
          </p:cNvPicPr>
          <p:nvPr/>
        </p:nvPicPr>
        <p:blipFill>
          <a:blip r:embed="rId2">
            <a:extLst/>
          </a:blip>
          <a:stretch>
            <a:fillRect/>
          </a:stretch>
        </p:blipFill>
        <p:spPr>
          <a:xfrm flipH="1">
            <a:off x="10731" y="3984999"/>
            <a:ext cx="1953365" cy="3019693"/>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Highlighting"/>
          <p:cNvSpPr txBox="1"/>
          <p:nvPr>
            <p:ph type="title"/>
          </p:nvPr>
        </p:nvSpPr>
        <p:spPr>
          <a:prstGeom prst="rect">
            <a:avLst/>
          </a:prstGeom>
        </p:spPr>
        <p:txBody>
          <a:bodyPr/>
          <a:lstStyle/>
          <a:p>
            <a:pPr/>
            <a:r>
              <a:t>Highlighting</a:t>
            </a:r>
          </a:p>
        </p:txBody>
      </p:sp>
      <p:sp>
        <p:nvSpPr>
          <p:cNvPr id="1009" name="She rowed out as fast as she could but the boats were right behind her. They had metal claws and drills that could take the rock apart piece by piece! As the first claw was about to crash into the rock, Erin jumped up into its nose. The whirring and chug"/>
          <p:cNvSpPr txBox="1"/>
          <p:nvPr>
            <p:ph type="body" sz="half" idx="1"/>
          </p:nvPr>
        </p:nvSpPr>
        <p:spPr>
          <a:xfrm>
            <a:off x="1929100" y="3269600"/>
            <a:ext cx="21005801" cy="5834401"/>
          </a:xfrm>
          <a:prstGeom prst="rect">
            <a:avLst/>
          </a:prstGeom>
        </p:spPr>
        <p:txBody>
          <a:bodyPr/>
          <a:lstStyle>
            <a:lvl1pPr marL="0" indent="0">
              <a:buSzTx/>
              <a:buNone/>
            </a:lvl1pPr>
          </a:lstStyle>
          <a:p>
            <a:pPr/>
            <a:r>
              <a:t>She rowed out as fast as she could but the boats were right behind her. They had metal claws and drills that could take the rock apart piece by piece! As the first claw was about to crash into the rock, Erin jumped up into its nose. The whirring and chugging came to a sudden halt! And as it did, one by one all the creatures that lived on Black Rock swam up to the surface.</a:t>
            </a:r>
          </a:p>
        </p:txBody>
      </p:sp>
      <p:sp>
        <p:nvSpPr>
          <p:cNvPr id="1010" name="Find and copy one word to describe the sound the boats behind Erin made."/>
          <p:cNvSpPr txBox="1"/>
          <p:nvPr/>
        </p:nvSpPr>
        <p:spPr>
          <a:xfrm>
            <a:off x="1929100" y="7524600"/>
            <a:ext cx="21005801" cy="58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5900"/>
              </a:spcBef>
              <a:defRPr b="0" sz="4800"/>
            </a:lvl1pPr>
          </a:lstStyle>
          <a:p>
            <a:pPr/>
            <a:r>
              <a:t>Find and copy one word to describe the sound the boats behind Erin made.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23" name="Table"/>
          <p:cNvGraphicFramePr/>
          <p:nvPr/>
        </p:nvGraphicFramePr>
        <p:xfrm>
          <a:off x="8279100" y="3387237"/>
          <a:ext cx="6194431" cy="83693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191255"/>
              </a:tblGrid>
              <a:tr h="1939164">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Introduction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942108">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Teaching strategies</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939164">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Independent reading</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580287">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Return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968375">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Response</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bl>
          </a:graphicData>
        </a:graphic>
      </p:graphicFrame>
      <p:sp>
        <p:nvSpPr>
          <p:cNvPr id="624" name="Cloze Procedure"/>
          <p:cNvSpPr txBox="1"/>
          <p:nvPr/>
        </p:nvSpPr>
        <p:spPr>
          <a:xfrm>
            <a:off x="8350537" y="1338550"/>
            <a:ext cx="6048381" cy="989426"/>
          </a:xfrm>
          <a:prstGeom prst="rect">
            <a:avLst/>
          </a:prstGeom>
          <a:ln w="12700">
            <a:miter lim="400000"/>
          </a:ln>
          <a:extLst>
            <a:ext uri="{C572A759-6A51-4108-AA02-DFA0A04FC94B}">
              <ma14:wrappingTextBoxFlag xmlns:ma14="http://schemas.microsoft.com/office/mac/drawingml/2011/main" val="1"/>
            </a:ext>
          </a:extLst>
        </p:spPr>
        <p:txBody>
          <a:bodyPr lIns="93596" tIns="93596" rIns="93596" bIns="93596">
            <a:spAutoFit/>
          </a:bodyPr>
          <a:lstStyle>
            <a:lvl1pPr algn="l" defTabSz="1828800">
              <a:spcBef>
                <a:spcPts val="34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5600">
                <a:latin typeface="Arial"/>
                <a:ea typeface="Arial"/>
                <a:cs typeface="Arial"/>
                <a:sym typeface="Arial"/>
              </a:defRPr>
            </a:lvl1pPr>
          </a:lstStyle>
          <a:p>
            <a:pPr/>
            <a:r>
              <a:t>Group Reading</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Highlighting"/>
          <p:cNvSpPr txBox="1"/>
          <p:nvPr>
            <p:ph type="title"/>
          </p:nvPr>
        </p:nvSpPr>
        <p:spPr>
          <a:prstGeom prst="rect">
            <a:avLst/>
          </a:prstGeom>
        </p:spPr>
        <p:txBody>
          <a:bodyPr/>
          <a:lstStyle/>
          <a:p>
            <a:pPr/>
            <a:r>
              <a:t>Highlighting</a:t>
            </a:r>
          </a:p>
        </p:txBody>
      </p:sp>
      <p:sp>
        <p:nvSpPr>
          <p:cNvPr id="1013" name="She rowed out as fast as she could but the boats were right behind her. They had metal claws and drills that could take the rock apart piece by piece! As the first claw was about to crash into the rock, Erin jumped up into its nose. The whirring and chug"/>
          <p:cNvSpPr txBox="1"/>
          <p:nvPr>
            <p:ph type="body" sz="half" idx="1"/>
          </p:nvPr>
        </p:nvSpPr>
        <p:spPr>
          <a:xfrm>
            <a:off x="1929100" y="3269600"/>
            <a:ext cx="21005801" cy="5834401"/>
          </a:xfrm>
          <a:prstGeom prst="rect">
            <a:avLst/>
          </a:prstGeom>
        </p:spPr>
        <p:txBody>
          <a:bodyPr/>
          <a:lstStyle/>
          <a:p>
            <a:pPr marL="0" indent="0">
              <a:buSzTx/>
              <a:buNone/>
            </a:pPr>
            <a:r>
              <a:t>She rowed out as fast as she could but the boats were right behind her. They had metal claws and drills that could take the rock apart piece by piece! As the first claw was about to crash into the rock, Erin jumped up into its nose. The </a:t>
            </a:r>
            <a:r>
              <a:t>whirring</a:t>
            </a:r>
            <a:r>
              <a:t> and </a:t>
            </a:r>
            <a:r>
              <a:t>chugging</a:t>
            </a:r>
            <a:r>
              <a:t> came to a sudden halt! And as it did, one by one all the creatures that lived on Black Rock swam up to the surface.</a:t>
            </a:r>
          </a:p>
        </p:txBody>
      </p:sp>
      <p:sp>
        <p:nvSpPr>
          <p:cNvPr id="1014" name="Find and copy one word to describe the sound the boats behind Erin made."/>
          <p:cNvSpPr txBox="1"/>
          <p:nvPr/>
        </p:nvSpPr>
        <p:spPr>
          <a:xfrm>
            <a:off x="1929100" y="7524600"/>
            <a:ext cx="21005801" cy="583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a:spcBef>
                <a:spcPts val="5900"/>
              </a:spcBef>
              <a:defRPr b="0" sz="4800"/>
            </a:lvl1pPr>
          </a:lstStyle>
          <a:p>
            <a:pPr/>
            <a:r>
              <a:t>Find and copy one word to describe the sound the boats behind Erin made.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1016" name="Rectangle"/>
          <p:cNvSpPr/>
          <p:nvPr/>
        </p:nvSpPr>
        <p:spPr>
          <a:xfrm>
            <a:off x="9644667" y="1464468"/>
            <a:ext cx="6135044" cy="4715041"/>
          </a:xfrm>
          <a:prstGeom prst="rect">
            <a:avLst/>
          </a:prstGeom>
          <a:ln w="3175">
            <a:solidFill>
              <a:srgbClr val="85888D"/>
            </a:solidFill>
            <a:miter lim="400000"/>
          </a:ln>
        </p:spPr>
        <p:txBody>
          <a:bodyPr lIns="71437" tIns="71437" rIns="71437" bIns="71437" anchor="ctr"/>
          <a:lstStyle/>
          <a:p>
            <a:pPr defTabSz="1168400">
              <a:defRPr b="0" sz="2400">
                <a:latin typeface="Helvetica Light"/>
                <a:ea typeface="Helvetica Light"/>
                <a:cs typeface="Helvetica Light"/>
                <a:sym typeface="Helvetica Light"/>
              </a:defRPr>
            </a:pPr>
          </a:p>
        </p:txBody>
      </p:sp>
      <p:sp>
        <p:nvSpPr>
          <p:cNvPr id="1017" name="Being brave"/>
          <p:cNvSpPr txBox="1"/>
          <p:nvPr/>
        </p:nvSpPr>
        <p:spPr>
          <a:xfrm>
            <a:off x="4290517" y="6866235"/>
            <a:ext cx="2336466"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9144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a:latin typeface="Helvetica"/>
                <a:ea typeface="Helvetica"/>
                <a:cs typeface="Helvetica"/>
                <a:sym typeface="Helvetica"/>
              </a:defRPr>
            </a:lvl1pPr>
          </a:lstStyle>
          <a:p>
            <a:pPr/>
            <a:r>
              <a:t>Being brave</a:t>
            </a:r>
          </a:p>
        </p:txBody>
      </p:sp>
      <p:sp>
        <p:nvSpPr>
          <p:cNvPr id="1018" name="Doing as she is told"/>
          <p:cNvSpPr txBox="1"/>
          <p:nvPr/>
        </p:nvSpPr>
        <p:spPr>
          <a:xfrm>
            <a:off x="9227870" y="6866235"/>
            <a:ext cx="3754426"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9144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a:latin typeface="Helvetica"/>
                <a:ea typeface="Helvetica"/>
                <a:cs typeface="Helvetica"/>
                <a:sym typeface="Helvetica"/>
              </a:defRPr>
            </a:lvl1pPr>
          </a:lstStyle>
          <a:p>
            <a:pPr/>
            <a:r>
              <a:t>Doing as she is told</a:t>
            </a:r>
          </a:p>
        </p:txBody>
      </p:sp>
      <p:sp>
        <p:nvSpPr>
          <p:cNvPr id="1019" name="Loving animals"/>
          <p:cNvSpPr txBox="1"/>
          <p:nvPr/>
        </p:nvSpPr>
        <p:spPr>
          <a:xfrm>
            <a:off x="16116108" y="6866235"/>
            <a:ext cx="3034842"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914400">
              <a:tabLst>
                <a:tab pos="495300" algn="l"/>
                <a:tab pos="990600" algn="l"/>
                <a:tab pos="1498600" algn="l"/>
                <a:tab pos="1993900" algn="l"/>
                <a:tab pos="2489200" algn="l"/>
                <a:tab pos="2997200" algn="l"/>
                <a:tab pos="3492500" algn="l"/>
                <a:tab pos="4000500" algn="l"/>
                <a:tab pos="4495800" algn="l"/>
                <a:tab pos="4991100" algn="l"/>
                <a:tab pos="5499100" algn="l"/>
                <a:tab pos="5994400" algn="l"/>
              </a:tabLst>
              <a:defRPr>
                <a:latin typeface="Helvetica"/>
                <a:ea typeface="Helvetica"/>
                <a:cs typeface="Helvetica"/>
                <a:sym typeface="Helvetica"/>
              </a:defRPr>
            </a:lvl1pPr>
          </a:lstStyle>
          <a:p>
            <a:pPr/>
            <a:r>
              <a:t>Loving animals </a:t>
            </a:r>
          </a:p>
        </p:txBody>
      </p:sp>
      <p:sp>
        <p:nvSpPr>
          <p:cNvPr id="1020" name="Erin"/>
          <p:cNvSpPr txBox="1"/>
          <p:nvPr/>
        </p:nvSpPr>
        <p:spPr>
          <a:xfrm>
            <a:off x="11595527" y="296022"/>
            <a:ext cx="1192946"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1168400">
              <a:defRPr sz="4200">
                <a:latin typeface="Helvetica"/>
                <a:ea typeface="Helvetica"/>
                <a:cs typeface="Helvetica"/>
                <a:sym typeface="Helvetica"/>
              </a:defRPr>
            </a:lvl1pPr>
          </a:lstStyle>
          <a:p>
            <a:pPr/>
            <a:r>
              <a:t>Erin</a:t>
            </a:r>
          </a:p>
        </p:txBody>
      </p:sp>
      <p:sp>
        <p:nvSpPr>
          <p:cNvPr id="1021" name="Rectangle"/>
          <p:cNvSpPr/>
          <p:nvPr/>
        </p:nvSpPr>
        <p:spPr>
          <a:xfrm>
            <a:off x="6530577" y="6630491"/>
            <a:ext cx="1055727" cy="1071563"/>
          </a:xfrm>
          <a:prstGeom prst="rect">
            <a:avLst/>
          </a:prstGeom>
          <a:ln w="3175">
            <a:solidFill>
              <a:srgbClr val="85888D"/>
            </a:solidFill>
            <a:miter lim="400000"/>
          </a:ln>
        </p:spPr>
        <p:txBody>
          <a:bodyPr lIns="71437" tIns="71437" rIns="71437" bIns="71437" anchor="ctr"/>
          <a:lstStyle/>
          <a:p>
            <a:pPr defTabSz="1168400">
              <a:defRPr b="0" sz="2400">
                <a:latin typeface="Helvetica Light"/>
                <a:ea typeface="Helvetica Light"/>
                <a:cs typeface="Helvetica Light"/>
                <a:sym typeface="Helvetica Light"/>
              </a:defRPr>
            </a:pPr>
          </a:p>
        </p:txBody>
      </p:sp>
      <p:sp>
        <p:nvSpPr>
          <p:cNvPr id="1022" name="Rectangle"/>
          <p:cNvSpPr/>
          <p:nvPr/>
        </p:nvSpPr>
        <p:spPr>
          <a:xfrm>
            <a:off x="19246453" y="6630491"/>
            <a:ext cx="1055727" cy="1071563"/>
          </a:xfrm>
          <a:prstGeom prst="rect">
            <a:avLst/>
          </a:prstGeom>
          <a:ln w="3175">
            <a:solidFill>
              <a:srgbClr val="85888D"/>
            </a:solidFill>
            <a:miter lim="400000"/>
          </a:ln>
        </p:spPr>
        <p:txBody>
          <a:bodyPr lIns="71437" tIns="71437" rIns="71437" bIns="71437" anchor="ctr"/>
          <a:lstStyle/>
          <a:p>
            <a:pPr defTabSz="1168400">
              <a:defRPr b="0" sz="2400">
                <a:latin typeface="Helvetica Light"/>
                <a:ea typeface="Helvetica Light"/>
                <a:cs typeface="Helvetica Light"/>
                <a:sym typeface="Helvetica Light"/>
              </a:defRPr>
            </a:pPr>
          </a:p>
        </p:txBody>
      </p:sp>
      <p:sp>
        <p:nvSpPr>
          <p:cNvPr id="1023" name="Rectangle"/>
          <p:cNvSpPr/>
          <p:nvPr/>
        </p:nvSpPr>
        <p:spPr>
          <a:xfrm>
            <a:off x="12444298" y="6630491"/>
            <a:ext cx="1055727" cy="1071563"/>
          </a:xfrm>
          <a:prstGeom prst="rect">
            <a:avLst/>
          </a:prstGeom>
          <a:ln w="3175">
            <a:solidFill>
              <a:srgbClr val="85888D"/>
            </a:solidFill>
            <a:miter lim="400000"/>
          </a:ln>
        </p:spPr>
        <p:txBody>
          <a:bodyPr lIns="71437" tIns="71437" rIns="71437" bIns="71437" anchor="ctr"/>
          <a:lstStyle/>
          <a:p>
            <a:pPr defTabSz="1168400">
              <a:defRPr b="0" sz="2400">
                <a:latin typeface="Helvetica Light"/>
                <a:ea typeface="Helvetica Light"/>
                <a:cs typeface="Helvetica Light"/>
                <a:sym typeface="Helvetica Light"/>
              </a:defRPr>
            </a:pPr>
          </a:p>
        </p:txBody>
      </p:sp>
      <p:sp>
        <p:nvSpPr>
          <p:cNvPr id="1024" name="Rectangle"/>
          <p:cNvSpPr/>
          <p:nvPr/>
        </p:nvSpPr>
        <p:spPr>
          <a:xfrm>
            <a:off x="4310294" y="7965513"/>
            <a:ext cx="16233406" cy="4715041"/>
          </a:xfrm>
          <a:prstGeom prst="rect">
            <a:avLst/>
          </a:prstGeom>
          <a:ln w="3175">
            <a:solidFill>
              <a:srgbClr val="85888D"/>
            </a:solidFill>
            <a:miter lim="400000"/>
          </a:ln>
        </p:spPr>
        <p:txBody>
          <a:bodyPr lIns="71437" tIns="71437" rIns="71437" bIns="71437" anchor="ctr"/>
          <a:lstStyle/>
          <a:p>
            <a:pPr defTabSz="1168400">
              <a:defRPr b="0" sz="2400">
                <a:latin typeface="Helvetica Light"/>
                <a:ea typeface="Helvetica Light"/>
                <a:cs typeface="Helvetica Light"/>
                <a:sym typeface="Helvetica Light"/>
              </a:defRPr>
            </a:pPr>
          </a:p>
        </p:txBody>
      </p:sp>
      <p:sp>
        <p:nvSpPr>
          <p:cNvPr id="1025" name="Rectangle"/>
          <p:cNvSpPr/>
          <p:nvPr/>
        </p:nvSpPr>
        <p:spPr>
          <a:xfrm>
            <a:off x="7012444" y="6581576"/>
            <a:ext cx="1347756" cy="1169393"/>
          </a:xfrm>
          <a:prstGeom prst="rect">
            <a:avLst/>
          </a:prstGeom>
          <a:solidFill>
            <a:srgbClr val="FFFFFF"/>
          </a:solidFill>
          <a:ln w="25400">
            <a:solidFill>
              <a:srgbClr val="000000"/>
            </a:solidFill>
            <a:miter lim="400000"/>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026" name="Rectangle"/>
          <p:cNvSpPr/>
          <p:nvPr/>
        </p:nvSpPr>
        <p:spPr>
          <a:xfrm>
            <a:off x="13218577" y="6581576"/>
            <a:ext cx="1347756" cy="1169393"/>
          </a:xfrm>
          <a:prstGeom prst="rect">
            <a:avLst/>
          </a:prstGeom>
          <a:solidFill>
            <a:srgbClr val="FFFFFF"/>
          </a:solidFill>
          <a:ln w="25400">
            <a:solidFill>
              <a:srgbClr val="000000"/>
            </a:solidFill>
            <a:miter lim="400000"/>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027" name="Rectangle"/>
          <p:cNvSpPr/>
          <p:nvPr/>
        </p:nvSpPr>
        <p:spPr>
          <a:xfrm>
            <a:off x="19652438" y="6581576"/>
            <a:ext cx="1347756" cy="1169393"/>
          </a:xfrm>
          <a:prstGeom prst="rect">
            <a:avLst/>
          </a:prstGeom>
          <a:solidFill>
            <a:srgbClr val="FFFFFF"/>
          </a:solidFill>
          <a:ln w="25400">
            <a:solidFill>
              <a:srgbClr val="000000"/>
            </a:solidFill>
            <a:miter lim="400000"/>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pic>
        <p:nvPicPr>
          <p:cNvPr id="1028" name="Image" descr="Image"/>
          <p:cNvPicPr>
            <a:picLocks noChangeAspect="1"/>
          </p:cNvPicPr>
          <p:nvPr/>
        </p:nvPicPr>
        <p:blipFill>
          <a:blip r:embed="rId3">
            <a:extLst/>
          </a:blip>
          <a:stretch>
            <a:fillRect/>
          </a:stretch>
        </p:blipFill>
        <p:spPr>
          <a:xfrm>
            <a:off x="10389242" y="1334182"/>
            <a:ext cx="3605516" cy="4975613"/>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1032" name="Children may struggle to interpret question words."/>
          <p:cNvSpPr txBox="1"/>
          <p:nvPr>
            <p:ph type="title"/>
          </p:nvPr>
        </p:nvSpPr>
        <p:spPr>
          <a:prstGeom prst="rect">
            <a:avLst/>
          </a:prstGeom>
        </p:spPr>
        <p:txBody>
          <a:bodyPr/>
          <a:lstStyle>
            <a:lvl1pPr defTabSz="693419">
              <a:defRPr sz="7056"/>
            </a:lvl1pPr>
          </a:lstStyle>
          <a:p>
            <a:pPr/>
            <a:r>
              <a:t>Children may struggle to interpret question words. </a:t>
            </a:r>
            <a:endParaRPr sz="1008"/>
          </a:p>
        </p:txBody>
      </p:sp>
      <p:sp>
        <p:nvSpPr>
          <p:cNvPr id="1033" name="Analysis of performance in 2020 suggested that children were confusing question words such as how, why or what, causing them to misread or misinterpret questions about the text. Children’s responses suggested that sometimes they were responding to the qu"/>
          <p:cNvSpPr txBox="1"/>
          <p:nvPr>
            <p:ph type="body" idx="1"/>
          </p:nvPr>
        </p:nvSpPr>
        <p:spPr>
          <a:prstGeom prst="rect">
            <a:avLst/>
          </a:prstGeom>
        </p:spPr>
        <p:txBody>
          <a:bodyPr/>
          <a:lstStyle/>
          <a:p>
            <a:pPr marL="0" indent="0">
              <a:buSzTx/>
              <a:buNone/>
            </a:pPr>
            <a:r>
              <a:t>Analysis of performance in 2020 suggested that children were confusing question words such as how, why or what, causing them to misread or misinterpret questions about the text. Children’s responses suggested that sometimes they were responding to the question topic as a </a:t>
            </a:r>
            <a:r>
              <a:rPr b="1"/>
              <a:t>“why”</a:t>
            </a:r>
            <a:r>
              <a:t> or </a:t>
            </a:r>
            <a:r>
              <a:rPr b="1"/>
              <a:t>“what”</a:t>
            </a:r>
            <a:r>
              <a:t> question when the phrasing was actually </a:t>
            </a:r>
            <a:r>
              <a:rPr b="1"/>
              <a:t>“how”</a:t>
            </a:r>
            <a:r>
              <a:t>. In particular, children struggled to answer </a:t>
            </a:r>
            <a:r>
              <a:rPr b="1"/>
              <a:t>‘how can you tell’</a:t>
            </a:r>
            <a:r>
              <a:t> questions, confusing these with </a:t>
            </a:r>
            <a:r>
              <a:rPr b="1"/>
              <a:t>‘why’. </a:t>
            </a:r>
            <a:endParaRPr sz="1200"/>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5" name="Question Words"/>
          <p:cNvSpPr txBox="1"/>
          <p:nvPr>
            <p:ph type="title"/>
          </p:nvPr>
        </p:nvSpPr>
        <p:spPr>
          <a:xfrm>
            <a:off x="4147450" y="-338817"/>
            <a:ext cx="15609100" cy="3036101"/>
          </a:xfrm>
          <a:prstGeom prst="rect">
            <a:avLst/>
          </a:prstGeom>
        </p:spPr>
        <p:txBody>
          <a:bodyPr/>
          <a:lstStyle/>
          <a:p>
            <a:pPr/>
            <a:r>
              <a:t>Question Words</a:t>
            </a:r>
          </a:p>
        </p:txBody>
      </p:sp>
      <p:sp>
        <p:nvSpPr>
          <p:cNvPr id="1036" name="Teaching could focus on children’s understanding of question words, for example:…"/>
          <p:cNvSpPr txBox="1"/>
          <p:nvPr>
            <p:ph type="body" idx="1"/>
          </p:nvPr>
        </p:nvSpPr>
        <p:spPr>
          <a:xfrm>
            <a:off x="4387450" y="2965803"/>
            <a:ext cx="15609100" cy="8840394"/>
          </a:xfrm>
          <a:prstGeom prst="rect">
            <a:avLst/>
          </a:prstGeom>
        </p:spPr>
        <p:txBody>
          <a:bodyPr/>
          <a:lstStyle/>
          <a:p>
            <a:pPr marL="0" indent="0" defTabSz="619125">
              <a:spcBef>
                <a:spcPts val="4400"/>
              </a:spcBef>
              <a:buSzTx/>
              <a:buNone/>
              <a:defRPr sz="3600"/>
            </a:pPr>
            <a:r>
              <a:t>Teaching could focus on children’s understanding of question words, for example: </a:t>
            </a:r>
            <a:endParaRPr sz="900"/>
          </a:p>
          <a:p>
            <a:pPr marL="0" indent="0" defTabSz="619125">
              <a:spcBef>
                <a:spcPts val="4400"/>
              </a:spcBef>
              <a:buSzTx/>
              <a:buNone/>
              <a:defRPr sz="3600"/>
            </a:pPr>
            <a:r>
              <a:t>• </a:t>
            </a:r>
            <a:r>
              <a:rPr b="1"/>
              <a:t>explore examples of question words used in everyday contexts as well as in stories and non-fiction texts </a:t>
            </a:r>
            <a:endParaRPr b="1"/>
          </a:p>
          <a:p>
            <a:pPr marL="0" indent="0" defTabSz="619125">
              <a:spcBef>
                <a:spcPts val="4400"/>
              </a:spcBef>
              <a:buSzTx/>
              <a:buNone/>
              <a:defRPr sz="3600"/>
            </a:pPr>
            <a:r>
              <a:rPr b="1"/>
              <a:t>Based on children’s own experience</a:t>
            </a:r>
            <a:endParaRPr b="1"/>
          </a:p>
          <a:p>
            <a:pPr marL="0" indent="0" defTabSz="619125">
              <a:spcBef>
                <a:spcPts val="4400"/>
              </a:spcBef>
              <a:buSzTx/>
              <a:buNone/>
              <a:defRPr sz="3600"/>
            </a:pPr>
            <a:r>
              <a:rPr b="1"/>
              <a:t>What</a:t>
            </a:r>
            <a:r>
              <a:t> is your name?</a:t>
            </a:r>
          </a:p>
          <a:p>
            <a:pPr marL="0" indent="0" defTabSz="619125">
              <a:spcBef>
                <a:spcPts val="4400"/>
              </a:spcBef>
              <a:buSzTx/>
              <a:buNone/>
              <a:defRPr sz="3600"/>
            </a:pPr>
            <a:r>
              <a:rPr b="1"/>
              <a:t>Where</a:t>
            </a:r>
            <a:r>
              <a:t> do you live?</a:t>
            </a:r>
          </a:p>
          <a:p>
            <a:pPr marL="0" indent="0" defTabSz="619125">
              <a:spcBef>
                <a:spcPts val="4400"/>
              </a:spcBef>
              <a:buSzTx/>
              <a:buNone/>
              <a:defRPr sz="3600"/>
            </a:pPr>
            <a:r>
              <a:rPr b="1"/>
              <a:t>What</a:t>
            </a:r>
            <a:r>
              <a:t> do you like to do?</a:t>
            </a:r>
          </a:p>
          <a:p>
            <a:pPr marL="0" indent="0" defTabSz="619125">
              <a:spcBef>
                <a:spcPts val="4400"/>
              </a:spcBef>
              <a:buSzTx/>
              <a:buNone/>
              <a:defRPr sz="3600"/>
            </a:pPr>
            <a:endParaRPr b="1" sz="900"/>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Question Words"/>
          <p:cNvSpPr txBox="1"/>
          <p:nvPr>
            <p:ph type="title"/>
          </p:nvPr>
        </p:nvSpPr>
        <p:spPr>
          <a:prstGeom prst="rect">
            <a:avLst/>
          </a:prstGeom>
        </p:spPr>
        <p:txBody>
          <a:bodyPr/>
          <a:lstStyle/>
          <a:p>
            <a:pPr/>
            <a:r>
              <a:t>Question Words</a:t>
            </a:r>
          </a:p>
        </p:txBody>
      </p:sp>
      <p:sp>
        <p:nvSpPr>
          <p:cNvPr id="1039" name="Teaching could focus on children’s understanding of question words, for example:…"/>
          <p:cNvSpPr txBox="1"/>
          <p:nvPr>
            <p:ph type="body" idx="1"/>
          </p:nvPr>
        </p:nvSpPr>
        <p:spPr>
          <a:prstGeom prst="rect">
            <a:avLst/>
          </a:prstGeom>
        </p:spPr>
        <p:txBody>
          <a:bodyPr/>
          <a:lstStyle/>
          <a:p>
            <a:pPr marL="0" indent="0" defTabSz="825500">
              <a:spcBef>
                <a:spcPts val="5900"/>
              </a:spcBef>
              <a:buSzTx/>
              <a:buNone/>
              <a:defRPr sz="4800"/>
            </a:pPr>
            <a:r>
              <a:t>Teaching could focus on children’s understanding of question words, for example: </a:t>
            </a:r>
            <a:endParaRPr sz="1200"/>
          </a:p>
          <a:p>
            <a:pPr marL="0" indent="0" defTabSz="825500">
              <a:spcBef>
                <a:spcPts val="5900"/>
              </a:spcBef>
              <a:buSzTx/>
              <a:buNone/>
              <a:defRPr sz="4800"/>
            </a:pPr>
            <a:r>
              <a:t>• Model questioning … check understanding through high-quality language interactions about texts </a:t>
            </a:r>
            <a:endParaRPr sz="1200"/>
          </a:p>
          <a:p>
            <a:pPr marL="0" indent="0" defTabSz="825500">
              <a:spcBef>
                <a:spcPts val="5900"/>
              </a:spcBef>
              <a:buSzTx/>
              <a:buNone/>
              <a:defRPr sz="4800"/>
            </a:pPr>
            <a:r>
              <a:t>• Through guided reading activities, which could ask about the same topic using different question words e.g., What is the character doing? How can you tell? Why might they be doing it? </a:t>
            </a:r>
            <a:endParaRPr sz="1200"/>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1" name="IMG_2736.jpeg" descr="IMG_2736.jpeg"/>
          <p:cNvPicPr>
            <a:picLocks noChangeAspect="1"/>
          </p:cNvPicPr>
          <p:nvPr/>
        </p:nvPicPr>
        <p:blipFill>
          <a:blip r:embed="rId2">
            <a:extLst/>
          </a:blip>
          <a:stretch>
            <a:fillRect/>
          </a:stretch>
        </p:blipFill>
        <p:spPr>
          <a:xfrm>
            <a:off x="9475013" y="441831"/>
            <a:ext cx="14712301" cy="12832338"/>
          </a:xfrm>
          <a:prstGeom prst="rect">
            <a:avLst/>
          </a:prstGeom>
          <a:ln w="12700">
            <a:miter lim="400000"/>
          </a:ln>
        </p:spPr>
      </p:pic>
      <p:sp>
        <p:nvSpPr>
          <p:cNvPr id="1042" name="Easy texts - difficult questions"/>
          <p:cNvSpPr txBox="1"/>
          <p:nvPr>
            <p:ph type="body" sz="half" idx="4294967295"/>
          </p:nvPr>
        </p:nvSpPr>
        <p:spPr>
          <a:xfrm>
            <a:off x="273100" y="2209799"/>
            <a:ext cx="9108269" cy="9296401"/>
          </a:xfrm>
          <a:prstGeom prst="rect">
            <a:avLst/>
          </a:prstGeom>
        </p:spPr>
        <p:txBody>
          <a:bodyPr/>
          <a:lstStyle>
            <a:lvl1pPr>
              <a:defRPr sz="4800"/>
            </a:lvl1pPr>
          </a:lstStyle>
          <a:p>
            <a:pPr/>
            <a:r>
              <a:t>Easy texts - difficult questions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grpSp>
        <p:nvGrpSpPr>
          <p:cNvPr id="1046" name="Group"/>
          <p:cNvGrpSpPr/>
          <p:nvPr/>
        </p:nvGrpSpPr>
        <p:grpSpPr>
          <a:xfrm>
            <a:off x="21372613" y="11526142"/>
            <a:ext cx="2170813" cy="1751793"/>
            <a:chOff x="-1" y="0"/>
            <a:chExt cx="2170811" cy="1751791"/>
          </a:xfrm>
        </p:grpSpPr>
        <p:sp>
          <p:nvSpPr>
            <p:cNvPr id="1044"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1045"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graphicFrame>
        <p:nvGraphicFramePr>
          <p:cNvPr id="1047" name="Table"/>
          <p:cNvGraphicFramePr/>
          <p:nvPr/>
        </p:nvGraphicFramePr>
        <p:xfrm>
          <a:off x="2272966" y="1279118"/>
          <a:ext cx="18641029" cy="1116220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212194"/>
                <a:gridCol w="6212194"/>
                <a:gridCol w="6212194"/>
              </a:tblGrid>
              <a:tr h="666054">
                <a:tc>
                  <a:txBody>
                    <a:bodyPr/>
                    <a:lstStyle/>
                    <a:p>
                      <a:pPr defTabSz="457200">
                        <a:defRPr sz="1800"/>
                      </a:pPr>
                      <a:r>
                        <a:rPr b="1" sz="3000">
                          <a:sym typeface="Helvetica Neue"/>
                        </a:rPr>
                        <a:t>Who?</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b="1" sz="3000">
                          <a:sym typeface="Helvetica Neue"/>
                        </a:rPr>
                        <a:t>What?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588108">
                <a:tc>
                  <a:txBody>
                    <a:bodyPr/>
                    <a:lstStyle/>
                    <a:p>
                      <a:pPr defTabSz="457200">
                        <a:defRPr sz="1800"/>
                      </a:pPr>
                      <a:r>
                        <a:rPr b="1" sz="3000">
                          <a:sym typeface="Helvetica Neue"/>
                        </a:rPr>
                        <a:t>Where?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rowSpan="3">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blipFill rotWithShape="1">
                      <a:blip r:embed="rId2"/>
                      <a:srcRect l="0" t="0" r="0" b="0"/>
                      <a:stretch>
                        <a:fillRect/>
                      </a:stretch>
                    </a:blipFill>
                  </a:tcPr>
                </a:tc>
                <a:tc>
                  <a:txBody>
                    <a:bodyPr/>
                    <a:lstStyle/>
                    <a:p>
                      <a:pPr defTabSz="457200">
                        <a:defRPr sz="1800"/>
                      </a:pPr>
                      <a:r>
                        <a:rPr b="1" sz="3000">
                          <a:sym typeface="Helvetica Neue"/>
                        </a:rPr>
                        <a:t>When?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1926427">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vMerge="1">
                  <a:tcPr/>
                </a:tc>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66054">
                <a:tc>
                  <a:txBody>
                    <a:bodyPr/>
                    <a:lstStyle/>
                    <a:p>
                      <a:pPr defTabSz="457200">
                        <a:defRPr sz="1800"/>
                      </a:pPr>
                      <a:r>
                        <a:rPr b="1" sz="3000">
                          <a:sym typeface="Helvetica Neue"/>
                        </a:rPr>
                        <a:t>Why?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vMerge="1">
                  <a:tcPr/>
                </a:tc>
                <a:tc>
                  <a:txBody>
                    <a:bodyPr/>
                    <a:lstStyle/>
                    <a:p>
                      <a:pPr defTabSz="457200">
                        <a:defRPr sz="1800"/>
                      </a:pPr>
                      <a:r>
                        <a:rPr b="1" sz="3000">
                          <a:sym typeface="Helvetica Neue"/>
                        </a:rPr>
                        <a:t>How?</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Boo!…"/>
          <p:cNvSpPr txBox="1"/>
          <p:nvPr/>
        </p:nvSpPr>
        <p:spPr>
          <a:xfrm>
            <a:off x="-11735" y="1253374"/>
            <a:ext cx="24407471" cy="990551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642937">
              <a:defRPr b="0" sz="4600"/>
            </a:pPr>
            <a:r>
              <a:t>Boo!</a:t>
            </a:r>
          </a:p>
          <a:p>
            <a:pPr defTabSz="642937">
              <a:defRPr b="0" sz="4600"/>
            </a:pPr>
          </a:p>
          <a:p>
            <a:pPr algn="l" defTabSz="642937">
              <a:defRPr b="0" sz="4600"/>
            </a:pPr>
            <a:r>
              <a:t>She didn’t like it at all when her father had to go down to London and, for the first time, she had to sleep alone in the old house.</a:t>
            </a:r>
          </a:p>
          <a:p>
            <a:pPr algn="l" defTabSz="642937">
              <a:defRPr b="0" sz="4600"/>
            </a:pPr>
            <a:r>
              <a:t>She went up to her bedroom early. She turned the key and locked the door. She latched the windows and drew the curtains. She peered inside her wardrobe and pulled open the bottom drawer of her chest of drawers; she got down on her knees and looked under the bed.</a:t>
            </a:r>
          </a:p>
          <a:p>
            <a:pPr algn="l" defTabSz="642937">
              <a:defRPr b="0" sz="4600"/>
            </a:pPr>
            <a:r>
              <a:t>She undressed; she put on her nightdress.</a:t>
            </a:r>
          </a:p>
          <a:p>
            <a:pPr algn="l" defTabSz="642937">
              <a:defRPr b="0" sz="4600"/>
            </a:pPr>
            <a:r>
              <a:t>She pulled back the heavy linen cover and climbed into bed. Not to read but to try and sleep - she wanted to sleep as soon as she could. She reached out and turned off the lamp.</a:t>
            </a:r>
          </a:p>
          <a:p>
            <a:pPr algn="l" defTabSz="642937">
              <a:defRPr b="0" sz="4600"/>
            </a:pPr>
            <a:r>
              <a:t>“That’s good,“ said a little voice. “Now we’re safely locked in for the night.”</a:t>
            </a:r>
          </a:p>
          <a:p>
            <a:pPr algn="l" defTabSz="642937">
              <a:defRPr b="0" sz="4600"/>
            </a:pPr>
          </a:p>
          <a:p>
            <a:pPr algn="l" defTabSz="642937">
              <a:defRPr b="0" sz="4600"/>
            </a:pPr>
            <a:r>
              <a:t>From Short by Kevin Crossley-Holland</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where??"/>
          <p:cNvSpPr/>
          <p:nvPr/>
        </p:nvSpPr>
        <p:spPr>
          <a:xfrm>
            <a:off x="3814189" y="481780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where??</a:t>
            </a:r>
          </a:p>
        </p:txBody>
      </p:sp>
      <p:sp>
        <p:nvSpPr>
          <p:cNvPr id="1052" name="what?"/>
          <p:cNvSpPr/>
          <p:nvPr/>
        </p:nvSpPr>
        <p:spPr>
          <a:xfrm>
            <a:off x="3814189" y="267778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what?</a:t>
            </a:r>
          </a:p>
        </p:txBody>
      </p:sp>
      <p:sp>
        <p:nvSpPr>
          <p:cNvPr id="1053" name="who?"/>
          <p:cNvSpPr/>
          <p:nvPr/>
        </p:nvSpPr>
        <p:spPr>
          <a:xfrm>
            <a:off x="3814189" y="40423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who?</a:t>
            </a:r>
          </a:p>
        </p:txBody>
      </p:sp>
      <p:sp>
        <p:nvSpPr>
          <p:cNvPr id="1054" name="when?"/>
          <p:cNvSpPr/>
          <p:nvPr/>
        </p:nvSpPr>
        <p:spPr>
          <a:xfrm>
            <a:off x="3814189" y="699080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when?</a:t>
            </a:r>
          </a:p>
        </p:txBody>
      </p:sp>
      <p:sp>
        <p:nvSpPr>
          <p:cNvPr id="1055" name="why?"/>
          <p:cNvSpPr/>
          <p:nvPr/>
        </p:nvSpPr>
        <p:spPr>
          <a:xfrm>
            <a:off x="3814189" y="9147309"/>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why?</a:t>
            </a:r>
          </a:p>
        </p:txBody>
      </p:sp>
      <p:sp>
        <p:nvSpPr>
          <p:cNvPr id="1056" name="how?"/>
          <p:cNvSpPr/>
          <p:nvPr/>
        </p:nvSpPr>
        <p:spPr>
          <a:xfrm>
            <a:off x="3814189" y="11303817"/>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how?</a:t>
            </a:r>
          </a:p>
        </p:txBody>
      </p:sp>
      <p:sp>
        <p:nvSpPr>
          <p:cNvPr id="1057" name="had to go to London?"/>
          <p:cNvSpPr txBox="1"/>
          <p:nvPr/>
        </p:nvSpPr>
        <p:spPr>
          <a:xfrm>
            <a:off x="7836877" y="863456"/>
            <a:ext cx="8710246"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had to go to London?</a:t>
            </a:r>
          </a:p>
        </p:txBody>
      </p:sp>
      <p:sp>
        <p:nvSpPr>
          <p:cNvPr id="1058" name="did the little voice say?"/>
          <p:cNvSpPr txBox="1"/>
          <p:nvPr/>
        </p:nvSpPr>
        <p:spPr>
          <a:xfrm>
            <a:off x="7919658" y="3159894"/>
            <a:ext cx="9280221"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the little voice say?</a:t>
            </a:r>
          </a:p>
        </p:txBody>
      </p:sp>
      <p:sp>
        <p:nvSpPr>
          <p:cNvPr id="1059" name="did she look first?"/>
          <p:cNvSpPr txBox="1"/>
          <p:nvPr/>
        </p:nvSpPr>
        <p:spPr>
          <a:xfrm>
            <a:off x="7928179" y="5317203"/>
            <a:ext cx="7294525"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look first?</a:t>
            </a:r>
          </a:p>
        </p:txBody>
      </p:sp>
      <p:sp>
        <p:nvSpPr>
          <p:cNvPr id="1060" name="did she look inside her wardrobe?"/>
          <p:cNvSpPr txBox="1"/>
          <p:nvPr/>
        </p:nvSpPr>
        <p:spPr>
          <a:xfrm>
            <a:off x="7760131" y="11629505"/>
            <a:ext cx="13657302"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look inside her wardrobe?</a:t>
            </a:r>
          </a:p>
        </p:txBody>
      </p:sp>
      <p:sp>
        <p:nvSpPr>
          <p:cNvPr id="1061" name="did she go to bed?"/>
          <p:cNvSpPr txBox="1"/>
          <p:nvPr/>
        </p:nvSpPr>
        <p:spPr>
          <a:xfrm>
            <a:off x="7795743" y="7474511"/>
            <a:ext cx="7559397"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go to bed?</a:t>
            </a:r>
          </a:p>
        </p:txBody>
      </p:sp>
      <p:sp>
        <p:nvSpPr>
          <p:cNvPr id="1062" name="did she have to sleep alone?"/>
          <p:cNvSpPr txBox="1"/>
          <p:nvPr/>
        </p:nvSpPr>
        <p:spPr>
          <a:xfrm>
            <a:off x="7713183" y="9631820"/>
            <a:ext cx="11486363"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have to sleep alone?</a:t>
            </a:r>
          </a:p>
        </p:txBody>
      </p:sp>
      <p:sp>
        <p:nvSpPr>
          <p:cNvPr id="1063" name="Matching the rest of the…"/>
          <p:cNvSpPr txBox="1"/>
          <p:nvPr/>
        </p:nvSpPr>
        <p:spPr>
          <a:xfrm>
            <a:off x="17376189" y="4914106"/>
            <a:ext cx="9797465" cy="38877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spcBef>
                <a:spcPts val="5900"/>
              </a:spcBef>
              <a:defRPr sz="5000">
                <a:latin typeface="Helvetica"/>
                <a:ea typeface="Helvetica"/>
                <a:cs typeface="Helvetica"/>
                <a:sym typeface="Helvetica"/>
              </a:defRPr>
            </a:pPr>
            <a:r>
              <a:t>Matching the rest of the </a:t>
            </a:r>
          </a:p>
          <a:p>
            <a:pPr algn="l" defTabSz="821531">
              <a:spcBef>
                <a:spcPts val="5900"/>
              </a:spcBef>
              <a:defRPr sz="5000">
                <a:latin typeface="Helvetica"/>
                <a:ea typeface="Helvetica"/>
                <a:cs typeface="Helvetica"/>
                <a:sym typeface="Helvetica"/>
              </a:defRPr>
            </a:pPr>
            <a:r>
              <a:t>question to the question word</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where??"/>
          <p:cNvSpPr/>
          <p:nvPr/>
        </p:nvSpPr>
        <p:spPr>
          <a:xfrm>
            <a:off x="1126189" y="462580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where??</a:t>
            </a:r>
          </a:p>
        </p:txBody>
      </p:sp>
      <p:sp>
        <p:nvSpPr>
          <p:cNvPr id="1066" name="what?"/>
          <p:cNvSpPr/>
          <p:nvPr/>
        </p:nvSpPr>
        <p:spPr>
          <a:xfrm>
            <a:off x="1126189" y="248578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what?</a:t>
            </a:r>
          </a:p>
        </p:txBody>
      </p:sp>
      <p:sp>
        <p:nvSpPr>
          <p:cNvPr id="1067" name="who?"/>
          <p:cNvSpPr/>
          <p:nvPr/>
        </p:nvSpPr>
        <p:spPr>
          <a:xfrm>
            <a:off x="1126189" y="21223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who?</a:t>
            </a:r>
          </a:p>
        </p:txBody>
      </p:sp>
      <p:sp>
        <p:nvSpPr>
          <p:cNvPr id="1068" name="when?"/>
          <p:cNvSpPr/>
          <p:nvPr/>
        </p:nvSpPr>
        <p:spPr>
          <a:xfrm>
            <a:off x="1126189" y="679880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when?</a:t>
            </a:r>
          </a:p>
        </p:txBody>
      </p:sp>
      <p:sp>
        <p:nvSpPr>
          <p:cNvPr id="1069" name="why?"/>
          <p:cNvSpPr/>
          <p:nvPr/>
        </p:nvSpPr>
        <p:spPr>
          <a:xfrm>
            <a:off x="1126189" y="8955309"/>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why?</a:t>
            </a:r>
          </a:p>
        </p:txBody>
      </p:sp>
      <p:sp>
        <p:nvSpPr>
          <p:cNvPr id="1070" name="how?"/>
          <p:cNvSpPr/>
          <p:nvPr/>
        </p:nvSpPr>
        <p:spPr>
          <a:xfrm>
            <a:off x="1126189" y="11111817"/>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how?</a:t>
            </a:r>
          </a:p>
        </p:txBody>
      </p:sp>
      <p:sp>
        <p:nvSpPr>
          <p:cNvPr id="1071" name="had to go to London?"/>
          <p:cNvSpPr txBox="1"/>
          <p:nvPr/>
        </p:nvSpPr>
        <p:spPr>
          <a:xfrm>
            <a:off x="14684319" y="2811476"/>
            <a:ext cx="8710245"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had to go to London?</a:t>
            </a:r>
          </a:p>
        </p:txBody>
      </p:sp>
      <p:sp>
        <p:nvSpPr>
          <p:cNvPr id="1072" name="did the little voice say?"/>
          <p:cNvSpPr txBox="1"/>
          <p:nvPr/>
        </p:nvSpPr>
        <p:spPr>
          <a:xfrm>
            <a:off x="14399331" y="4951496"/>
            <a:ext cx="9280221"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the little voice say?</a:t>
            </a:r>
          </a:p>
        </p:txBody>
      </p:sp>
      <p:sp>
        <p:nvSpPr>
          <p:cNvPr id="1073" name="did she look first?"/>
          <p:cNvSpPr txBox="1"/>
          <p:nvPr/>
        </p:nvSpPr>
        <p:spPr>
          <a:xfrm>
            <a:off x="14816179" y="7124490"/>
            <a:ext cx="7294525"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look first?</a:t>
            </a:r>
          </a:p>
        </p:txBody>
      </p:sp>
      <p:sp>
        <p:nvSpPr>
          <p:cNvPr id="1074" name="did she look inside her wardrobe?"/>
          <p:cNvSpPr txBox="1"/>
          <p:nvPr/>
        </p:nvSpPr>
        <p:spPr>
          <a:xfrm>
            <a:off x="9872131" y="9297485"/>
            <a:ext cx="13657302"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look inside her wardrobe?</a:t>
            </a:r>
          </a:p>
        </p:txBody>
      </p:sp>
      <p:sp>
        <p:nvSpPr>
          <p:cNvPr id="1075" name="did she go to bed?"/>
          <p:cNvSpPr txBox="1"/>
          <p:nvPr/>
        </p:nvSpPr>
        <p:spPr>
          <a:xfrm>
            <a:off x="14395743" y="537920"/>
            <a:ext cx="7559397"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go to bed?</a:t>
            </a:r>
          </a:p>
        </p:txBody>
      </p:sp>
      <p:sp>
        <p:nvSpPr>
          <p:cNvPr id="1076" name="did she have to sleep alone?"/>
          <p:cNvSpPr txBox="1"/>
          <p:nvPr/>
        </p:nvSpPr>
        <p:spPr>
          <a:xfrm>
            <a:off x="12249183" y="11437505"/>
            <a:ext cx="11486363"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did she have to sleep alone?</a:t>
            </a:r>
          </a:p>
        </p:txBody>
      </p:sp>
      <p:sp>
        <p:nvSpPr>
          <p:cNvPr id="1077" name="Matching the rest of the…"/>
          <p:cNvSpPr txBox="1"/>
          <p:nvPr/>
        </p:nvSpPr>
        <p:spPr>
          <a:xfrm>
            <a:off x="4848188" y="-3238640"/>
            <a:ext cx="9797466" cy="38877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821531">
              <a:spcBef>
                <a:spcPts val="5900"/>
              </a:spcBef>
              <a:defRPr sz="5000">
                <a:latin typeface="Helvetica"/>
                <a:ea typeface="Helvetica"/>
                <a:cs typeface="Helvetica"/>
                <a:sym typeface="Helvetica"/>
              </a:defRPr>
            </a:pPr>
            <a:r>
              <a:t>Matching the rest of the </a:t>
            </a:r>
          </a:p>
          <a:p>
            <a:pPr algn="l" defTabSz="821531">
              <a:spcBef>
                <a:spcPts val="5900"/>
              </a:spcBef>
              <a:defRPr sz="5000">
                <a:latin typeface="Helvetica"/>
                <a:ea typeface="Helvetica"/>
                <a:cs typeface="Helvetica"/>
                <a:sym typeface="Helvetica"/>
              </a:defRPr>
            </a:pPr>
            <a:r>
              <a:t>question to the question word</a:t>
            </a:r>
          </a:p>
        </p:txBody>
      </p:sp>
      <p:sp>
        <p:nvSpPr>
          <p:cNvPr id="1078" name="Line"/>
          <p:cNvSpPr/>
          <p:nvPr/>
        </p:nvSpPr>
        <p:spPr>
          <a:xfrm>
            <a:off x="5279406" y="1337732"/>
            <a:ext cx="8935031" cy="2163483"/>
          </a:xfrm>
          <a:prstGeom prst="line">
            <a:avLst/>
          </a:prstGeom>
          <a:ln w="25400">
            <a:solidFill>
              <a:srgbClr val="000000"/>
            </a:solidFill>
            <a:miter lim="400000"/>
          </a:ln>
        </p:spPr>
        <p:txBody>
          <a:bodyPr lIns="50800" tIns="50800" rIns="50800" bIns="50800" anchor="ctr"/>
          <a:lstStyle/>
          <a:p>
            <a:pPr/>
          </a:p>
        </p:txBody>
      </p:sp>
      <p:sp>
        <p:nvSpPr>
          <p:cNvPr id="1079" name="Line"/>
          <p:cNvSpPr/>
          <p:nvPr/>
        </p:nvSpPr>
        <p:spPr>
          <a:xfrm>
            <a:off x="5486796" y="3356245"/>
            <a:ext cx="8743178" cy="2128929"/>
          </a:xfrm>
          <a:prstGeom prst="line">
            <a:avLst/>
          </a:prstGeom>
          <a:ln w="254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Top 5"/>
          <p:cNvSpPr txBox="1"/>
          <p:nvPr>
            <p:ph type="title" idx="4294967295"/>
          </p:nvPr>
        </p:nvSpPr>
        <p:spPr>
          <a:xfrm>
            <a:off x="9983430" y="235687"/>
            <a:ext cx="4417141" cy="2423490"/>
          </a:xfrm>
          <a:prstGeom prst="rect">
            <a:avLst/>
          </a:prstGeom>
        </p:spPr>
        <p:txBody>
          <a:bodyPr lIns="144496" tIns="144496" rIns="144496" bIns="144496"/>
          <a:lstStyle>
            <a:lvl1pPr marL="108371" indent="-108371" algn="l" defTabSz="2600960">
              <a:defRPr b="1">
                <a:latin typeface="Arial"/>
                <a:ea typeface="Arial"/>
                <a:cs typeface="Arial"/>
                <a:sym typeface="Arial"/>
              </a:defRPr>
            </a:lvl1pPr>
          </a:lstStyle>
          <a:p>
            <a:pPr/>
            <a:r>
              <a:t>Top 5</a:t>
            </a:r>
          </a:p>
        </p:txBody>
      </p:sp>
      <p:grpSp>
        <p:nvGrpSpPr>
          <p:cNvPr id="648" name="Group"/>
          <p:cNvGrpSpPr/>
          <p:nvPr/>
        </p:nvGrpSpPr>
        <p:grpSpPr>
          <a:xfrm>
            <a:off x="3626859" y="4302812"/>
            <a:ext cx="9271004" cy="6431038"/>
            <a:chOff x="0" y="0"/>
            <a:chExt cx="9271002" cy="6431037"/>
          </a:xfrm>
        </p:grpSpPr>
        <p:sp>
          <p:nvSpPr>
            <p:cNvPr id="627" name="Rounded Rectangle"/>
            <p:cNvSpPr/>
            <p:nvPr/>
          </p:nvSpPr>
          <p:spPr>
            <a:xfrm>
              <a:off x="4699001" y="0"/>
              <a:ext cx="4572002" cy="6400802"/>
            </a:xfrm>
            <a:prstGeom prst="roundRect">
              <a:avLst>
                <a:gd name="adj" fmla="val 18143"/>
              </a:avLst>
            </a:prstGeom>
            <a:noFill/>
            <a:ln w="127000" cap="flat">
              <a:solidFill>
                <a:srgbClr val="008F00">
                  <a:alpha val="71000"/>
                </a:srgbClr>
              </a:solidFill>
              <a:prstDash val="solid"/>
              <a:miter lim="400000"/>
            </a:ln>
            <a:effectLst/>
          </p:spPr>
          <p:txBody>
            <a:bodyPr wrap="square" lIns="91436" tIns="91436" rIns="91436" bIns="91436" numCol="1" anchor="ctr">
              <a:noAutofit/>
            </a:bodyPr>
            <a:lstStyle/>
            <a:p>
              <a:pPr defTabSz="914400">
                <a:defRPr sz="2400">
                  <a:latin typeface="Helvetica"/>
                  <a:ea typeface="Helvetica"/>
                  <a:cs typeface="Helvetica"/>
                  <a:sym typeface="Helvetica"/>
                </a:defRPr>
              </a:pPr>
            </a:p>
          </p:txBody>
        </p:sp>
        <p:sp>
          <p:nvSpPr>
            <p:cNvPr id="628" name="Resources: A Top 5 grid…"/>
            <p:cNvSpPr/>
            <p:nvPr/>
          </p:nvSpPr>
          <p:spPr>
            <a:xfrm>
              <a:off x="5047193" y="1035106"/>
              <a:ext cx="374861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p>
              <a:pPr algn="l" defTabSz="914400">
                <a:defRPr sz="2000">
                  <a:latin typeface="Helvetica"/>
                  <a:ea typeface="Helvetica"/>
                  <a:cs typeface="Helvetica"/>
                  <a:sym typeface="Helvetica"/>
                </a:defRPr>
              </a:pPr>
              <a:r>
                <a:t>Resources</a:t>
              </a:r>
              <a:r>
                <a:rPr b="0"/>
                <a:t>: A Top 5 grid</a:t>
              </a:r>
            </a:p>
            <a:p>
              <a:pPr algn="l" defTabSz="914400">
                <a:defRPr sz="2000">
                  <a:latin typeface="Helvetica"/>
                  <a:ea typeface="Helvetica"/>
                  <a:cs typeface="Helvetica"/>
                  <a:sym typeface="Helvetica"/>
                </a:defRPr>
              </a:pPr>
              <a:r>
                <a:t>Method: </a:t>
              </a:r>
              <a:r>
                <a:rPr b="0"/>
                <a:t>Ask children to discuss and/or complete the Top 5 grid</a:t>
              </a:r>
              <a:r>
                <a:t> </a:t>
              </a:r>
              <a:r>
                <a:rPr b="0"/>
                <a:t>stating the top 5 most important parts of the text.</a:t>
              </a:r>
            </a:p>
          </p:txBody>
        </p:sp>
        <p:graphicFrame>
          <p:nvGraphicFramePr>
            <p:cNvPr id="629" name="Table"/>
            <p:cNvGraphicFramePr/>
            <p:nvPr/>
          </p:nvGraphicFramePr>
          <p:xfrm>
            <a:off x="987290" y="5796037"/>
            <a:ext cx="2882901" cy="635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66048"/>
                  <a:gridCol w="566048"/>
                  <a:gridCol w="566048"/>
                  <a:gridCol w="566048"/>
                  <a:gridCol w="566048"/>
                </a:tblGrid>
                <a:tr h="557403">
                  <a:tc>
                    <a:txBody>
                      <a:bodyPr/>
                      <a:lstStyle/>
                      <a:p>
                        <a:pPr defTabSz="914400">
                          <a:defRPr sz="1800"/>
                        </a:pPr>
                        <a:r>
                          <a:rPr b="1" sz="2000">
                            <a:latin typeface="Helvetica"/>
                            <a:ea typeface="Helvetica"/>
                            <a:cs typeface="Helvetica"/>
                            <a:sym typeface="Helvetica"/>
                          </a:rPr>
                          <a:t>1a</a:t>
                        </a:r>
                      </a:p>
                    </a:txBody>
                    <a:tcPr marL="50800" marR="50800" marT="50800" marB="50800" anchor="t" anchorCtr="0" horzOverflow="overflow">
                      <a:lnL w="25400">
                        <a:miter lim="400000"/>
                      </a:lnL>
                      <a:lnR w="50800">
                        <a:solidFill>
                          <a:srgbClr val="000000"/>
                        </a:solidFill>
                        <a:miter lim="400000"/>
                      </a:lnR>
                      <a:lnT w="25400">
                        <a:miter lim="400000"/>
                      </a:lnT>
                      <a:lnB w="25400">
                        <a:miter lim="400000"/>
                      </a:lnB>
                      <a:solidFill>
                        <a:srgbClr val="8EFA00"/>
                      </a:solidFill>
                    </a:tcPr>
                  </a:tc>
                  <a:tc>
                    <a:txBody>
                      <a:bodyPr/>
                      <a:lstStyle/>
                      <a:p>
                        <a:pPr defTabSz="914400">
                          <a:defRPr sz="1800"/>
                        </a:pPr>
                        <a:r>
                          <a:rPr b="1" sz="2000">
                            <a:latin typeface="Helvetica"/>
                            <a:ea typeface="Helvetica"/>
                            <a:cs typeface="Helvetica"/>
                            <a:sym typeface="Helvetica"/>
                          </a:rPr>
                          <a:t>1b</a:t>
                        </a:r>
                      </a:p>
                    </a:txBody>
                    <a:tcPr marL="50800" marR="50800" marT="50800" marB="50800" anchor="t" anchorCtr="0"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solidFill>
                        <a:srgbClr val="008F00"/>
                      </a:solidFill>
                    </a:tcPr>
                  </a:tc>
                  <a:tc>
                    <a:txBody>
                      <a:bodyPr/>
                      <a:lstStyle/>
                      <a:p>
                        <a:pPr defTabSz="914400">
                          <a:defRPr sz="1800"/>
                        </a:pPr>
                        <a:r>
                          <a:rPr b="1" sz="2000">
                            <a:latin typeface="Helvetica"/>
                            <a:ea typeface="Helvetica"/>
                            <a:cs typeface="Helvetica"/>
                            <a:sym typeface="Helvetica"/>
                          </a:rPr>
                          <a:t>1c</a:t>
                        </a:r>
                      </a:p>
                    </a:txBody>
                    <a:tcPr marL="50800" marR="50800" marT="50800" marB="50800" anchor="t" anchorCtr="0"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solidFill>
                        <a:srgbClr val="008F00"/>
                      </a:solidFill>
                    </a:tcPr>
                  </a:tc>
                  <a:tc>
                    <a:txBody>
                      <a:bodyPr/>
                      <a:lstStyle/>
                      <a:p>
                        <a:pPr defTabSz="914400">
                          <a:defRPr sz="1800"/>
                        </a:pPr>
                        <a:r>
                          <a:rPr b="1" sz="2000">
                            <a:latin typeface="Helvetica"/>
                            <a:ea typeface="Helvetica"/>
                            <a:cs typeface="Helvetica"/>
                            <a:sym typeface="Helvetica"/>
                          </a:rPr>
                          <a:t>1d</a:t>
                        </a:r>
                      </a:p>
                    </a:txBody>
                    <a:tcPr marL="50800" marR="50800" marT="50800" marB="50800" anchor="t" anchorCtr="0" horzOverflow="overflow">
                      <a:lnL w="50800">
                        <a:solidFill>
                          <a:srgbClr val="000000"/>
                        </a:solidFill>
                        <a:miter lim="400000"/>
                      </a:lnL>
                      <a:lnR w="25400">
                        <a:miter lim="400000"/>
                      </a:lnR>
                      <a:lnT w="25400">
                        <a:miter lim="400000"/>
                      </a:lnT>
                      <a:lnB w="25400">
                        <a:miter lim="400000"/>
                      </a:lnB>
                      <a:solidFill>
                        <a:schemeClr val="accent4">
                          <a:hueOff val="-1081314"/>
                          <a:satOff val="4338"/>
                          <a:lumOff val="-8931"/>
                        </a:schemeClr>
                      </a:solidFill>
                    </a:tcPr>
                  </a:tc>
                  <a:tc>
                    <a:txBody>
                      <a:bodyPr/>
                      <a:lstStyle/>
                      <a:p>
                        <a:pPr defTabSz="914400">
                          <a:defRPr sz="1800"/>
                        </a:pPr>
                        <a:r>
                          <a:rPr b="1" sz="2000">
                            <a:latin typeface="Helvetica"/>
                            <a:ea typeface="Helvetica"/>
                            <a:cs typeface="Helvetica"/>
                            <a:sym typeface="Helvetica"/>
                          </a:rPr>
                          <a:t>1e</a:t>
                        </a:r>
                      </a:p>
                    </a:txBody>
                    <a:tcPr marL="50800" marR="50800" marT="50800" marB="50800" anchor="t" anchorCtr="0" horzOverflow="overflow">
                      <a:lnL w="25400">
                        <a:miter lim="400000"/>
                      </a:lnL>
                      <a:lnR w="25400">
                        <a:miter lim="400000"/>
                      </a:lnR>
                      <a:lnT w="25400">
                        <a:miter lim="400000"/>
                      </a:lnT>
                      <a:lnB w="25400">
                        <a:miter lim="400000"/>
                      </a:lnB>
                      <a:solidFill>
                        <a:schemeClr val="accent4">
                          <a:hueOff val="-1081314"/>
                          <a:satOff val="4338"/>
                          <a:lumOff val="-8931"/>
                        </a:schemeClr>
                      </a:solidFill>
                    </a:tcPr>
                  </a:tc>
                </a:tr>
              </a:tbl>
            </a:graphicData>
          </a:graphic>
        </p:graphicFrame>
        <p:sp>
          <p:nvSpPr>
            <p:cNvPr id="630" name="Rounded Rectangle"/>
            <p:cNvSpPr/>
            <p:nvPr/>
          </p:nvSpPr>
          <p:spPr>
            <a:xfrm>
              <a:off x="0" y="0"/>
              <a:ext cx="4572002" cy="6400802"/>
            </a:xfrm>
            <a:prstGeom prst="roundRect">
              <a:avLst>
                <a:gd name="adj" fmla="val 18143"/>
              </a:avLst>
            </a:prstGeom>
            <a:noFill/>
            <a:ln w="127000" cap="flat">
              <a:solidFill>
                <a:srgbClr val="008F00">
                  <a:alpha val="71000"/>
                </a:srgbClr>
              </a:solidFill>
              <a:prstDash val="solid"/>
              <a:miter lim="400000"/>
            </a:ln>
            <a:effectLst/>
          </p:spPr>
          <p:txBody>
            <a:bodyPr wrap="square" lIns="91436" tIns="91436" rIns="91436" bIns="91436" numCol="1" anchor="ctr">
              <a:noAutofit/>
            </a:bodyPr>
            <a:lstStyle/>
            <a:p>
              <a:pPr defTabSz="914400">
                <a:defRPr sz="2400">
                  <a:latin typeface="Helvetica"/>
                  <a:ea typeface="Helvetica"/>
                  <a:cs typeface="Helvetica"/>
                  <a:sym typeface="Helvetica"/>
                </a:defRPr>
              </a:pPr>
            </a:p>
          </p:txBody>
        </p:sp>
        <p:graphicFrame>
          <p:nvGraphicFramePr>
            <p:cNvPr id="631" name="Table"/>
            <p:cNvGraphicFramePr/>
            <p:nvPr/>
          </p:nvGraphicFramePr>
          <p:xfrm>
            <a:off x="61773" y="5180087"/>
            <a:ext cx="4495801" cy="6858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54468"/>
                  <a:gridCol w="554468"/>
                  <a:gridCol w="554468"/>
                  <a:gridCol w="554468"/>
                  <a:gridCol w="554468"/>
                  <a:gridCol w="554468"/>
                  <a:gridCol w="554468"/>
                  <a:gridCol w="554468"/>
                </a:tblGrid>
                <a:tr h="576897">
                  <a:tc>
                    <a:txBody>
                      <a:bodyPr/>
                      <a:lstStyle/>
                      <a:p>
                        <a:pPr defTabSz="914400">
                          <a:defRPr sz="1800"/>
                        </a:pPr>
                        <a:r>
                          <a:rPr b="1" sz="2000">
                            <a:latin typeface="Helvetica"/>
                            <a:ea typeface="Helvetica"/>
                            <a:cs typeface="Helvetica"/>
                            <a:sym typeface="Helvetica"/>
                          </a:rPr>
                          <a:t>2a</a:t>
                        </a:r>
                      </a:p>
                    </a:txBody>
                    <a:tcPr marL="50800" marR="50800" marT="50800" marB="50800" anchor="t" anchorCtr="0" horzOverflow="overflow">
                      <a:lnL w="25400">
                        <a:miter lim="400000"/>
                      </a:lnL>
                      <a:lnR w="50800">
                        <a:solidFill>
                          <a:srgbClr val="000000"/>
                        </a:solidFill>
                        <a:miter lim="400000"/>
                      </a:lnR>
                      <a:lnT w="25400">
                        <a:miter lim="400000"/>
                      </a:lnT>
                      <a:lnB w="25400">
                        <a:miter lim="400000"/>
                      </a:lnB>
                      <a:solidFill>
                        <a:srgbClr val="8EFA00"/>
                      </a:solidFill>
                    </a:tcPr>
                  </a:tc>
                  <a:tc>
                    <a:txBody>
                      <a:bodyPr/>
                      <a:lstStyle/>
                      <a:p>
                        <a:pPr defTabSz="914400">
                          <a:defRPr sz="1800"/>
                        </a:pPr>
                        <a:r>
                          <a:rPr b="1" sz="2000">
                            <a:latin typeface="Helvetica"/>
                            <a:ea typeface="Helvetica"/>
                            <a:cs typeface="Helvetica"/>
                            <a:sym typeface="Helvetica"/>
                          </a:rPr>
                          <a:t>2b</a:t>
                        </a:r>
                      </a:p>
                    </a:txBody>
                    <a:tcPr marL="50800" marR="50800" marT="50800" marB="50800" anchor="t" anchorCtr="0"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solidFill>
                        <a:srgbClr val="008F00"/>
                      </a:solidFill>
                    </a:tcPr>
                  </a:tc>
                  <a:tc>
                    <a:txBody>
                      <a:bodyPr/>
                      <a:lstStyle/>
                      <a:p>
                        <a:pPr defTabSz="914400">
                          <a:defRPr sz="1800"/>
                        </a:pPr>
                        <a:r>
                          <a:rPr b="1" sz="2000">
                            <a:latin typeface="Helvetica"/>
                            <a:ea typeface="Helvetica"/>
                            <a:cs typeface="Helvetica"/>
                            <a:sym typeface="Helvetica"/>
                          </a:rPr>
                          <a:t>2c</a:t>
                        </a:r>
                      </a:p>
                    </a:txBody>
                    <a:tcPr marL="50800" marR="50800" marT="50800" marB="50800" anchor="t" anchorCtr="0" horzOverflow="overflow">
                      <a:lnL w="50800">
                        <a:solidFill>
                          <a:srgbClr val="000000"/>
                        </a:solidFill>
                        <a:miter lim="400000"/>
                      </a:lnL>
                      <a:lnR w="25400">
                        <a:miter lim="400000"/>
                      </a:lnR>
                      <a:lnT w="25400">
                        <a:miter lim="400000"/>
                      </a:lnT>
                      <a:lnB w="25400">
                        <a:miter lim="400000"/>
                      </a:lnB>
                      <a:solidFill>
                        <a:srgbClr val="008F00"/>
                      </a:solidFill>
                    </a:tcPr>
                  </a:tc>
                  <a:tc>
                    <a:txBody>
                      <a:bodyPr/>
                      <a:lstStyle/>
                      <a:p>
                        <a:pPr defTabSz="914400">
                          <a:defRPr sz="1800"/>
                        </a:pPr>
                        <a:r>
                          <a:rPr b="1" sz="2000">
                            <a:latin typeface="Helvetica"/>
                            <a:ea typeface="Helvetica"/>
                            <a:cs typeface="Helvetica"/>
                            <a:sym typeface="Helvetica"/>
                          </a:rPr>
                          <a:t>2d</a:t>
                        </a:r>
                      </a:p>
                    </a:txBody>
                    <a:tcPr marL="50800" marR="50800" marT="50800" marB="50800" anchor="t" anchorCtr="0" horzOverflow="overflow">
                      <a:lnL w="25400">
                        <a:miter lim="400000"/>
                      </a:lnL>
                      <a:lnR w="25400">
                        <a:miter lim="400000"/>
                      </a:lnR>
                      <a:lnT w="25400">
                        <a:miter lim="400000"/>
                      </a:lnT>
                      <a:lnB w="25400">
                        <a:miter lim="400000"/>
                      </a:lnB>
                      <a:solidFill>
                        <a:schemeClr val="accent4">
                          <a:hueOff val="-1081314"/>
                          <a:satOff val="4338"/>
                          <a:lumOff val="-8931"/>
                        </a:schemeClr>
                      </a:solidFill>
                    </a:tcPr>
                  </a:tc>
                  <a:tc>
                    <a:txBody>
                      <a:bodyPr/>
                      <a:lstStyle/>
                      <a:p>
                        <a:pPr defTabSz="914400">
                          <a:defRPr sz="1800"/>
                        </a:pPr>
                        <a:r>
                          <a:rPr b="1" sz="2000">
                            <a:latin typeface="Helvetica"/>
                            <a:ea typeface="Helvetica"/>
                            <a:cs typeface="Helvetica"/>
                            <a:sym typeface="Helvetica"/>
                          </a:rPr>
                          <a:t>2e</a:t>
                        </a:r>
                      </a:p>
                    </a:txBody>
                    <a:tcPr marL="50800" marR="50800" marT="50800" marB="50800" anchor="t" anchorCtr="0" horzOverflow="overflow">
                      <a:lnL w="25400">
                        <a:miter lim="400000"/>
                      </a:lnL>
                      <a:lnR w="76200">
                        <a:solidFill>
                          <a:srgbClr val="000000"/>
                        </a:solidFill>
                        <a:miter lim="400000"/>
                      </a:lnR>
                      <a:lnT w="25400">
                        <a:miter lim="400000"/>
                      </a:lnT>
                      <a:lnB w="25400">
                        <a:miter lim="400000"/>
                      </a:lnB>
                      <a:solidFill>
                        <a:schemeClr val="accent4">
                          <a:hueOff val="-1081314"/>
                          <a:satOff val="4338"/>
                          <a:lumOff val="-8931"/>
                        </a:schemeClr>
                      </a:solidFill>
                    </a:tcPr>
                  </a:tc>
                  <a:tc>
                    <a:txBody>
                      <a:bodyPr/>
                      <a:lstStyle/>
                      <a:p>
                        <a:pPr defTabSz="914400">
                          <a:defRPr sz="1800"/>
                        </a:pPr>
                        <a:r>
                          <a:rPr b="1" sz="2000">
                            <a:latin typeface="Helvetica"/>
                            <a:ea typeface="Helvetica"/>
                            <a:cs typeface="Helvetica"/>
                            <a:sym typeface="Helvetica"/>
                          </a:rPr>
                          <a:t>2f</a:t>
                        </a:r>
                      </a:p>
                    </a:txBody>
                    <a:tcPr marL="50800" marR="50800" marT="50800" marB="50800" anchor="t" anchorCtr="0" horzOverflow="overflow">
                      <a:lnL w="76200">
                        <a:solidFill>
                          <a:srgbClr val="000000"/>
                        </a:solidFill>
                        <a:miter lim="400000"/>
                      </a:lnL>
                      <a:lnR w="76200">
                        <a:solidFill>
                          <a:srgbClr val="000000"/>
                        </a:solidFill>
                        <a:miter lim="400000"/>
                      </a:lnR>
                      <a:lnT w="76200">
                        <a:solidFill>
                          <a:srgbClr val="000000"/>
                        </a:solidFill>
                        <a:miter lim="400000"/>
                      </a:lnT>
                      <a:lnB w="76200">
                        <a:solidFill>
                          <a:srgbClr val="000000"/>
                        </a:solidFill>
                        <a:miter lim="400000"/>
                      </a:lnB>
                      <a:solidFill>
                        <a:srgbClr val="008F00"/>
                      </a:solidFill>
                    </a:tcPr>
                  </a:tc>
                  <a:tc>
                    <a:txBody>
                      <a:bodyPr/>
                      <a:lstStyle/>
                      <a:p>
                        <a:pPr defTabSz="914400">
                          <a:defRPr sz="1800"/>
                        </a:pPr>
                        <a:r>
                          <a:rPr b="1" sz="2000">
                            <a:latin typeface="Helvetica"/>
                            <a:ea typeface="Helvetica"/>
                            <a:cs typeface="Helvetica"/>
                            <a:sym typeface="Helvetica"/>
                          </a:rPr>
                          <a:t>2g</a:t>
                        </a:r>
                      </a:p>
                    </a:txBody>
                    <a:tcPr marL="50800" marR="50800" marT="50800" marB="50800" anchor="t" anchorCtr="0" horzOverflow="overflow">
                      <a:lnL w="76200">
                        <a:solidFill>
                          <a:srgbClr val="000000"/>
                        </a:solidFill>
                        <a:miter lim="400000"/>
                      </a:lnL>
                      <a:lnR w="25400">
                        <a:miter lim="400000"/>
                      </a:lnR>
                      <a:lnT w="25400">
                        <a:miter lim="400000"/>
                      </a:lnT>
                      <a:lnB w="25400">
                        <a:miter lim="400000"/>
                      </a:lnB>
                      <a:solidFill>
                        <a:srgbClr val="0433FF"/>
                      </a:solidFill>
                    </a:tcPr>
                  </a:tc>
                  <a:tc>
                    <a:txBody>
                      <a:bodyPr/>
                      <a:lstStyle/>
                      <a:p>
                        <a:pPr defTabSz="914400">
                          <a:defRPr sz="1800"/>
                        </a:pPr>
                        <a:r>
                          <a:rPr b="1" sz="2000">
                            <a:latin typeface="Helvetica"/>
                            <a:ea typeface="Helvetica"/>
                            <a:cs typeface="Helvetica"/>
                            <a:sym typeface="Helvetica"/>
                          </a:rPr>
                          <a:t>2h</a:t>
                        </a:r>
                      </a:p>
                    </a:txBody>
                    <a:tcPr marL="50800" marR="50800" marT="50800" marB="50800" anchor="t" anchorCtr="0" horzOverflow="overflow">
                      <a:lnL w="25400">
                        <a:miter lim="400000"/>
                      </a:lnL>
                      <a:lnR w="25400">
                        <a:miter lim="400000"/>
                      </a:lnR>
                      <a:lnT w="25400">
                        <a:miter lim="400000"/>
                      </a:lnT>
                      <a:lnB w="25400">
                        <a:miter lim="400000"/>
                      </a:lnB>
                      <a:solidFill>
                        <a:srgbClr val="008F00"/>
                      </a:solidFill>
                    </a:tcPr>
                  </a:tc>
                </a:tr>
              </a:tbl>
            </a:graphicData>
          </a:graphic>
        </p:graphicFrame>
        <p:sp>
          <p:nvSpPr>
            <p:cNvPr id="632" name="Top 5"/>
            <p:cNvSpPr/>
            <p:nvPr/>
          </p:nvSpPr>
          <p:spPr>
            <a:xfrm>
              <a:off x="1856414" y="241902"/>
              <a:ext cx="101104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sz="2200">
                  <a:latin typeface="Helvetica"/>
                  <a:ea typeface="Helvetica"/>
                  <a:cs typeface="Helvetica"/>
                  <a:sym typeface="Helvetica"/>
                </a:defRPr>
              </a:lvl1pPr>
            </a:lstStyle>
            <a:p>
              <a:pPr/>
              <a:r>
                <a:t>Top 5</a:t>
              </a:r>
            </a:p>
          </p:txBody>
        </p:sp>
        <p:sp>
          <p:nvSpPr>
            <p:cNvPr id="633" name="Line"/>
            <p:cNvSpPr/>
            <p:nvPr/>
          </p:nvSpPr>
          <p:spPr>
            <a:xfrm flipH="1" flipV="1">
              <a:off x="725800" y="4512699"/>
              <a:ext cx="3155241" cy="3"/>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4" name="Line"/>
            <p:cNvSpPr/>
            <p:nvPr/>
          </p:nvSpPr>
          <p:spPr>
            <a:xfrm flipV="1">
              <a:off x="700400" y="1074329"/>
              <a:ext cx="2" cy="3463773"/>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5" name="Line"/>
            <p:cNvSpPr/>
            <p:nvPr/>
          </p:nvSpPr>
          <p:spPr>
            <a:xfrm flipV="1">
              <a:off x="3906439" y="1074329"/>
              <a:ext cx="2" cy="3463773"/>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6" name="Line"/>
            <p:cNvSpPr/>
            <p:nvPr/>
          </p:nvSpPr>
          <p:spPr>
            <a:xfrm flipH="1" flipV="1">
              <a:off x="729474" y="1099730"/>
              <a:ext cx="3155241" cy="3"/>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7" name="Line"/>
            <p:cNvSpPr/>
            <p:nvPr/>
          </p:nvSpPr>
          <p:spPr>
            <a:xfrm flipH="1" flipV="1">
              <a:off x="729474" y="1833394"/>
              <a:ext cx="3155241" cy="3"/>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8" name="Line"/>
            <p:cNvSpPr/>
            <p:nvPr/>
          </p:nvSpPr>
          <p:spPr>
            <a:xfrm flipH="1" flipV="1">
              <a:off x="718361" y="2519195"/>
              <a:ext cx="3155243" cy="2"/>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39" name="Line"/>
            <p:cNvSpPr/>
            <p:nvPr/>
          </p:nvSpPr>
          <p:spPr>
            <a:xfrm flipH="1" flipV="1">
              <a:off x="700400" y="3327763"/>
              <a:ext cx="3155244" cy="2"/>
            </a:xfrm>
            <a:prstGeom prst="line">
              <a:avLst/>
            </a:prstGeom>
            <a:noFill/>
            <a:ln w="508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40" name="Strategies"/>
            <p:cNvSpPr/>
            <p:nvPr/>
          </p:nvSpPr>
          <p:spPr>
            <a:xfrm>
              <a:off x="1430966" y="1858794"/>
              <a:ext cx="169410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b="0" sz="2200">
                  <a:latin typeface="Helvetica"/>
                  <a:ea typeface="Helvetica"/>
                  <a:cs typeface="Helvetica"/>
                  <a:sym typeface="Helvetica"/>
                </a:defRPr>
              </a:lvl1pPr>
            </a:lstStyle>
            <a:p>
              <a:pPr/>
              <a:r>
                <a:t>Strategies</a:t>
              </a:r>
            </a:p>
          </p:txBody>
        </p:sp>
        <p:sp>
          <p:nvSpPr>
            <p:cNvPr id="641" name="Independent Reading"/>
            <p:cNvSpPr/>
            <p:nvPr/>
          </p:nvSpPr>
          <p:spPr>
            <a:xfrm>
              <a:off x="755880" y="2674336"/>
              <a:ext cx="304428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b="0" sz="2200">
                  <a:latin typeface="Helvetica"/>
                  <a:ea typeface="Helvetica"/>
                  <a:cs typeface="Helvetica"/>
                  <a:sym typeface="Helvetica"/>
                </a:defRPr>
              </a:lvl1pPr>
            </a:lstStyle>
            <a:p>
              <a:pPr/>
              <a:r>
                <a:t>Independent Reading</a:t>
              </a:r>
            </a:p>
          </p:txBody>
        </p:sp>
        <p:sp>
          <p:nvSpPr>
            <p:cNvPr id="642" name="Return to Text and Response"/>
            <p:cNvSpPr/>
            <p:nvPr/>
          </p:nvSpPr>
          <p:spPr>
            <a:xfrm>
              <a:off x="844736" y="3446131"/>
              <a:ext cx="304428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defTabSz="914400">
                <a:defRPr b="0" sz="2200">
                  <a:latin typeface="Helvetica"/>
                  <a:ea typeface="Helvetica"/>
                  <a:cs typeface="Helvetica"/>
                  <a:sym typeface="Helvetica"/>
                </a:defRPr>
              </a:lvl1pPr>
            </a:lstStyle>
            <a:p>
              <a:pPr/>
              <a:r>
                <a:t>Return to Text and Response</a:t>
              </a:r>
            </a:p>
          </p:txBody>
        </p:sp>
        <p:sp>
          <p:nvSpPr>
            <p:cNvPr id="643" name="Content Domain"/>
            <p:cNvSpPr/>
            <p:nvPr/>
          </p:nvSpPr>
          <p:spPr>
            <a:xfrm>
              <a:off x="1199286" y="4588899"/>
              <a:ext cx="246803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b="0" sz="2200">
                  <a:latin typeface="Helvetica"/>
                  <a:ea typeface="Helvetica"/>
                  <a:cs typeface="Helvetica"/>
                  <a:sym typeface="Helvetica"/>
                </a:defRPr>
              </a:lvl1pPr>
            </a:lstStyle>
            <a:p>
              <a:pPr/>
              <a:r>
                <a:t>Content Domain</a:t>
              </a:r>
            </a:p>
          </p:txBody>
        </p:sp>
        <p:sp>
          <p:nvSpPr>
            <p:cNvPr id="644" name="Introduction"/>
            <p:cNvSpPr/>
            <p:nvPr/>
          </p:nvSpPr>
          <p:spPr>
            <a:xfrm>
              <a:off x="1464346" y="1125130"/>
              <a:ext cx="169410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b="0" sz="2200">
                  <a:latin typeface="Helvetica"/>
                  <a:ea typeface="Helvetica"/>
                  <a:cs typeface="Helvetica"/>
                  <a:sym typeface="Helvetica"/>
                </a:defRPr>
              </a:lvl1pPr>
            </a:lstStyle>
            <a:p>
              <a:pPr/>
              <a:r>
                <a:t>Introduction</a:t>
              </a:r>
            </a:p>
          </p:txBody>
        </p:sp>
        <p:sp>
          <p:nvSpPr>
            <p:cNvPr id="645" name="Top 5"/>
            <p:cNvSpPr/>
            <p:nvPr/>
          </p:nvSpPr>
          <p:spPr>
            <a:xfrm>
              <a:off x="6415981" y="241902"/>
              <a:ext cx="101104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lvl1pPr algn="l" defTabSz="914400">
                <a:defRPr sz="2200">
                  <a:latin typeface="Helvetica"/>
                  <a:ea typeface="Helvetica"/>
                  <a:cs typeface="Helvetica"/>
                  <a:sym typeface="Helvetica"/>
                </a:defRPr>
              </a:lvl1pPr>
            </a:lstStyle>
            <a:p>
              <a:pPr/>
              <a:r>
                <a:t>Top 5</a:t>
              </a:r>
            </a:p>
          </p:txBody>
        </p:sp>
        <p:pic>
          <p:nvPicPr>
            <p:cNvPr id="646" name="IMG_1463.jpg" descr="IMG_1463.jpg"/>
            <p:cNvPicPr>
              <a:picLocks noChangeAspect="1"/>
            </p:cNvPicPr>
            <p:nvPr/>
          </p:nvPicPr>
          <p:blipFill>
            <a:blip r:embed="rId2">
              <a:extLst/>
            </a:blip>
            <a:stretch>
              <a:fillRect/>
            </a:stretch>
          </p:blipFill>
          <p:spPr>
            <a:xfrm>
              <a:off x="6241499" y="3302363"/>
              <a:ext cx="1487004" cy="1786403"/>
            </a:xfrm>
            <a:prstGeom prst="rect">
              <a:avLst/>
            </a:prstGeom>
            <a:ln w="12700" cap="flat">
              <a:noFill/>
              <a:miter lim="400000"/>
            </a:ln>
            <a:effectLst/>
          </p:spPr>
        </p:pic>
        <p:pic>
          <p:nvPicPr>
            <p:cNvPr id="647" name="pasted-image.tiff" descr="pasted-image.tiff"/>
            <p:cNvPicPr>
              <a:picLocks noChangeAspect="1"/>
            </p:cNvPicPr>
            <p:nvPr/>
          </p:nvPicPr>
          <p:blipFill>
            <a:blip r:embed="rId3">
              <a:extLst/>
            </a:blip>
            <a:stretch>
              <a:fillRect/>
            </a:stretch>
          </p:blipFill>
          <p:spPr>
            <a:xfrm>
              <a:off x="6470167" y="5192787"/>
              <a:ext cx="1029668" cy="1029668"/>
            </a:xfrm>
            <a:prstGeom prst="rect">
              <a:avLst/>
            </a:prstGeom>
            <a:ln w="12700" cap="flat">
              <a:noFill/>
              <a:miter lim="400000"/>
            </a:ln>
            <a:effectLst/>
          </p:spPr>
        </p:pic>
      </p:grpSp>
      <p:pic>
        <p:nvPicPr>
          <p:cNvPr id="649" name="IMG_1463.jpg" descr="IMG_1463.jpg"/>
          <p:cNvPicPr>
            <a:picLocks noChangeAspect="1"/>
          </p:cNvPicPr>
          <p:nvPr/>
        </p:nvPicPr>
        <p:blipFill>
          <a:blip r:embed="rId2">
            <a:extLst/>
          </a:blip>
          <a:stretch>
            <a:fillRect/>
          </a:stretch>
        </p:blipFill>
        <p:spPr>
          <a:xfrm>
            <a:off x="13834522" y="3852529"/>
            <a:ext cx="6113399" cy="73443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where??"/>
          <p:cNvSpPr/>
          <p:nvPr/>
        </p:nvSpPr>
        <p:spPr>
          <a:xfrm>
            <a:off x="3814189" y="481780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where??</a:t>
            </a:r>
          </a:p>
        </p:txBody>
      </p:sp>
      <p:sp>
        <p:nvSpPr>
          <p:cNvPr id="1082" name="what?"/>
          <p:cNvSpPr/>
          <p:nvPr/>
        </p:nvSpPr>
        <p:spPr>
          <a:xfrm>
            <a:off x="3814189" y="267778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what?</a:t>
            </a:r>
          </a:p>
        </p:txBody>
      </p:sp>
      <p:sp>
        <p:nvSpPr>
          <p:cNvPr id="1083" name="who?"/>
          <p:cNvSpPr/>
          <p:nvPr/>
        </p:nvSpPr>
        <p:spPr>
          <a:xfrm>
            <a:off x="3814189" y="40423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who?</a:t>
            </a:r>
          </a:p>
        </p:txBody>
      </p:sp>
      <p:sp>
        <p:nvSpPr>
          <p:cNvPr id="1084" name="when?"/>
          <p:cNvSpPr/>
          <p:nvPr/>
        </p:nvSpPr>
        <p:spPr>
          <a:xfrm>
            <a:off x="3814189" y="699080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when?</a:t>
            </a:r>
          </a:p>
        </p:txBody>
      </p:sp>
      <p:sp>
        <p:nvSpPr>
          <p:cNvPr id="1085" name="why?"/>
          <p:cNvSpPr/>
          <p:nvPr/>
        </p:nvSpPr>
        <p:spPr>
          <a:xfrm>
            <a:off x="3814189" y="9147309"/>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why?</a:t>
            </a:r>
          </a:p>
        </p:txBody>
      </p:sp>
      <p:sp>
        <p:nvSpPr>
          <p:cNvPr id="1086" name="how?"/>
          <p:cNvSpPr/>
          <p:nvPr/>
        </p:nvSpPr>
        <p:spPr>
          <a:xfrm>
            <a:off x="3814189" y="11303817"/>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how?</a:t>
            </a:r>
          </a:p>
        </p:txBody>
      </p:sp>
      <p:sp>
        <p:nvSpPr>
          <p:cNvPr id="1087" name="her father"/>
          <p:cNvSpPr txBox="1"/>
          <p:nvPr/>
        </p:nvSpPr>
        <p:spPr>
          <a:xfrm>
            <a:off x="12212316" y="1002585"/>
            <a:ext cx="4052368"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her father</a:t>
            </a:r>
          </a:p>
        </p:txBody>
      </p:sp>
      <p:sp>
        <p:nvSpPr>
          <p:cNvPr id="1088" name="‘That’s good’…"/>
          <p:cNvSpPr txBox="1"/>
          <p:nvPr/>
        </p:nvSpPr>
        <p:spPr>
          <a:xfrm>
            <a:off x="11164566" y="2835593"/>
            <a:ext cx="6147868"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‘That’s good’…</a:t>
            </a:r>
          </a:p>
        </p:txBody>
      </p:sp>
      <p:sp>
        <p:nvSpPr>
          <p:cNvPr id="1089" name="wardrobe"/>
          <p:cNvSpPr txBox="1"/>
          <p:nvPr/>
        </p:nvSpPr>
        <p:spPr>
          <a:xfrm>
            <a:off x="12259255" y="5143496"/>
            <a:ext cx="3958490"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wardrobe</a:t>
            </a:r>
          </a:p>
        </p:txBody>
      </p:sp>
      <p:sp>
        <p:nvSpPr>
          <p:cNvPr id="1090" name="peered"/>
          <p:cNvSpPr txBox="1"/>
          <p:nvPr/>
        </p:nvSpPr>
        <p:spPr>
          <a:xfrm>
            <a:off x="12771395" y="11252323"/>
            <a:ext cx="2934209"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peered</a:t>
            </a:r>
          </a:p>
        </p:txBody>
      </p:sp>
      <p:sp>
        <p:nvSpPr>
          <p:cNvPr id="1091" name="early"/>
          <p:cNvSpPr txBox="1"/>
          <p:nvPr/>
        </p:nvSpPr>
        <p:spPr>
          <a:xfrm>
            <a:off x="13190915" y="7316490"/>
            <a:ext cx="2095170" cy="113456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early</a:t>
            </a:r>
          </a:p>
        </p:txBody>
      </p:sp>
      <p:sp>
        <p:nvSpPr>
          <p:cNvPr id="1092" name="Father had gone to London?"/>
          <p:cNvSpPr txBox="1"/>
          <p:nvPr/>
        </p:nvSpPr>
        <p:spPr>
          <a:xfrm>
            <a:off x="8661761" y="9284407"/>
            <a:ext cx="11458703" cy="11345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600"/>
            </a:lvl1pPr>
          </a:lstStyle>
          <a:p>
            <a:pPr/>
            <a:r>
              <a:t>Father had gone to London?</a:t>
            </a:r>
          </a:p>
        </p:txBody>
      </p:sp>
      <p:sp>
        <p:nvSpPr>
          <p:cNvPr id="1093" name="Children may struggle to interpret question words."/>
          <p:cNvSpPr txBox="1"/>
          <p:nvPr/>
        </p:nvSpPr>
        <p:spPr>
          <a:xfrm>
            <a:off x="7918125" y="163775"/>
            <a:ext cx="1294597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vl1pPr>
          </a:lstStyle>
          <a:p>
            <a:pPr/>
            <a:r>
              <a:t>Children may struggle to interpret question words.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where??"/>
          <p:cNvSpPr/>
          <p:nvPr/>
        </p:nvSpPr>
        <p:spPr>
          <a:xfrm>
            <a:off x="3814189" y="481780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where??</a:t>
            </a:r>
          </a:p>
        </p:txBody>
      </p:sp>
      <p:sp>
        <p:nvSpPr>
          <p:cNvPr id="1096" name="what?"/>
          <p:cNvSpPr/>
          <p:nvPr/>
        </p:nvSpPr>
        <p:spPr>
          <a:xfrm>
            <a:off x="3814189" y="2677788"/>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what?</a:t>
            </a:r>
          </a:p>
        </p:txBody>
      </p:sp>
      <p:sp>
        <p:nvSpPr>
          <p:cNvPr id="1097" name="who?"/>
          <p:cNvSpPr/>
          <p:nvPr/>
        </p:nvSpPr>
        <p:spPr>
          <a:xfrm>
            <a:off x="3814189" y="40423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who?</a:t>
            </a:r>
          </a:p>
        </p:txBody>
      </p:sp>
      <p:sp>
        <p:nvSpPr>
          <p:cNvPr id="1098" name="when?"/>
          <p:cNvSpPr/>
          <p:nvPr/>
        </p:nvSpPr>
        <p:spPr>
          <a:xfrm>
            <a:off x="3814189" y="6990802"/>
            <a:ext cx="3906261" cy="178593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when?</a:t>
            </a:r>
          </a:p>
        </p:txBody>
      </p:sp>
      <p:sp>
        <p:nvSpPr>
          <p:cNvPr id="1099" name="why?"/>
          <p:cNvSpPr/>
          <p:nvPr/>
        </p:nvSpPr>
        <p:spPr>
          <a:xfrm>
            <a:off x="3814189" y="9147309"/>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why?</a:t>
            </a:r>
          </a:p>
        </p:txBody>
      </p:sp>
      <p:sp>
        <p:nvSpPr>
          <p:cNvPr id="1100" name="how?"/>
          <p:cNvSpPr/>
          <p:nvPr/>
        </p:nvSpPr>
        <p:spPr>
          <a:xfrm>
            <a:off x="3814189" y="11303817"/>
            <a:ext cx="3906261" cy="1785938"/>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how?</a:t>
            </a:r>
          </a:p>
        </p:txBody>
      </p:sp>
      <p:sp>
        <p:nvSpPr>
          <p:cNvPr id="1101" name="Flash spelling…"/>
          <p:cNvSpPr txBox="1"/>
          <p:nvPr>
            <p:ph type="body" sz="quarter" idx="4294967295"/>
          </p:nvPr>
        </p:nvSpPr>
        <p:spPr>
          <a:xfrm>
            <a:off x="11302362" y="2686918"/>
            <a:ext cx="7162801" cy="8761897"/>
          </a:xfrm>
          <a:prstGeom prst="rect">
            <a:avLst/>
          </a:prstGeom>
        </p:spPr>
        <p:txBody>
          <a:bodyPr lIns="71437" tIns="71437" rIns="71437" bIns="71437"/>
          <a:lstStyle/>
          <a:p>
            <a:pPr marL="537104" indent="-537104" defTabSz="714732">
              <a:spcBef>
                <a:spcPts val="5100"/>
              </a:spcBef>
              <a:buSzPct val="75000"/>
              <a:defRPr sz="4350">
                <a:latin typeface="Helvetica Light"/>
                <a:ea typeface="Helvetica Light"/>
                <a:cs typeface="Helvetica Light"/>
                <a:sym typeface="Helvetica Light"/>
              </a:defRPr>
            </a:pPr>
            <a:r>
              <a:t>Flash spelling</a:t>
            </a:r>
          </a:p>
          <a:p>
            <a:pPr marL="537104" indent="-537104" defTabSz="714732">
              <a:spcBef>
                <a:spcPts val="5100"/>
              </a:spcBef>
              <a:buSzPct val="75000"/>
              <a:defRPr sz="4350">
                <a:latin typeface="Helvetica Light"/>
                <a:ea typeface="Helvetica Light"/>
                <a:cs typeface="Helvetica Light"/>
                <a:sym typeface="Helvetica Light"/>
              </a:defRPr>
            </a:pPr>
            <a:r>
              <a:t>The pairs game</a:t>
            </a:r>
          </a:p>
          <a:p>
            <a:pPr marL="537104" indent="-537104" defTabSz="714732">
              <a:spcBef>
                <a:spcPts val="5100"/>
              </a:spcBef>
              <a:buSzPct val="75000"/>
              <a:defRPr sz="4350">
                <a:latin typeface="Helvetica Light"/>
                <a:ea typeface="Helvetica Light"/>
                <a:cs typeface="Helvetica Light"/>
                <a:sym typeface="Helvetica Light"/>
              </a:defRPr>
            </a:pPr>
            <a:r>
              <a:t>Kim’s game</a:t>
            </a:r>
          </a:p>
          <a:p>
            <a:pPr marL="537104" indent="-537104" defTabSz="714732">
              <a:spcBef>
                <a:spcPts val="5100"/>
              </a:spcBef>
              <a:buSzPct val="75000"/>
              <a:defRPr sz="4350">
                <a:latin typeface="Helvetica Light"/>
                <a:ea typeface="Helvetica Light"/>
                <a:cs typeface="Helvetica Light"/>
                <a:sym typeface="Helvetica Light"/>
              </a:defRPr>
            </a:pPr>
            <a:r>
              <a:t>Tracing the letters</a:t>
            </a:r>
          </a:p>
          <a:p>
            <a:pPr marL="537104" indent="-537104" defTabSz="714732">
              <a:spcBef>
                <a:spcPts val="5100"/>
              </a:spcBef>
              <a:buSzPct val="75000"/>
              <a:defRPr b="1" sz="4350">
                <a:latin typeface="Helvetica"/>
                <a:ea typeface="Helvetica"/>
                <a:cs typeface="Helvetica"/>
                <a:sym typeface="Helvetica"/>
              </a:defRPr>
            </a:pPr>
            <a:r>
              <a:t>Matching the rest of the question to the question word</a:t>
            </a:r>
          </a:p>
          <a:p>
            <a:pPr marL="537104" indent="-537104" defTabSz="714732">
              <a:spcBef>
                <a:spcPts val="5100"/>
              </a:spcBef>
              <a:buSzPct val="75000"/>
              <a:defRPr b="1" sz="4350">
                <a:latin typeface="Helvetica"/>
                <a:ea typeface="Helvetica"/>
                <a:cs typeface="Helvetica"/>
                <a:sym typeface="Helvetica"/>
              </a:defRPr>
            </a:pPr>
            <a:r>
              <a:t>Matching the answer</a:t>
            </a:r>
          </a:p>
        </p:txBody>
      </p:sp>
      <p:sp>
        <p:nvSpPr>
          <p:cNvPr id="1102" name="Children may struggle to interpret question words."/>
          <p:cNvSpPr txBox="1"/>
          <p:nvPr/>
        </p:nvSpPr>
        <p:spPr>
          <a:xfrm>
            <a:off x="8064952" y="573472"/>
            <a:ext cx="1294597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vl1pPr>
          </a:lstStyle>
          <a:p>
            <a:pPr/>
            <a:r>
              <a:t>Children may struggle to interpret question words.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why?"/>
          <p:cNvSpPr/>
          <p:nvPr/>
        </p:nvSpPr>
        <p:spPr>
          <a:xfrm>
            <a:off x="3985878" y="2210043"/>
            <a:ext cx="16056645" cy="1024234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54400">
                <a:solidFill>
                  <a:srgbClr val="FFFFFF"/>
                </a:solidFill>
                <a:latin typeface="+mn-lt"/>
                <a:ea typeface="+mn-ea"/>
                <a:cs typeface="+mn-cs"/>
                <a:sym typeface="Helvetica Neue Medium"/>
              </a:defRPr>
            </a:lvl1pPr>
          </a:lstStyle>
          <a:p>
            <a:pPr/>
            <a:r>
              <a:t>why?</a:t>
            </a:r>
          </a:p>
        </p:txBody>
      </p:sp>
      <p:sp>
        <p:nvSpPr>
          <p:cNvPr id="1105" name="Line"/>
          <p:cNvSpPr/>
          <p:nvPr/>
        </p:nvSpPr>
        <p:spPr>
          <a:xfrm>
            <a:off x="6108684" y="6605818"/>
            <a:ext cx="261085" cy="959490"/>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06" name="Line"/>
          <p:cNvSpPr/>
          <p:nvPr/>
        </p:nvSpPr>
        <p:spPr>
          <a:xfrm flipV="1">
            <a:off x="7317359" y="8942815"/>
            <a:ext cx="222709" cy="816312"/>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07" name="Line"/>
          <p:cNvSpPr/>
          <p:nvPr/>
        </p:nvSpPr>
        <p:spPr>
          <a:xfrm flipV="1">
            <a:off x="7572354" y="7829473"/>
            <a:ext cx="222709" cy="816312"/>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08" name="Line"/>
          <p:cNvSpPr/>
          <p:nvPr/>
        </p:nvSpPr>
        <p:spPr>
          <a:xfrm>
            <a:off x="8666524" y="7766849"/>
            <a:ext cx="210116" cy="95011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09" name="Line"/>
          <p:cNvSpPr/>
          <p:nvPr/>
        </p:nvSpPr>
        <p:spPr>
          <a:xfrm>
            <a:off x="8380377" y="6610088"/>
            <a:ext cx="210115" cy="95011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0" name="Line"/>
          <p:cNvSpPr/>
          <p:nvPr/>
        </p:nvSpPr>
        <p:spPr>
          <a:xfrm>
            <a:off x="8959577" y="8880191"/>
            <a:ext cx="210115" cy="950117"/>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1" name="Line"/>
          <p:cNvSpPr/>
          <p:nvPr/>
        </p:nvSpPr>
        <p:spPr>
          <a:xfrm flipV="1">
            <a:off x="9441755" y="8942815"/>
            <a:ext cx="222709" cy="816312"/>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2" name="Line"/>
          <p:cNvSpPr/>
          <p:nvPr/>
        </p:nvSpPr>
        <p:spPr>
          <a:xfrm flipV="1">
            <a:off x="9680787" y="7829473"/>
            <a:ext cx="222709" cy="816312"/>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3" name="Line"/>
          <p:cNvSpPr/>
          <p:nvPr/>
        </p:nvSpPr>
        <p:spPr>
          <a:xfrm flipV="1">
            <a:off x="10001879" y="6920707"/>
            <a:ext cx="222709" cy="816312"/>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4" name="Line"/>
          <p:cNvSpPr/>
          <p:nvPr/>
        </p:nvSpPr>
        <p:spPr>
          <a:xfrm>
            <a:off x="6439889" y="7762579"/>
            <a:ext cx="261086" cy="959490"/>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5" name="Line"/>
          <p:cNvSpPr/>
          <p:nvPr/>
        </p:nvSpPr>
        <p:spPr>
          <a:xfrm>
            <a:off x="6752019" y="8875921"/>
            <a:ext cx="261085" cy="959490"/>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6" name="Line"/>
          <p:cNvSpPr/>
          <p:nvPr/>
        </p:nvSpPr>
        <p:spPr>
          <a:xfrm flipV="1">
            <a:off x="7865312" y="6672712"/>
            <a:ext cx="222709" cy="816313"/>
          </a:xfrm>
          <a:prstGeom prst="line">
            <a:avLst/>
          </a:prstGeom>
          <a:ln w="25400">
            <a:solidFill>
              <a:srgbClr val="000000"/>
            </a:solidFill>
            <a:miter lim="400000"/>
            <a:tailEnd type="triangle"/>
          </a:ln>
        </p:spPr>
        <p:txBody>
          <a:bodyPr lIns="71437" tIns="71437" rIns="71437" bIns="71437" anchor="ctr"/>
          <a:lstStyle/>
          <a:p>
            <a:pPr defTabSz="821531">
              <a:defRPr b="0">
                <a:solidFill>
                  <a:srgbClr val="FFFFFF"/>
                </a:solidFill>
                <a:latin typeface="+mn-lt"/>
                <a:ea typeface="+mn-ea"/>
                <a:cs typeface="+mn-cs"/>
                <a:sym typeface="Helvetica Neue Medium"/>
              </a:defRPr>
            </a:pPr>
          </a:p>
        </p:txBody>
      </p:sp>
      <p:sp>
        <p:nvSpPr>
          <p:cNvPr id="1117" name="Tracing"/>
          <p:cNvSpPr txBox="1"/>
          <p:nvPr/>
        </p:nvSpPr>
        <p:spPr>
          <a:xfrm>
            <a:off x="10327068" y="2265128"/>
            <a:ext cx="3729864" cy="134530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8000"/>
            </a:lvl1pPr>
          </a:lstStyle>
          <a:p>
            <a:pPr/>
            <a:r>
              <a:t>Tracing</a:t>
            </a:r>
          </a:p>
        </p:txBody>
      </p:sp>
      <p:sp>
        <p:nvSpPr>
          <p:cNvPr id="1118" name="Children may struggle to interpret question words."/>
          <p:cNvSpPr txBox="1"/>
          <p:nvPr/>
        </p:nvSpPr>
        <p:spPr>
          <a:xfrm>
            <a:off x="5541213" y="595035"/>
            <a:ext cx="1294597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4200"/>
            </a:lvl1pPr>
          </a:lstStyle>
          <a:p>
            <a:pPr/>
            <a:r>
              <a:t>Children may struggle to interpret question words.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2" name="Group"/>
          <p:cNvGrpSpPr/>
          <p:nvPr/>
        </p:nvGrpSpPr>
        <p:grpSpPr>
          <a:xfrm>
            <a:off x="10590392" y="4287985"/>
            <a:ext cx="2675216" cy="1730380"/>
            <a:chOff x="0" y="0"/>
            <a:chExt cx="2675214" cy="1730378"/>
          </a:xfrm>
        </p:grpSpPr>
        <p:sp>
          <p:nvSpPr>
            <p:cNvPr id="1120" name="Rectangle"/>
            <p:cNvSpPr/>
            <p:nvPr/>
          </p:nvSpPr>
          <p:spPr>
            <a:xfrm>
              <a:off x="-1" y="-1"/>
              <a:ext cx="2675216" cy="1730380"/>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21" name="who?"/>
            <p:cNvSpPr txBox="1"/>
            <p:nvPr/>
          </p:nvSpPr>
          <p:spPr>
            <a:xfrm>
              <a:off x="-1" y="0"/>
              <a:ext cx="2675216" cy="13180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noAutofit/>
            </a:bodyPr>
            <a:lstStyle>
              <a:lvl1pPr algn="l" defTabSz="1828800">
                <a:defRPr b="0" sz="8000">
                  <a:latin typeface="Arial"/>
                  <a:ea typeface="Arial"/>
                  <a:cs typeface="Arial"/>
                  <a:sym typeface="Arial"/>
                </a:defRPr>
              </a:lvl1pPr>
            </a:lstStyle>
            <a:p>
              <a:pPr/>
              <a:r>
                <a:t>who?</a:t>
              </a:r>
            </a:p>
          </p:txBody>
        </p:sp>
      </p:grpSp>
      <p:grpSp>
        <p:nvGrpSpPr>
          <p:cNvPr id="1125" name="Group"/>
          <p:cNvGrpSpPr/>
          <p:nvPr/>
        </p:nvGrpSpPr>
        <p:grpSpPr>
          <a:xfrm>
            <a:off x="10058870" y="9527182"/>
            <a:ext cx="3738260" cy="1727203"/>
            <a:chOff x="0" y="0"/>
            <a:chExt cx="3738259" cy="1727201"/>
          </a:xfrm>
        </p:grpSpPr>
        <p:sp>
          <p:nvSpPr>
            <p:cNvPr id="1123" name="Rectangle"/>
            <p:cNvSpPr/>
            <p:nvPr/>
          </p:nvSpPr>
          <p:spPr>
            <a:xfrm>
              <a:off x="-1" y="0"/>
              <a:ext cx="3738261" cy="1727202"/>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24" name="where?"/>
            <p:cNvSpPr txBox="1"/>
            <p:nvPr/>
          </p:nvSpPr>
          <p:spPr>
            <a:xfrm>
              <a:off x="-1" y="-1"/>
              <a:ext cx="3738261" cy="1318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noAutofit/>
            </a:bodyPr>
            <a:lstStyle>
              <a:lvl1pPr algn="l" defTabSz="1828800">
                <a:defRPr b="0" sz="8000">
                  <a:latin typeface="Arial"/>
                  <a:ea typeface="Arial"/>
                  <a:cs typeface="Arial"/>
                  <a:sym typeface="Arial"/>
                </a:defRPr>
              </a:lvl1pPr>
            </a:lstStyle>
            <a:p>
              <a:pPr/>
              <a:r>
                <a:t>where?</a:t>
              </a:r>
            </a:p>
          </p:txBody>
        </p:sp>
      </p:grpSp>
      <p:grpSp>
        <p:nvGrpSpPr>
          <p:cNvPr id="1128" name="Group"/>
          <p:cNvGrpSpPr/>
          <p:nvPr/>
        </p:nvGrpSpPr>
        <p:grpSpPr>
          <a:xfrm>
            <a:off x="10456510" y="6909172"/>
            <a:ext cx="2942980" cy="1727203"/>
            <a:chOff x="0" y="0"/>
            <a:chExt cx="2942978" cy="1727201"/>
          </a:xfrm>
        </p:grpSpPr>
        <p:sp>
          <p:nvSpPr>
            <p:cNvPr id="1126" name="Rectangle"/>
            <p:cNvSpPr/>
            <p:nvPr/>
          </p:nvSpPr>
          <p:spPr>
            <a:xfrm>
              <a:off x="-1" y="0"/>
              <a:ext cx="2942980" cy="1727202"/>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27" name="what?"/>
            <p:cNvSpPr txBox="1"/>
            <p:nvPr/>
          </p:nvSpPr>
          <p:spPr>
            <a:xfrm>
              <a:off x="-1" y="-1"/>
              <a:ext cx="2942980" cy="1318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7" tIns="91437" rIns="91437" bIns="91437" numCol="1" anchor="t">
              <a:noAutofit/>
            </a:bodyPr>
            <a:lstStyle>
              <a:lvl1pPr algn="l" defTabSz="1828800">
                <a:defRPr b="0" sz="8000">
                  <a:latin typeface="Arial"/>
                  <a:ea typeface="Arial"/>
                  <a:cs typeface="Arial"/>
                  <a:sym typeface="Arial"/>
                </a:defRPr>
              </a:lvl1pPr>
            </a:lstStyle>
            <a:p>
              <a:pPr/>
              <a:r>
                <a:t>what?</a:t>
              </a:r>
            </a:p>
          </p:txBody>
        </p:sp>
      </p:grpSp>
      <p:grpSp>
        <p:nvGrpSpPr>
          <p:cNvPr id="1131" name="Group"/>
          <p:cNvGrpSpPr/>
          <p:nvPr/>
        </p:nvGrpSpPr>
        <p:grpSpPr>
          <a:xfrm>
            <a:off x="10590392" y="4287985"/>
            <a:ext cx="2675216" cy="1730380"/>
            <a:chOff x="0" y="0"/>
            <a:chExt cx="2675214" cy="1730378"/>
          </a:xfrm>
        </p:grpSpPr>
        <p:sp>
          <p:nvSpPr>
            <p:cNvPr id="1129" name="Rectangle"/>
            <p:cNvSpPr/>
            <p:nvPr/>
          </p:nvSpPr>
          <p:spPr>
            <a:xfrm>
              <a:off x="-1" y="-1"/>
              <a:ext cx="2675216" cy="1730380"/>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30" name="who?"/>
            <p:cNvSpPr txBox="1"/>
            <p:nvPr/>
          </p:nvSpPr>
          <p:spPr>
            <a:xfrm>
              <a:off x="-1" y="0"/>
              <a:ext cx="2675216" cy="1135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800">
                <a:defRPr b="0" sz="8000">
                  <a:latin typeface="Arial"/>
                  <a:ea typeface="Arial"/>
                  <a:cs typeface="Arial"/>
                  <a:sym typeface="Arial"/>
                </a:defRPr>
              </a:lvl1pPr>
            </a:lstStyle>
            <a:p>
              <a:pPr/>
              <a:r>
                <a:t>who?</a:t>
              </a:r>
            </a:p>
          </p:txBody>
        </p:sp>
      </p:grpSp>
      <p:grpSp>
        <p:nvGrpSpPr>
          <p:cNvPr id="1134" name="Group"/>
          <p:cNvGrpSpPr/>
          <p:nvPr/>
        </p:nvGrpSpPr>
        <p:grpSpPr>
          <a:xfrm>
            <a:off x="10353807" y="6909172"/>
            <a:ext cx="3148386" cy="1727203"/>
            <a:chOff x="0" y="0"/>
            <a:chExt cx="3148384" cy="1727201"/>
          </a:xfrm>
        </p:grpSpPr>
        <p:sp>
          <p:nvSpPr>
            <p:cNvPr id="1132" name="Rectangle"/>
            <p:cNvSpPr/>
            <p:nvPr/>
          </p:nvSpPr>
          <p:spPr>
            <a:xfrm>
              <a:off x="-1" y="0"/>
              <a:ext cx="2982681" cy="1727202"/>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33" name="what?"/>
            <p:cNvSpPr txBox="1"/>
            <p:nvPr/>
          </p:nvSpPr>
          <p:spPr>
            <a:xfrm>
              <a:off x="165704" y="296020"/>
              <a:ext cx="2982681" cy="1135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800">
                <a:defRPr b="0" sz="8000">
                  <a:latin typeface="Arial"/>
                  <a:ea typeface="Arial"/>
                  <a:cs typeface="Arial"/>
                  <a:sym typeface="Arial"/>
                </a:defRPr>
              </a:lvl1pPr>
            </a:lstStyle>
            <a:p>
              <a:pPr/>
              <a:r>
                <a:t>what?</a:t>
              </a:r>
            </a:p>
          </p:txBody>
        </p:sp>
      </p:grpSp>
      <p:grpSp>
        <p:nvGrpSpPr>
          <p:cNvPr id="1137" name="Group"/>
          <p:cNvGrpSpPr/>
          <p:nvPr/>
        </p:nvGrpSpPr>
        <p:grpSpPr>
          <a:xfrm>
            <a:off x="9952510" y="9527182"/>
            <a:ext cx="3950979" cy="1727203"/>
            <a:chOff x="0" y="0"/>
            <a:chExt cx="3950978" cy="1727201"/>
          </a:xfrm>
        </p:grpSpPr>
        <p:sp>
          <p:nvSpPr>
            <p:cNvPr id="1135" name="Rectangle"/>
            <p:cNvSpPr/>
            <p:nvPr/>
          </p:nvSpPr>
          <p:spPr>
            <a:xfrm>
              <a:off x="-1" y="0"/>
              <a:ext cx="3637728" cy="1727202"/>
            </a:xfrm>
            <a:prstGeom prst="rect">
              <a:avLst/>
            </a:prstGeom>
            <a:solidFill>
              <a:srgbClr val="BBE0E3"/>
            </a:solidFill>
            <a:ln w="12700" cap="flat">
              <a:solidFill>
                <a:srgbClr val="000000"/>
              </a:solidFill>
              <a:prstDash val="solid"/>
              <a:round/>
            </a:ln>
            <a:effectLst/>
          </p:spPr>
          <p:txBody>
            <a:bodyPr wrap="square" lIns="91437" tIns="91437" rIns="91437" bIns="91437" numCol="1" anchor="t">
              <a:noAutofit/>
            </a:bodyPr>
            <a:lstStyle/>
            <a:p>
              <a:pPr algn="l" defTabSz="1828800">
                <a:defRPr b="0" sz="8000">
                  <a:latin typeface="Arial"/>
                  <a:ea typeface="Arial"/>
                  <a:cs typeface="Arial"/>
                  <a:sym typeface="Arial"/>
                </a:defRPr>
              </a:pPr>
            </a:p>
          </p:txBody>
        </p:sp>
        <p:sp>
          <p:nvSpPr>
            <p:cNvPr id="1136" name="where?"/>
            <p:cNvSpPr txBox="1"/>
            <p:nvPr/>
          </p:nvSpPr>
          <p:spPr>
            <a:xfrm>
              <a:off x="313251" y="296020"/>
              <a:ext cx="3637727" cy="1135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l" defTabSz="1828800">
                <a:defRPr b="0" sz="8000">
                  <a:latin typeface="Arial"/>
                  <a:ea typeface="Arial"/>
                  <a:cs typeface="Arial"/>
                  <a:sym typeface="Arial"/>
                </a:defRPr>
              </a:lvl1pPr>
            </a:lstStyle>
            <a:p>
              <a:pPr/>
              <a:r>
                <a:t>where?</a:t>
              </a:r>
            </a:p>
          </p:txBody>
        </p:sp>
      </p:grpSp>
      <p:sp>
        <p:nvSpPr>
          <p:cNvPr id="1138" name="Flash Spelling"/>
          <p:cNvSpPr txBox="1"/>
          <p:nvPr>
            <p:ph type="title" idx="4294967295"/>
          </p:nvPr>
        </p:nvSpPr>
        <p:spPr>
          <a:xfrm>
            <a:off x="8521699" y="643197"/>
            <a:ext cx="7340601" cy="2286006"/>
          </a:xfrm>
          <a:prstGeom prst="rect">
            <a:avLst/>
          </a:prstGeom>
        </p:spPr>
        <p:txBody>
          <a:bodyPr lIns="0" tIns="0" rIns="0" bIns="0"/>
          <a:lstStyle>
            <a:lvl1pPr algn="l" defTabSz="1828800">
              <a:defRPr b="1" sz="8000">
                <a:latin typeface="Arial"/>
                <a:ea typeface="Arial"/>
                <a:cs typeface="Arial"/>
                <a:sym typeface="Arial"/>
              </a:defRPr>
            </a:lvl1pPr>
          </a:lstStyle>
          <a:p>
            <a:pPr/>
            <a:r>
              <a:t>Flash Spelling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11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xit" nodeType="clickEffect" presetSubtype="0" presetID="1" grpId="5" fill="hold">
                                  <p:stCondLst>
                                    <p:cond delay="0"/>
                                  </p:stCondLst>
                                  <p:iterate type="el" backwards="0">
                                    <p:tmAbs val="0"/>
                                  </p:iterate>
                                  <p:childTnLst>
                                    <p:set>
                                      <p:cBhvr>
                                        <p:cTn id="22" fill="hold">
                                          <p:stCondLst>
                                            <p:cond delay="0"/>
                                          </p:stCondLst>
                                        </p:cTn>
                                        <p:tgtEl>
                                          <p:spTgt spid="11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1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xit" nodeType="clickEffect" presetSubtype="0" presetID="1" grpId="8" fill="hold">
                                  <p:stCondLst>
                                    <p:cond delay="0"/>
                                  </p:stCondLst>
                                  <p:iterate type="el" backwards="0">
                                    <p:tmAbs val="0"/>
                                  </p:iterate>
                                  <p:childTnLst>
                                    <p:set>
                                      <p:cBhvr>
                                        <p:cTn id="34" fill="hold">
                                          <p:stCondLst>
                                            <p:cond delay="0"/>
                                          </p:stCondLst>
                                        </p:cTn>
                                        <p:tgtEl>
                                          <p:spTgt spid="11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1" grpId="3"/>
      <p:bldP build="whole" bldLvl="1" animBg="1" rev="0" advAuto="0" spid="1137" grpId="9"/>
      <p:bldP build="whole" bldLvl="1" animBg="1" rev="0" advAuto="0" spid="1122" grpId="1"/>
      <p:bldP build="whole" bldLvl="1" animBg="1" rev="0" advAuto="0" spid="1122" grpId="2"/>
      <p:bldP build="whole" bldLvl="1" animBg="1" rev="0" advAuto="0" spid="1134" grpId="6"/>
      <p:bldP build="whole" bldLvl="1" animBg="1" rev="0" advAuto="0" spid="1128" grpId="5"/>
      <p:bldP build="whole" bldLvl="1" animBg="1" rev="0" advAuto="0" spid="1128" grpId="4"/>
      <p:bldP build="whole" bldLvl="1" animBg="1" rev="0" advAuto="0" spid="1125" grpId="7"/>
      <p:bldP build="whole" bldLvl="1" animBg="1" rev="0" advAuto="0" spid="1125" grpId="8"/>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where?"/>
          <p:cNvSpPr/>
          <p:nvPr/>
        </p:nvSpPr>
        <p:spPr>
          <a:xfrm>
            <a:off x="4133583" y="6895638"/>
            <a:ext cx="5555800" cy="3635857"/>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where?</a:t>
            </a:r>
          </a:p>
        </p:txBody>
      </p:sp>
      <p:sp>
        <p:nvSpPr>
          <p:cNvPr id="1143" name="what?"/>
          <p:cNvSpPr/>
          <p:nvPr/>
        </p:nvSpPr>
        <p:spPr>
          <a:xfrm>
            <a:off x="9780015" y="3165700"/>
            <a:ext cx="5136305" cy="35625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what?</a:t>
            </a:r>
          </a:p>
        </p:txBody>
      </p:sp>
      <p:sp>
        <p:nvSpPr>
          <p:cNvPr id="1144" name="who?"/>
          <p:cNvSpPr/>
          <p:nvPr/>
        </p:nvSpPr>
        <p:spPr>
          <a:xfrm>
            <a:off x="4193678" y="3195888"/>
            <a:ext cx="5435610" cy="350212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who?</a:t>
            </a:r>
          </a:p>
        </p:txBody>
      </p:sp>
      <p:sp>
        <p:nvSpPr>
          <p:cNvPr id="1145" name="when?"/>
          <p:cNvSpPr/>
          <p:nvPr/>
        </p:nvSpPr>
        <p:spPr>
          <a:xfrm>
            <a:off x="15004094" y="6878550"/>
            <a:ext cx="5246323" cy="3670033"/>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when?</a:t>
            </a:r>
          </a:p>
        </p:txBody>
      </p:sp>
      <p:sp>
        <p:nvSpPr>
          <p:cNvPr id="1146" name="why?"/>
          <p:cNvSpPr/>
          <p:nvPr/>
        </p:nvSpPr>
        <p:spPr>
          <a:xfrm>
            <a:off x="9787959" y="6876834"/>
            <a:ext cx="5120417" cy="3673466"/>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why?</a:t>
            </a:r>
          </a:p>
        </p:txBody>
      </p:sp>
      <p:sp>
        <p:nvSpPr>
          <p:cNvPr id="1147" name="how?"/>
          <p:cNvSpPr/>
          <p:nvPr/>
        </p:nvSpPr>
        <p:spPr>
          <a:xfrm>
            <a:off x="15067047" y="3165700"/>
            <a:ext cx="5120417" cy="35625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400">
                <a:solidFill>
                  <a:srgbClr val="FFFFFF"/>
                </a:solidFill>
                <a:latin typeface="+mn-lt"/>
                <a:ea typeface="+mn-ea"/>
                <a:cs typeface="+mn-cs"/>
                <a:sym typeface="Helvetica Neue Medium"/>
              </a:defRPr>
            </a:lvl1pPr>
          </a:lstStyle>
          <a:p>
            <a:pPr/>
            <a:r>
              <a:t>how?</a:t>
            </a:r>
          </a:p>
        </p:txBody>
      </p:sp>
      <p:sp>
        <p:nvSpPr>
          <p:cNvPr id="1148" name="Computer"/>
          <p:cNvSpPr/>
          <p:nvPr/>
        </p:nvSpPr>
        <p:spPr>
          <a:xfrm>
            <a:off x="21537886" y="10554115"/>
            <a:ext cx="2170813" cy="175179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3"/>
          </a:solidFill>
          <a:ln w="12700">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
        <p:nvSpPr>
          <p:cNvPr id="1149" name="The pairs game - Kim’s game"/>
          <p:cNvSpPr txBox="1"/>
          <p:nvPr>
            <p:ph type="title" idx="4294967295"/>
          </p:nvPr>
        </p:nvSpPr>
        <p:spPr>
          <a:xfrm>
            <a:off x="5284024" y="278422"/>
            <a:ext cx="14630401" cy="2499831"/>
          </a:xfrm>
          <a:prstGeom prst="rect">
            <a:avLst/>
          </a:prstGeom>
        </p:spPr>
        <p:txBody>
          <a:bodyPr lIns="71437" tIns="71437" rIns="71437" bIns="71437"/>
          <a:lstStyle>
            <a:lvl1pPr defTabSz="632579">
              <a:defRPr sz="8624">
                <a:latin typeface="Helvetica Light"/>
                <a:ea typeface="Helvetica Light"/>
                <a:cs typeface="Helvetica Light"/>
                <a:sym typeface="Helvetica Light"/>
              </a:defRPr>
            </a:lvl1pPr>
          </a:lstStyle>
          <a:p>
            <a:pPr/>
            <a:r>
              <a:t>The pairs game - Kim’s game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11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47"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151" name="IMG_2736.jpeg" descr="IMG_2736.jpeg"/>
          <p:cNvPicPr>
            <a:picLocks noChangeAspect="1"/>
          </p:cNvPicPr>
          <p:nvPr/>
        </p:nvPicPr>
        <p:blipFill>
          <a:blip r:embed="rId2">
            <a:extLst/>
          </a:blip>
          <a:stretch>
            <a:fillRect/>
          </a:stretch>
        </p:blipFill>
        <p:spPr>
          <a:xfrm>
            <a:off x="4765892" y="0"/>
            <a:ext cx="15725422" cy="1371600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1153" name="Reading Fluency: possible intervention"/>
          <p:cNvSpPr txBox="1"/>
          <p:nvPr>
            <p:ph type="title"/>
          </p:nvPr>
        </p:nvSpPr>
        <p:spPr>
          <a:prstGeom prst="rect">
            <a:avLst/>
          </a:prstGeom>
        </p:spPr>
        <p:txBody>
          <a:bodyPr/>
          <a:lstStyle>
            <a:lvl1pPr defTabSz="676909">
              <a:defRPr sz="9184"/>
            </a:lvl1pPr>
          </a:lstStyle>
          <a:p>
            <a:pPr/>
            <a:r>
              <a:t>Reading Fluency: possible intervention</a:t>
            </a:r>
          </a:p>
        </p:txBody>
      </p:sp>
      <p:sp>
        <p:nvSpPr>
          <p:cNvPr id="1154" name="‘Fluent reading supports comprehension because pupils’ cognitive resources are freed from focusing on word recognition and can be redirected towards comprehending the text.’ EEF"/>
          <p:cNvSpPr txBox="1"/>
          <p:nvPr/>
        </p:nvSpPr>
        <p:spPr>
          <a:xfrm>
            <a:off x="387914" y="5439172"/>
            <a:ext cx="23771461" cy="3742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42935">
              <a:lnSpc>
                <a:spcPts val="6800"/>
              </a:lnSpc>
              <a:spcBef>
                <a:spcPts val="1600"/>
              </a:spcBef>
              <a:defRPr sz="5800">
                <a:latin typeface="Arial"/>
                <a:ea typeface="Arial"/>
                <a:cs typeface="Arial"/>
                <a:sym typeface="Arial"/>
              </a:defRPr>
            </a:lvl1pPr>
          </a:lstStyle>
          <a:p>
            <a:pPr/>
            <a:r>
              <a:t>‘Fluent reading supports comprehension because pupils’ cognitive resources are freed from focusing on word recognition and can be redirected towards comprehending the text.’ EEF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1156" name="A…"/>
          <p:cNvSpPr txBox="1"/>
          <p:nvPr/>
        </p:nvSpPr>
        <p:spPr>
          <a:xfrm>
            <a:off x="43117" y="3664507"/>
            <a:ext cx="24413592" cy="913771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lnSpc>
                <a:spcPts val="8700"/>
              </a:lnSpc>
              <a:spcBef>
                <a:spcPts val="1600"/>
              </a:spcBef>
              <a:defRPr sz="4000">
                <a:solidFill>
                  <a:srgbClr val="595959"/>
                </a:solidFill>
              </a:defRPr>
            </a:pPr>
            <a:r>
              <a:t>A</a:t>
            </a:r>
            <a:endParaRPr b="0">
              <a:solidFill>
                <a:srgbClr val="000000"/>
              </a:solidFill>
            </a:endParaRPr>
          </a:p>
          <a:p>
            <a:pPr algn="l" defTabSz="642937">
              <a:lnSpc>
                <a:spcPts val="7700"/>
              </a:lnSpc>
              <a:spcBef>
                <a:spcPts val="1600"/>
              </a:spcBef>
              <a:defRPr b="0" sz="4000"/>
            </a:pPr>
            <a:r>
              <a:t>riverrun, past Eve and Adam’s, from swerve of shore to bend of bay, brings us by a commodius vicus of recirculation back to Howth Castle and Environs. </a:t>
            </a:r>
          </a:p>
          <a:p>
            <a:pPr algn="l" defTabSz="642937">
              <a:lnSpc>
                <a:spcPts val="7700"/>
              </a:lnSpc>
              <a:spcBef>
                <a:spcPts val="1600"/>
              </a:spcBef>
              <a:defRPr b="0" sz="4000"/>
            </a:pPr>
            <a:r>
              <a:t>Sir Tristram, violer d’amores, fr’over the short sea, had passen-core rearrived from North Armorica on this side the scraggy isthmus of Europe Minor to wielderfight his penisolate war: nor had topsawyer’s rocks by the stream Oconee exaggerated themselse to Laurens County’s gorgios while they went doublin their mumper all the time: </a:t>
            </a:r>
          </a:p>
          <a:p>
            <a:pPr algn="l" defTabSz="642937">
              <a:lnSpc>
                <a:spcPts val="7700"/>
              </a:lnSpc>
              <a:spcBef>
                <a:spcPts val="1600"/>
              </a:spcBef>
              <a:defRPr b="0" sz="4000"/>
            </a:pPr>
            <a:r>
              <a:t>B</a:t>
            </a:r>
          </a:p>
          <a:p>
            <a:pPr algn="l" defTabSz="642937">
              <a:lnSpc>
                <a:spcPts val="7700"/>
              </a:lnSpc>
              <a:spcBef>
                <a:spcPts val="1600"/>
              </a:spcBef>
              <a:defRPr b="0" sz="4000"/>
            </a:pPr>
            <a:r>
              <a:t>nor avoice from afire bellowsed mishe mishe to tauftauf thuartpeatrick not yet, though venissoon after, had a kidscad buttended a bland old isaac: not yet, though all’s fair in vanessy, were sosie sesthers wroth with twone nathandjoe. Rot a peck of pa’s malt had Jhem or Shen brewed by arclight and rory end to the regginbrow was to be seen ringsome on the aquaface. </a:t>
            </a:r>
          </a:p>
        </p:txBody>
      </p:sp>
      <p:sp>
        <p:nvSpPr>
          <p:cNvPr id="1157" name="What does reading feel like to those with limited fluency?"/>
          <p:cNvSpPr txBox="1"/>
          <p:nvPr>
            <p:ph type="title" idx="4294967295"/>
          </p:nvPr>
        </p:nvSpPr>
        <p:spPr>
          <a:xfrm>
            <a:off x="4030264" y="375045"/>
            <a:ext cx="15609096" cy="3036097"/>
          </a:xfrm>
          <a:prstGeom prst="rect">
            <a:avLst/>
          </a:prstGeom>
        </p:spPr>
        <p:txBody>
          <a:bodyPr lIns="71435" tIns="71435" rIns="71435" bIns="71435"/>
          <a:lstStyle>
            <a:lvl1pPr defTabSz="681869">
              <a:defRPr sz="8964"/>
            </a:lvl1pPr>
          </a:lstStyle>
          <a:p>
            <a:pPr/>
            <a:r>
              <a:t>What does reading feel like to those with limited fluency?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Establish these terms"/>
          <p:cNvSpPr txBox="1"/>
          <p:nvPr>
            <p:ph type="title"/>
          </p:nvPr>
        </p:nvSpPr>
        <p:spPr>
          <a:prstGeom prst="rect">
            <a:avLst/>
          </a:prstGeom>
        </p:spPr>
        <p:txBody>
          <a:bodyPr/>
          <a:lstStyle/>
          <a:p>
            <a:pPr/>
            <a:r>
              <a:t>Establish these terms </a:t>
            </a:r>
          </a:p>
        </p:txBody>
      </p:sp>
      <p:sp>
        <p:nvSpPr>
          <p:cNvPr id="1160" name="Start small - use easy texts at first - model expressive reading…"/>
          <p:cNvSpPr txBox="1"/>
          <p:nvPr/>
        </p:nvSpPr>
        <p:spPr>
          <a:xfrm>
            <a:off x="7124700" y="4248149"/>
            <a:ext cx="11725772" cy="7232851"/>
          </a:xfrm>
          <a:prstGeom prst="rect">
            <a:avLst/>
          </a:prstGeom>
          <a:ln w="12700">
            <a:miter lim="400000"/>
          </a:ln>
          <a:extLst>
            <a:ext uri="{C572A759-6A51-4108-AA02-DFA0A04FC94B}">
              <ma14:wrappingTextBoxFlag xmlns:ma14="http://schemas.microsoft.com/office/mac/drawingml/2011/main" val="1"/>
            </a:ext>
          </a:extLst>
        </p:spPr>
        <p:txBody>
          <a:bodyPr lIns="71435" tIns="71435" rIns="71435" bIns="71435" anchor="ctr">
            <a:normAutofit fontScale="100000" lnSpcReduction="0"/>
          </a:bodyPr>
          <a:lstStyle/>
          <a:p>
            <a:pPr marL="526183" indent="-526183" algn="l" defTabSz="739376">
              <a:spcBef>
                <a:spcPts val="5200"/>
              </a:spcBef>
              <a:buSzPct val="145000"/>
              <a:buChar char="•"/>
              <a:defRPr b="0" sz="8460"/>
            </a:pPr>
            <a:r>
              <a:t>Echo reading</a:t>
            </a:r>
          </a:p>
          <a:p>
            <a:pPr marL="526183" indent="-526183" algn="l" defTabSz="739376">
              <a:spcBef>
                <a:spcPts val="5200"/>
              </a:spcBef>
              <a:buSzPct val="145000"/>
              <a:buChar char="•"/>
              <a:defRPr b="0" sz="8460"/>
            </a:pPr>
            <a:r>
              <a:t>Re-reading</a:t>
            </a:r>
          </a:p>
          <a:p>
            <a:pPr marL="526183" indent="-526183" algn="l" defTabSz="739376">
              <a:spcBef>
                <a:spcPts val="5200"/>
              </a:spcBef>
              <a:buSzPct val="145000"/>
              <a:buChar char="•"/>
              <a:defRPr b="0" sz="8460"/>
            </a:pPr>
            <a:r>
              <a:t>Performance reading</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Fluent readers can read quickly, accurately, and with appropriate stress and intonation.…"/>
          <p:cNvSpPr txBox="1"/>
          <p:nvPr/>
        </p:nvSpPr>
        <p:spPr>
          <a:xfrm>
            <a:off x="476726" y="1779091"/>
            <a:ext cx="24056863" cy="9545110"/>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p>
            <a:pPr algn="l" defTabSz="642935">
              <a:lnSpc>
                <a:spcPts val="6800"/>
              </a:lnSpc>
              <a:spcBef>
                <a:spcPts val="1600"/>
              </a:spcBef>
              <a:defRPr sz="2800">
                <a:latin typeface="Arial"/>
                <a:ea typeface="Arial"/>
                <a:cs typeface="Arial"/>
                <a:sym typeface="Arial"/>
              </a:defRPr>
            </a:pPr>
            <a:r>
              <a:t>Fluent readers can read quickly, accurately, and with appropriate stress and intonation. </a:t>
            </a:r>
          </a:p>
          <a:p>
            <a:pPr algn="l" defTabSz="642935">
              <a:lnSpc>
                <a:spcPts val="6800"/>
              </a:lnSpc>
              <a:spcBef>
                <a:spcPts val="1600"/>
              </a:spcBef>
              <a:defRPr sz="2800">
                <a:latin typeface="Arial"/>
                <a:ea typeface="Arial"/>
                <a:cs typeface="Arial"/>
                <a:sym typeface="Arial"/>
              </a:defRPr>
            </a:pPr>
            <a:r>
              <a:t>Fluent reading supports comprehension because pupils’ cognitive resources are freed from focusing on word recognition and can be redirected towards comprehending the text.</a:t>
            </a:r>
            <a:r>
              <a:t> </a:t>
            </a:r>
          </a:p>
          <a:p>
            <a:pPr algn="l" defTabSz="642935">
              <a:lnSpc>
                <a:spcPts val="6800"/>
              </a:lnSpc>
              <a:spcBef>
                <a:spcPts val="1600"/>
              </a:spcBef>
              <a:defRPr b="0" sz="2800">
                <a:latin typeface="Arial"/>
                <a:ea typeface="Arial"/>
                <a:cs typeface="Arial"/>
                <a:sym typeface="Arial"/>
              </a:defRPr>
            </a:pPr>
            <a:r>
              <a:t>This can be developed through: </a:t>
            </a:r>
          </a:p>
          <a:p>
            <a:pPr marL="563998" indent="-424298" algn="l" defTabSz="642935">
              <a:lnSpc>
                <a:spcPts val="6800"/>
              </a:lnSpc>
              <a:spcBef>
                <a:spcPts val="1800"/>
              </a:spcBef>
              <a:buClr>
                <a:srgbClr val="000000"/>
              </a:buClr>
              <a:buSzPct val="100000"/>
              <a:buFont typeface="Times Roman"/>
              <a:buChar char="•"/>
              <a:defRPr b="0" sz="2800">
                <a:latin typeface="Arial"/>
                <a:ea typeface="Arial"/>
                <a:cs typeface="Arial"/>
                <a:sym typeface="Arial"/>
              </a:defRPr>
            </a:pPr>
            <a:r>
              <a:t>guided oral reading instruction—</a:t>
            </a:r>
            <a:r>
              <a:rPr b="1"/>
              <a:t>teachers model fluen</a:t>
            </a:r>
            <a:r>
              <a:rPr b="1"/>
              <a:t>t reading of a text,</a:t>
            </a:r>
            <a:br>
              <a:rPr b="1"/>
            </a:br>
            <a:r>
              <a:rPr b="1"/>
              <a:t>then pupils read the same text aloud with appropriate feedback</a:t>
            </a:r>
            <a:r>
              <a:t>; and </a:t>
            </a:r>
          </a:p>
          <a:p>
            <a:pPr marL="563998" indent="-424298" algn="l" defTabSz="642935">
              <a:lnSpc>
                <a:spcPts val="6800"/>
              </a:lnSpc>
              <a:spcBef>
                <a:spcPts val="1800"/>
              </a:spcBef>
              <a:buClr>
                <a:srgbClr val="000000"/>
              </a:buClr>
              <a:buSzPct val="100000"/>
              <a:buFont typeface="Times Roman"/>
              <a:buChar char="•"/>
              <a:defRPr sz="2800">
                <a:latin typeface="Arial"/>
                <a:ea typeface="Arial"/>
                <a:cs typeface="Arial"/>
                <a:sym typeface="Arial"/>
              </a:defRPr>
            </a:pPr>
            <a:r>
              <a:t>repeated reading—</a:t>
            </a:r>
            <a:r>
              <a:t>pupils re-read</a:t>
            </a:r>
            <a:r>
              <a:t> a short and meaningful passage a set number of times or until they reach a suitable level of fluency. </a:t>
            </a:r>
            <a:br/>
            <a:r>
              <a:rPr b="0"/>
              <a:t>It is important to understand pupils’ current capabilities and teach accordingly. Most pupils will need an emphasis on developing reading fluency, </a:t>
            </a:r>
            <a:r>
              <a:t>but some pupils may need a focus on more basic skills, such as decoding and phonological awareness. </a:t>
            </a:r>
            <a:br/>
          </a:p>
        </p:txBody>
      </p:sp>
      <p:pic>
        <p:nvPicPr>
          <p:cNvPr id="1163" name="Image" descr="Image"/>
          <p:cNvPicPr>
            <a:picLocks noChangeAspect="1"/>
          </p:cNvPicPr>
          <p:nvPr/>
        </p:nvPicPr>
        <p:blipFill>
          <a:blip r:embed="rId2">
            <a:extLst/>
          </a:blip>
          <a:stretch>
            <a:fillRect/>
          </a:stretch>
        </p:blipFill>
        <p:spPr>
          <a:xfrm>
            <a:off x="18454358" y="3756619"/>
            <a:ext cx="4218944" cy="339781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Bookmarking"/>
          <p:cNvSpPr txBox="1"/>
          <p:nvPr>
            <p:ph type="title" idx="4294967295"/>
          </p:nvPr>
        </p:nvSpPr>
        <p:spPr>
          <a:xfrm>
            <a:off x="9191621" y="-796929"/>
            <a:ext cx="6933712" cy="3336932"/>
          </a:xfrm>
          <a:prstGeom prst="rect">
            <a:avLst/>
          </a:prstGeom>
        </p:spPr>
        <p:txBody>
          <a:bodyPr lIns="101600" tIns="101600" rIns="101600" bIns="101600"/>
          <a:lstStyle>
            <a:lvl1pPr marL="76200" indent="-76200" algn="l" defTabSz="1828800">
              <a:defRPr b="1" sz="8000">
                <a:latin typeface="Arial"/>
                <a:ea typeface="Arial"/>
                <a:cs typeface="Arial"/>
                <a:sym typeface="Arial"/>
              </a:defRPr>
            </a:lvl1pPr>
          </a:lstStyle>
          <a:p>
            <a:pPr/>
            <a:r>
              <a:t>Bookmarking</a:t>
            </a:r>
          </a:p>
        </p:txBody>
      </p:sp>
      <p:graphicFrame>
        <p:nvGraphicFramePr>
          <p:cNvPr id="652" name="Table"/>
          <p:cNvGraphicFramePr/>
          <p:nvPr/>
        </p:nvGraphicFramePr>
        <p:xfrm>
          <a:off x="4152900" y="1809750"/>
          <a:ext cx="6481567" cy="1046658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478391"/>
              </a:tblGrid>
              <a:tr h="2615852">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Introduction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2619823">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Teaching strategies</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2615852">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Independent reading</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305939">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Return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305939">
                <a:tc>
                  <a:txBody>
                    <a:bodyPr/>
                    <a:lstStyle/>
                    <a:p>
                      <a:pPr algn="l" defTabSz="1828800">
                        <a:lnSpc>
                          <a:spcPct val="76000"/>
                        </a:lnSpc>
                        <a:spcBef>
                          <a:spcPts val="20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1800"/>
                      </a:pPr>
                      <a:r>
                        <a:rPr sz="5600">
                          <a:latin typeface="Avenir Black"/>
                          <a:ea typeface="Avenir Black"/>
                          <a:cs typeface="Avenir Black"/>
                          <a:sym typeface="Avenir Black"/>
                        </a:rPr>
                        <a:t>Response</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bl>
          </a:graphicData>
        </a:graphic>
      </p:graphicFrame>
      <p:sp>
        <p:nvSpPr>
          <p:cNvPr id="653" name="Bookmarking"/>
          <p:cNvSpPr/>
          <p:nvPr/>
        </p:nvSpPr>
        <p:spPr>
          <a:xfrm>
            <a:off x="4369492" y="9346068"/>
            <a:ext cx="6048382" cy="518444"/>
          </a:xfrm>
          <a:prstGeom prst="rect">
            <a:avLst/>
          </a:prstGeom>
          <a:solidFill>
            <a:srgbClr val="008F00">
              <a:alpha val="80985"/>
            </a:srgbClr>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828800">
              <a:defRPr sz="3600">
                <a:solidFill>
                  <a:srgbClr val="0D0D0D"/>
                </a:solidFill>
                <a:latin typeface="Arial"/>
                <a:ea typeface="Arial"/>
                <a:cs typeface="Arial"/>
                <a:sym typeface="Arial"/>
              </a:defRPr>
            </a:lvl1pPr>
          </a:lstStyle>
          <a:p>
            <a:pPr/>
            <a:r>
              <a:t>Bookmarking</a:t>
            </a:r>
          </a:p>
        </p:txBody>
      </p:sp>
      <p:pic>
        <p:nvPicPr>
          <p:cNvPr id="654" name="image18.jpeg" descr="image18.jpeg"/>
          <p:cNvPicPr>
            <a:picLocks noChangeAspect="1"/>
          </p:cNvPicPr>
          <p:nvPr/>
        </p:nvPicPr>
        <p:blipFill>
          <a:blip r:embed="rId2">
            <a:extLst/>
          </a:blip>
          <a:stretch>
            <a:fillRect/>
          </a:stretch>
        </p:blipFill>
        <p:spPr>
          <a:xfrm>
            <a:off x="11094870" y="1957738"/>
            <a:ext cx="9926354" cy="9800526"/>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I'm going to have a go at echo reading whole class. We've tried it in small groups which has significantly improved comprehension the day after. Amazing stuff!’"/>
          <p:cNvSpPr txBox="1"/>
          <p:nvPr/>
        </p:nvSpPr>
        <p:spPr>
          <a:xfrm>
            <a:off x="272376" y="5520169"/>
            <a:ext cx="23839247" cy="267566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642937">
              <a:defRPr b="0" sz="5600"/>
            </a:lvl1pPr>
          </a:lstStyle>
          <a:p>
            <a:pPr/>
            <a:r>
              <a:t>‘I'm going to have a go at echo reading whole class. We've tried it in small groups which has significantly improved comprehension the day after. Amazing stuff!’</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Reading Fluency and Prosody"/>
          <p:cNvSpPr txBox="1"/>
          <p:nvPr>
            <p:ph type="title"/>
          </p:nvPr>
        </p:nvSpPr>
        <p:spPr>
          <a:xfrm>
            <a:off x="4387451" y="357185"/>
            <a:ext cx="15609095" cy="3036098"/>
          </a:xfrm>
          <a:prstGeom prst="rect">
            <a:avLst/>
          </a:prstGeom>
        </p:spPr>
        <p:txBody>
          <a:bodyPr/>
          <a:lstStyle/>
          <a:p>
            <a:pPr defTabSz="706516">
              <a:defRPr sz="9400"/>
            </a:pPr>
            <a:r>
              <a:t>Reading Fluency and </a:t>
            </a:r>
            <a:r>
              <a:rPr b="1">
                <a:latin typeface="Helvetica Neue"/>
                <a:ea typeface="Helvetica Neue"/>
                <a:cs typeface="Helvetica Neue"/>
                <a:sym typeface="Helvetica Neue"/>
              </a:rPr>
              <a:t>Prosody</a:t>
            </a:r>
          </a:p>
        </p:txBody>
      </p:sp>
      <p:sp>
        <p:nvSpPr>
          <p:cNvPr id="1168" name="Noun…"/>
          <p:cNvSpPr txBox="1"/>
          <p:nvPr>
            <p:ph type="body" idx="1"/>
          </p:nvPr>
        </p:nvSpPr>
        <p:spPr>
          <a:xfrm>
            <a:off x="4387451" y="3643312"/>
            <a:ext cx="15609095" cy="8840393"/>
          </a:xfrm>
          <a:prstGeom prst="rect">
            <a:avLst/>
          </a:prstGeom>
        </p:spPr>
        <p:txBody>
          <a:bodyPr/>
          <a:lstStyle/>
          <a:p>
            <a:pPr marL="0" indent="0" defTabSz="642935">
              <a:spcBef>
                <a:spcPts val="0"/>
              </a:spcBef>
              <a:buSzTx/>
              <a:buNone/>
              <a:defRPr b="1" sz="4600">
                <a:solidFill>
                  <a:srgbClr val="222222"/>
                </a:solidFill>
                <a:latin typeface="Helvetica"/>
                <a:ea typeface="Helvetica"/>
                <a:cs typeface="Helvetica"/>
                <a:sym typeface="Helvetica"/>
              </a:defRPr>
            </a:pPr>
            <a:r>
              <a:t>Noun</a:t>
            </a:r>
          </a:p>
          <a:p>
            <a:pPr marL="0" indent="0" defTabSz="642935">
              <a:spcBef>
                <a:spcPts val="0"/>
              </a:spcBef>
              <a:buSzTx/>
              <a:buNone/>
              <a:defRPr b="1" sz="4600">
                <a:solidFill>
                  <a:srgbClr val="222222"/>
                </a:solidFill>
                <a:latin typeface="Helvetica"/>
                <a:ea typeface="Helvetica"/>
                <a:cs typeface="Helvetica"/>
                <a:sym typeface="Helvetica"/>
              </a:defRPr>
            </a:pPr>
            <a:r>
              <a:t>prosody</a:t>
            </a:r>
            <a:r>
              <a:rPr b="0"/>
              <a:t> (</a:t>
            </a:r>
            <a:r>
              <a:rPr b="0" i="1" u="sng">
                <a:solidFill>
                  <a:srgbClr val="0000FF"/>
                </a:solidFill>
                <a:uFill>
                  <a:solidFill>
                    <a:srgbClr val="0000FF"/>
                  </a:solidFill>
                </a:uFill>
                <a:hlinkClick r:id="rId2" invalidUrl="" action="" tgtFrame="" tooltip="" history="1" highlightClick="0" endSnd="0"/>
              </a:rPr>
              <a:t>countable</a:t>
            </a:r>
            <a:r>
              <a:rPr b="0" i="1"/>
              <a:t> and </a:t>
            </a:r>
            <a:r>
              <a:rPr b="0" i="1" u="sng">
                <a:solidFill>
                  <a:srgbClr val="0000FF"/>
                </a:solidFill>
                <a:uFill>
                  <a:solidFill>
                    <a:srgbClr val="0000FF"/>
                  </a:solidFill>
                </a:uFill>
                <a:hlinkClick r:id="rId3" invalidUrl="" action="" tgtFrame="" tooltip="" history="1" highlightClick="0" endSnd="0"/>
              </a:rPr>
              <a:t>uncountable</a:t>
            </a:r>
            <a:r>
              <a:rPr b="0"/>
              <a:t>, </a:t>
            </a:r>
            <a:r>
              <a:rPr b="0" i="1"/>
              <a:t>plural</a:t>
            </a:r>
            <a:r>
              <a:rPr b="0"/>
              <a:t> </a:t>
            </a:r>
            <a:r>
              <a:rPr u="sng">
                <a:solidFill>
                  <a:srgbClr val="0000FF"/>
                </a:solidFill>
                <a:uFill>
                  <a:solidFill>
                    <a:srgbClr val="0000FF"/>
                  </a:solidFill>
                </a:uFill>
                <a:hlinkClick r:id="rId4" invalidUrl="" action="" tgtFrame="" tooltip="" history="1" highlightClick="0" endSnd="0"/>
              </a:rPr>
              <a:t>prosodies</a:t>
            </a:r>
            <a:r>
              <a:rPr b="0"/>
              <a:t>)</a:t>
            </a:r>
          </a:p>
          <a:p>
            <a:pPr marL="536574" indent="-396874" defTabSz="642935">
              <a:spcBef>
                <a:spcPts val="0"/>
              </a:spcBef>
              <a:buClr>
                <a:srgbClr val="222222"/>
              </a:buClr>
              <a:buSzPct val="100000"/>
              <a:buAutoNum type="arabicPeriod" startAt="1"/>
              <a:defRPr sz="4600">
                <a:solidFill>
                  <a:srgbClr val="222222"/>
                </a:solidFill>
                <a:latin typeface="Helvetica"/>
                <a:ea typeface="Helvetica"/>
                <a:cs typeface="Helvetica"/>
                <a:sym typeface="Helvetica"/>
              </a:defRPr>
            </a:pPr>
            <a:r>
              <a:t>(</a:t>
            </a:r>
            <a:r>
              <a:rPr i="1" u="sng">
                <a:solidFill>
                  <a:srgbClr val="0000FF"/>
                </a:solidFill>
                <a:uFill>
                  <a:solidFill>
                    <a:srgbClr val="0000FF"/>
                  </a:solidFill>
                </a:uFill>
                <a:hlinkClick r:id="rId5" invalidUrl="" action="" tgtFrame="" tooltip="" history="1" highlightClick="0" endSnd="0"/>
              </a:rPr>
              <a:t>linguistics</a:t>
            </a:r>
            <a:r>
              <a:t>) The study of rhythm, intonation, stress, and related attributes in speech.</a:t>
            </a:r>
          </a:p>
          <a:p>
            <a:pPr marL="536574" indent="-396874" defTabSz="642935">
              <a:spcBef>
                <a:spcPts val="0"/>
              </a:spcBef>
              <a:buClr>
                <a:srgbClr val="222222"/>
              </a:buClr>
              <a:buSzPct val="100000"/>
              <a:buAutoNum type="arabicPeriod" startAt="1"/>
              <a:defRPr sz="4600">
                <a:solidFill>
                  <a:srgbClr val="222222"/>
                </a:solidFill>
                <a:latin typeface="Helvetica"/>
                <a:ea typeface="Helvetica"/>
                <a:cs typeface="Helvetica"/>
                <a:sym typeface="Helvetica"/>
              </a:defRPr>
            </a:pPr>
            <a:r>
              <a:t>(</a:t>
            </a:r>
            <a:r>
              <a:rPr i="1" u="sng">
                <a:solidFill>
                  <a:srgbClr val="0000FF"/>
                </a:solidFill>
                <a:uFill>
                  <a:solidFill>
                    <a:srgbClr val="0000FF"/>
                  </a:solidFill>
                </a:uFill>
                <a:hlinkClick r:id="rId6" invalidUrl="" action="" tgtFrame="" tooltip="" history="1" highlightClick="0" endSnd="0"/>
              </a:rPr>
              <a:t>poetry</a:t>
            </a:r>
            <a:r>
              <a:t>) The study of </a:t>
            </a:r>
            <a:r>
              <a:rPr u="sng">
                <a:solidFill>
                  <a:srgbClr val="0000FF"/>
                </a:solidFill>
                <a:uFill>
                  <a:solidFill>
                    <a:srgbClr val="0000FF"/>
                  </a:solidFill>
                </a:uFill>
                <a:hlinkClick r:id="rId7" invalidUrl="" action="" tgtFrame="" tooltip="" history="1" highlightClick="0" endSnd="0"/>
              </a:rPr>
              <a:t>poetic</a:t>
            </a:r>
            <a:r>
              <a:t> </a:t>
            </a:r>
            <a:r>
              <a:rPr u="sng">
                <a:solidFill>
                  <a:srgbClr val="0000FF"/>
                </a:solidFill>
                <a:uFill>
                  <a:solidFill>
                    <a:srgbClr val="0000FF"/>
                  </a:solidFill>
                </a:uFill>
                <a:hlinkClick r:id="rId8" invalidUrl="" action="" tgtFrame="" tooltip="" history="1" highlightClick="0" endSnd="0"/>
              </a:rPr>
              <a:t>meter</a:t>
            </a:r>
            <a:r>
              <a:t>; the </a:t>
            </a:r>
            <a:r>
              <a:rPr u="sng">
                <a:solidFill>
                  <a:srgbClr val="0000FF"/>
                </a:solidFill>
                <a:uFill>
                  <a:solidFill>
                    <a:srgbClr val="0000FF"/>
                  </a:solidFill>
                </a:uFill>
                <a:hlinkClick r:id="rId9" invalidUrl="" action="" tgtFrame="" tooltip="" history="1" highlightClick="0" endSnd="0"/>
              </a:rPr>
              <a:t>patterns</a:t>
            </a:r>
            <a:r>
              <a:t> of sounds and rhythms in </a:t>
            </a:r>
            <a:r>
              <a:rPr u="sng">
                <a:solidFill>
                  <a:srgbClr val="0000FF"/>
                </a:solidFill>
                <a:uFill>
                  <a:solidFill>
                    <a:srgbClr val="0000FF"/>
                  </a:solidFill>
                </a:uFill>
                <a:hlinkClick r:id="rId10" invalidUrl="" action="" tgtFrame="" tooltip="" history="1" highlightClick="0" endSnd="0"/>
              </a:rPr>
              <a:t>verse</a:t>
            </a:r>
            <a:r>
              <a:t>.</a:t>
            </a:r>
          </a:p>
          <a:p>
            <a:pPr marL="0" indent="0" defTabSz="642935">
              <a:spcBef>
                <a:spcPts val="0"/>
              </a:spcBef>
              <a:buSzTx/>
              <a:buNone/>
              <a:defRPr b="1" sz="4600">
                <a:solidFill>
                  <a:srgbClr val="222222"/>
                </a:solidFill>
                <a:latin typeface="Helvetica"/>
                <a:ea typeface="Helvetica"/>
                <a:cs typeface="Helvetica"/>
                <a:sym typeface="Helvetica"/>
              </a:defRPr>
            </a:pPr>
            <a:r>
              <a:t>Derived terms</a:t>
            </a:r>
          </a:p>
          <a:p>
            <a:pPr marL="536574" indent="-396874" defTabSz="642935">
              <a:spcBef>
                <a:spcPts val="0"/>
              </a:spcBef>
              <a:buClr>
                <a:srgbClr val="0645AD"/>
              </a:buClr>
              <a:buSzPct val="100000"/>
              <a:buFont typeface="Helvetica"/>
              <a:defRPr sz="4600" u="sng">
                <a:solidFill>
                  <a:srgbClr val="0000FF"/>
                </a:solidFill>
                <a:uFill>
                  <a:solidFill>
                    <a:srgbClr val="0000FF"/>
                  </a:solidFill>
                </a:uFill>
                <a:latin typeface="Helvetica"/>
                <a:ea typeface="Helvetica"/>
                <a:cs typeface="Helvetica"/>
                <a:sym typeface="Helvetica"/>
              </a:defRPr>
            </a:pPr>
            <a:r>
              <a:rPr>
                <a:hlinkClick r:id="rId11" invalidUrl="" action="" tgtFrame="" tooltip="" history="1" highlightClick="0" endSnd="0"/>
              </a:rPr>
              <a:t>prosodic</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0" name="Dance like nobody’s watching"/>
          <p:cNvSpPr txBox="1"/>
          <p:nvPr>
            <p:ph type="title" idx="4294967295"/>
          </p:nvPr>
        </p:nvSpPr>
        <p:spPr>
          <a:xfrm>
            <a:off x="5338918" y="-157014"/>
            <a:ext cx="14630401" cy="3336926"/>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Dance like nobody’s watching</a:t>
            </a:r>
          </a:p>
        </p:txBody>
      </p:sp>
      <p:pic>
        <p:nvPicPr>
          <p:cNvPr id="1171" name="giphy.gif" descr="giphy.gif"/>
          <p:cNvPicPr>
            <a:picLocks noChangeAspect="0"/>
          </p:cNvPicPr>
          <p:nvPr/>
        </p:nvPicPr>
        <p:blipFill>
          <a:blip r:embed="rId2">
            <a:extLst/>
          </a:blip>
          <a:stretch>
            <a:fillRect/>
          </a:stretch>
        </p:blipFill>
        <p:spPr>
          <a:xfrm>
            <a:off x="8367868" y="3831500"/>
            <a:ext cx="8572501" cy="8572501"/>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Read like nobody’s listening: developing reading fluency"/>
          <p:cNvSpPr txBox="1"/>
          <p:nvPr>
            <p:ph type="title" idx="4294967295"/>
          </p:nvPr>
        </p:nvSpPr>
        <p:spPr>
          <a:xfrm>
            <a:off x="5122862" y="102104"/>
            <a:ext cx="14630401" cy="3336928"/>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Read like nobody’s listening: developing reading fluency</a:t>
            </a:r>
          </a:p>
        </p:txBody>
      </p:sp>
      <p:sp>
        <p:nvSpPr>
          <p:cNvPr id="1174" name="stumbling - stopping - starting - erratic - no melody - no tune - no flow"/>
          <p:cNvSpPr txBox="1"/>
          <p:nvPr>
            <p:ph type="body" sz="quarter" idx="4294967295"/>
          </p:nvPr>
        </p:nvSpPr>
        <p:spPr>
          <a:xfrm>
            <a:off x="4601516" y="3346846"/>
            <a:ext cx="15180968" cy="2714330"/>
          </a:xfrm>
          <a:prstGeom prst="rect">
            <a:avLst/>
          </a:prstGeom>
        </p:spPr>
        <p:txBody>
          <a:bodyPr lIns="101600" tIns="101600" rIns="101600" bIns="101600" anchor="t"/>
          <a:lstStyle>
            <a:lvl1pPr marL="76200" indent="-76200" defTabSz="1828800">
              <a:spcBef>
                <a:spcPts val="1600"/>
              </a:spcBef>
              <a:buSzTx/>
              <a:buNone/>
              <a:defRPr sz="6000">
                <a:latin typeface="Arial"/>
                <a:ea typeface="Arial"/>
                <a:cs typeface="Arial"/>
                <a:sym typeface="Arial"/>
              </a:defRPr>
            </a:lvl1pPr>
          </a:lstStyle>
          <a:p>
            <a:pPr/>
            <a:r>
              <a:t>stumbling - stopping - starting - erratic - no melody - no tune - no flow</a:t>
            </a:r>
          </a:p>
        </p:txBody>
      </p:sp>
      <p:sp>
        <p:nvSpPr>
          <p:cNvPr id="1175" name="treating each word as an island"/>
          <p:cNvSpPr txBox="1"/>
          <p:nvPr/>
        </p:nvSpPr>
        <p:spPr>
          <a:xfrm>
            <a:off x="5744516" y="5533726"/>
            <a:ext cx="11670509" cy="1741789"/>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ormAutofit fontScale="100000" lnSpcReduction="0"/>
          </a:bodyPr>
          <a:lstStyle>
            <a:lvl1pPr marL="76200" indent="-76200" algn="l" defTabSz="1828800">
              <a:spcBef>
                <a:spcPts val="1600"/>
              </a:spcBef>
              <a:defRPr b="0" sz="6000">
                <a:latin typeface="Arial"/>
                <a:ea typeface="Arial"/>
                <a:cs typeface="Arial"/>
                <a:sym typeface="Arial"/>
              </a:defRPr>
            </a:lvl1pPr>
          </a:lstStyle>
          <a:p>
            <a:pPr/>
            <a:r>
              <a:t>treating each word as an island</a:t>
            </a:r>
          </a:p>
        </p:txBody>
      </p:sp>
      <p:pic>
        <p:nvPicPr>
          <p:cNvPr id="1176" name="Image" descr="Image"/>
          <p:cNvPicPr>
            <a:picLocks noChangeAspect="1"/>
          </p:cNvPicPr>
          <p:nvPr/>
        </p:nvPicPr>
        <p:blipFill>
          <a:blip r:embed="rId2">
            <a:extLst/>
          </a:blip>
          <a:stretch>
            <a:fillRect/>
          </a:stretch>
        </p:blipFill>
        <p:spPr>
          <a:xfrm>
            <a:off x="6609533" y="7114778"/>
            <a:ext cx="9940476" cy="5595631"/>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8" name="Modelling"/>
          <p:cNvSpPr txBox="1"/>
          <p:nvPr/>
        </p:nvSpPr>
        <p:spPr>
          <a:xfrm>
            <a:off x="4119559" y="665557"/>
            <a:ext cx="15609100" cy="2225450"/>
          </a:xfrm>
          <a:prstGeom prst="rect">
            <a:avLst/>
          </a:prstGeom>
          <a:ln w="12700">
            <a:miter lim="400000"/>
          </a:ln>
          <a:extLst>
            <a:ext uri="{C572A759-6A51-4108-AA02-DFA0A04FC94B}">
              <ma14:wrappingTextBoxFlag xmlns:ma14="http://schemas.microsoft.com/office/mac/drawingml/2011/main" val="1"/>
            </a:ext>
          </a:extLst>
        </p:spPr>
        <p:txBody>
          <a:bodyPr lIns="71433" tIns="71433" rIns="71433" bIns="71433" anchor="ctr">
            <a:normAutofit fontScale="100000" lnSpcReduction="0"/>
          </a:bodyPr>
          <a:lstStyle>
            <a:lvl1pPr defTabSz="517562">
              <a:defRPr b="0" sz="6800">
                <a:latin typeface="Helvetica Light"/>
                <a:ea typeface="Helvetica Light"/>
                <a:cs typeface="Helvetica Light"/>
                <a:sym typeface="Helvetica Light"/>
              </a:defRPr>
            </a:lvl1pPr>
          </a:lstStyle>
          <a:p>
            <a:pPr/>
            <a:r>
              <a:t>Modelling</a:t>
            </a:r>
          </a:p>
        </p:txBody>
      </p:sp>
      <p:sp>
        <p:nvSpPr>
          <p:cNvPr id="1179" name="I/We/You…"/>
          <p:cNvSpPr/>
          <p:nvPr/>
        </p:nvSpPr>
        <p:spPr>
          <a:xfrm>
            <a:off x="4362051" y="3299616"/>
            <a:ext cx="16103902" cy="749026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71433" tIns="71433" rIns="71433" bIns="71433" anchor="ctr">
            <a:normAutofit fontScale="100000" lnSpcReduction="0"/>
          </a:bodyPr>
          <a:lstStyle/>
          <a:p>
            <a:pPr defTabSz="821529">
              <a:defRPr sz="8000">
                <a:solidFill>
                  <a:srgbClr val="FFFFFF"/>
                </a:solidFill>
              </a:defRPr>
            </a:pPr>
            <a:r>
              <a:t>I/We/You</a:t>
            </a:r>
          </a:p>
          <a:p>
            <a:pPr defTabSz="821529">
              <a:defRPr b="0" sz="8000">
                <a:solidFill>
                  <a:srgbClr val="FFFFFF"/>
                </a:solidFill>
                <a:latin typeface="+mn-lt"/>
                <a:ea typeface="+mn-ea"/>
                <a:cs typeface="+mn-cs"/>
                <a:sym typeface="Helvetica Neue Medium"/>
              </a:defRPr>
            </a:pPr>
          </a:p>
          <a:p>
            <a:pPr defTabSz="821529">
              <a:defRPr sz="8000">
                <a:solidFill>
                  <a:srgbClr val="FFFFFF"/>
                </a:solidFill>
              </a:defRPr>
            </a:pPr>
            <a:r>
              <a:t>I</a:t>
            </a:r>
            <a:r>
              <a:rPr b="0">
                <a:latin typeface="+mn-lt"/>
                <a:ea typeface="+mn-ea"/>
                <a:cs typeface="+mn-cs"/>
                <a:sym typeface="Helvetica Neue Medium"/>
              </a:rPr>
              <a:t> - you explain and model</a:t>
            </a:r>
          </a:p>
          <a:p>
            <a:pPr defTabSz="821529">
              <a:defRPr sz="8000">
                <a:solidFill>
                  <a:srgbClr val="FFFFFF"/>
                </a:solidFill>
              </a:defRPr>
            </a:pPr>
            <a:r>
              <a:t>We</a:t>
            </a:r>
            <a:r>
              <a:rPr b="0">
                <a:latin typeface="+mn-lt"/>
                <a:ea typeface="+mn-ea"/>
                <a:cs typeface="+mn-cs"/>
                <a:sym typeface="Helvetica Neue Medium"/>
              </a:rPr>
              <a:t> - paired or guided</a:t>
            </a:r>
          </a:p>
          <a:p>
            <a:pPr defTabSz="821529">
              <a:defRPr sz="8000">
                <a:solidFill>
                  <a:srgbClr val="FFFFFF"/>
                </a:solidFill>
              </a:defRPr>
            </a:pPr>
            <a:r>
              <a:t>You</a:t>
            </a:r>
            <a:r>
              <a:rPr b="0">
                <a:latin typeface="+mn-lt"/>
                <a:ea typeface="+mn-ea"/>
                <a:cs typeface="+mn-cs"/>
                <a:sym typeface="Helvetica Neue Medium"/>
              </a:rPr>
              <a:t> - independent</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pic>
        <p:nvPicPr>
          <p:cNvPr id="1181" name="Echo reading.mp4" descr="Echo reading.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048000" y="1143000"/>
            <a:ext cx="18288000" cy="11430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160" fill="hold"/>
                                        <p:tgtEl>
                                          <p:spTgt spid="11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81"/>
                </p:tgtEl>
              </p:cMediaNode>
            </p:video>
            <p:seq concurrent="1" prevAc="none" nextAc="seek">
              <p:cTn id="8" evtFilter="cancelBubble" nodeType="interactiveSeq" restart="whenNotActive" fill="hold">
                <p:stCondLst>
                  <p:cond delay="0" evt="onClick">
                    <p:tgtEl>
                      <p:spTgt spid="118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81"/>
                                        </p:tgtEl>
                                      </p:cBhvr>
                                    </p:cmd>
                                  </p:childTnLst>
                                </p:cTn>
                              </p:par>
                            </p:childTnLst>
                          </p:cTn>
                        </p:par>
                      </p:childTnLst>
                    </p:cTn>
                  </p:par>
                </p:childTnLst>
              </p:cTn>
              <p:nextCondLst>
                <p:cond delay="0" evt="onClick">
                  <p:tgtEl>
                    <p:spTgt spid="1181"/>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Surveying the text"/>
          <p:cNvSpPr txBox="1"/>
          <p:nvPr>
            <p:ph type="title" idx="4294967295"/>
          </p:nvPr>
        </p:nvSpPr>
        <p:spPr>
          <a:xfrm>
            <a:off x="5661024" y="549274"/>
            <a:ext cx="14630401" cy="3336926"/>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Surveying the text</a:t>
            </a:r>
          </a:p>
        </p:txBody>
      </p:sp>
      <p:sp>
        <p:nvSpPr>
          <p:cNvPr id="1184" name="Punctuation…"/>
          <p:cNvSpPr txBox="1"/>
          <p:nvPr>
            <p:ph type="body" sz="quarter" idx="4294967295"/>
          </p:nvPr>
        </p:nvSpPr>
        <p:spPr>
          <a:xfrm>
            <a:off x="5127625" y="3098799"/>
            <a:ext cx="7162800" cy="8839201"/>
          </a:xfrm>
          <a:prstGeom prst="rect">
            <a:avLst/>
          </a:prstGeom>
        </p:spPr>
        <p:txBody>
          <a:bodyPr lIns="101600" tIns="101600" rIns="101600" bIns="101600" anchor="t"/>
          <a:lstStyle/>
          <a:p>
            <a:pPr marL="658812" indent="-658812" defTabSz="1517903">
              <a:spcBef>
                <a:spcPts val="1300"/>
              </a:spcBef>
              <a:defRPr sz="4980">
                <a:latin typeface="Arial"/>
                <a:ea typeface="Arial"/>
                <a:cs typeface="Arial"/>
                <a:sym typeface="Arial"/>
              </a:defRPr>
            </a:pPr>
            <a:r>
              <a:t>Punctuation</a:t>
            </a:r>
          </a:p>
          <a:p>
            <a:pPr marL="658812" indent="-658812" defTabSz="1517903">
              <a:spcBef>
                <a:spcPts val="1300"/>
              </a:spcBef>
              <a:defRPr sz="4980">
                <a:latin typeface="Arial"/>
                <a:ea typeface="Arial"/>
                <a:cs typeface="Arial"/>
                <a:sym typeface="Arial"/>
              </a:defRPr>
            </a:pPr>
            <a:r>
              <a:t>Names</a:t>
            </a:r>
          </a:p>
          <a:p>
            <a:pPr marL="658812" indent="-658812" defTabSz="1517903">
              <a:spcBef>
                <a:spcPts val="1300"/>
              </a:spcBef>
              <a:defRPr sz="4980">
                <a:latin typeface="Arial"/>
                <a:ea typeface="Arial"/>
                <a:cs typeface="Arial"/>
                <a:sym typeface="Arial"/>
              </a:defRPr>
            </a:pPr>
            <a:r>
              <a:t>Run ons</a:t>
            </a:r>
          </a:p>
          <a:p>
            <a:pPr marL="658812" indent="-658812" defTabSz="1517903">
              <a:spcBef>
                <a:spcPts val="1300"/>
              </a:spcBef>
              <a:defRPr sz="4980">
                <a:latin typeface="Arial"/>
                <a:ea typeface="Arial"/>
                <a:cs typeface="Arial"/>
                <a:sym typeface="Arial"/>
              </a:defRPr>
            </a:pPr>
            <a:r>
              <a:t>Chunking</a:t>
            </a:r>
          </a:p>
          <a:p>
            <a:pPr marL="658812" indent="-658812" defTabSz="1517903">
              <a:spcBef>
                <a:spcPts val="1300"/>
              </a:spcBef>
              <a:defRPr sz="4980">
                <a:latin typeface="Arial"/>
                <a:ea typeface="Arial"/>
                <a:cs typeface="Arial"/>
                <a:sym typeface="Arial"/>
              </a:defRPr>
            </a:pPr>
            <a:r>
              <a:t>Dialogue</a:t>
            </a:r>
          </a:p>
          <a:p>
            <a:pPr marL="658812" indent="-658812" defTabSz="1517903">
              <a:spcBef>
                <a:spcPts val="1300"/>
              </a:spcBef>
              <a:defRPr sz="4980">
                <a:latin typeface="Arial"/>
                <a:ea typeface="Arial"/>
                <a:cs typeface="Arial"/>
                <a:sym typeface="Arial"/>
              </a:defRPr>
            </a:pPr>
            <a:r>
              <a:t>Speech verbs</a:t>
            </a:r>
          </a:p>
          <a:p>
            <a:pPr marL="658812" indent="-658812" defTabSz="1517903">
              <a:spcBef>
                <a:spcPts val="1300"/>
              </a:spcBef>
              <a:defRPr sz="4980">
                <a:latin typeface="Arial"/>
                <a:ea typeface="Arial"/>
                <a:cs typeface="Arial"/>
                <a:sym typeface="Arial"/>
              </a:defRPr>
            </a:pPr>
            <a:r>
              <a:t>Challenging vocabulary</a:t>
            </a:r>
          </a:p>
          <a:p>
            <a:pPr marL="658812" indent="-658812" defTabSz="1517903">
              <a:spcBef>
                <a:spcPts val="1300"/>
              </a:spcBef>
              <a:defRPr sz="4980">
                <a:latin typeface="Arial"/>
                <a:ea typeface="Arial"/>
                <a:cs typeface="Arial"/>
                <a:sym typeface="Arial"/>
              </a:defRPr>
            </a:pPr>
            <a:r>
              <a:t>Text Organisation clues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Word by word readers often assume that a sentence finishes at the.  End of line of text they place a non existent full stop at the end of.…"/>
          <p:cNvSpPr txBox="1"/>
          <p:nvPr/>
        </p:nvSpPr>
        <p:spPr>
          <a:xfrm>
            <a:off x="1257867" y="4022962"/>
            <a:ext cx="21868266" cy="64828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5300"/>
            </a:pPr>
            <a:r>
              <a:t>Word by word readers often assume that a sentence finishes at the.  End of line of text they place a non existent full stop at the end of. </a:t>
            </a:r>
          </a:p>
          <a:p>
            <a:pPr algn="l">
              <a:defRPr b="0" sz="5300"/>
            </a:pPr>
            <a:r>
              <a:t>each line.</a:t>
            </a:r>
          </a:p>
          <a:p>
            <a:pPr algn="l">
              <a:defRPr b="0" sz="5300"/>
            </a:pPr>
          </a:p>
          <a:p>
            <a:pPr algn="l">
              <a:defRPr b="0" sz="5300"/>
            </a:pPr>
            <a:r>
              <a:t>But texts are written to flow – to follow an idea to its conclusion and often the words in a sentence flow over the line end. They run on.</a:t>
            </a:r>
          </a:p>
          <a:p>
            <a:pPr algn="l">
              <a:defRPr sz="5300"/>
            </a:pPr>
          </a:p>
        </p:txBody>
      </p:sp>
      <p:sp>
        <p:nvSpPr>
          <p:cNvPr id="1187" name="Run ons"/>
          <p:cNvSpPr txBox="1"/>
          <p:nvPr>
            <p:ph type="title" idx="4294967295"/>
          </p:nvPr>
        </p:nvSpPr>
        <p:spPr>
          <a:xfrm>
            <a:off x="9420225" y="-619126"/>
            <a:ext cx="4864894" cy="3336926"/>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Run ons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The Dark…"/>
          <p:cNvSpPr txBox="1"/>
          <p:nvPr/>
        </p:nvSpPr>
        <p:spPr>
          <a:xfrm>
            <a:off x="279400" y="3739694"/>
            <a:ext cx="24434801" cy="79130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200"/>
            </a:pPr>
            <a:r>
              <a:t>The Dark</a:t>
            </a:r>
          </a:p>
          <a:p>
            <a:pPr algn="l" defTabSz="457200">
              <a:defRPr sz="3200"/>
            </a:pPr>
            <a:r>
              <a:t> </a:t>
            </a:r>
          </a:p>
          <a:p>
            <a:pPr algn="l" defTabSz="457200">
              <a:defRPr b="0" sz="3200"/>
            </a:pPr>
            <a:r>
              <a:rPr b="1"/>
              <a:t>Laszlo</a:t>
            </a:r>
            <a:r>
              <a:t> was afraid of the dark. The dark lived in the same house as Laszlo. </a:t>
            </a:r>
            <a:r>
              <a:rPr b="1"/>
              <a:t>A big place with a creaky roof, smooth, cold windows and several flights of stairs.</a:t>
            </a:r>
            <a:endParaRPr b="1"/>
          </a:p>
          <a:p>
            <a:pPr algn="l" defTabSz="457200">
              <a:defRPr b="0" sz="3200"/>
            </a:pPr>
          </a:p>
          <a:p>
            <a:pPr algn="l" defTabSz="457200">
              <a:defRPr b="0" sz="3200"/>
            </a:pPr>
            <a:r>
              <a:t>Sometimes the dark hid in the cupboard. Sometimes it sat behind the shower curtain.</a:t>
            </a:r>
          </a:p>
          <a:p>
            <a:pPr algn="l" defTabSz="457200">
              <a:defRPr b="0" sz="3200"/>
            </a:pPr>
            <a:r>
              <a:t>But mostly it spent its time in the basement.</a:t>
            </a:r>
          </a:p>
          <a:p>
            <a:pPr algn="l" defTabSz="457200">
              <a:defRPr b="0" sz="3200"/>
            </a:pPr>
          </a:p>
          <a:p>
            <a:pPr algn="l" defTabSz="457200">
              <a:defRPr sz="3200"/>
            </a:pPr>
            <a:r>
              <a:t>All day long, the dark would wait in a distant corner, far from the squeaks and rattles of the washing machine, pressed up against some old, damp boxes and a chest of drawers nobody ever opened.</a:t>
            </a:r>
          </a:p>
          <a:p>
            <a:pPr algn="l" defTabSz="457200">
              <a:defRPr b="0" sz="3200"/>
            </a:pPr>
          </a:p>
          <a:p>
            <a:pPr algn="l" defTabSz="457200">
              <a:defRPr b="0" sz="3200"/>
            </a:pPr>
            <a:r>
              <a:t>At night, of course, the dark went out and spread itself against the windows and doors of Laszlo’s house. But in the morning, the dark would be back in the basement, where it belonged. Laszlo would peek at the dark every morning.</a:t>
            </a:r>
          </a:p>
          <a:p>
            <a:pPr algn="l" defTabSz="457200">
              <a:defRPr b="0" sz="3200"/>
            </a:pPr>
          </a:p>
          <a:p>
            <a:pPr algn="l" defTabSz="457200">
              <a:defRPr sz="3200"/>
            </a:pPr>
            <a:r>
              <a:t>“Hi,” he would say. “Hi, dark.”</a:t>
            </a:r>
          </a:p>
        </p:txBody>
      </p:sp>
      <p:pic>
        <p:nvPicPr>
          <p:cNvPr id="1190" name="IMG_2250.jpeg" descr="IMG_2250.jpeg"/>
          <p:cNvPicPr>
            <a:picLocks noChangeAspect="1"/>
          </p:cNvPicPr>
          <p:nvPr/>
        </p:nvPicPr>
        <p:blipFill>
          <a:blip r:embed="rId2">
            <a:extLst/>
          </a:blip>
          <a:stretch>
            <a:fillRect/>
          </a:stretch>
        </p:blipFill>
        <p:spPr>
          <a:xfrm>
            <a:off x="726136" y="304800"/>
            <a:ext cx="1863576" cy="2484505"/>
          </a:xfrm>
          <a:prstGeom prst="rect">
            <a:avLst/>
          </a:prstGeom>
          <a:ln w="12700">
            <a:miter lim="400000"/>
          </a:ln>
        </p:spPr>
      </p:pic>
      <p:sp>
        <p:nvSpPr>
          <p:cNvPr id="1191" name="Surveying a text"/>
          <p:cNvSpPr txBox="1"/>
          <p:nvPr>
            <p:ph type="title" idx="4294967295"/>
          </p:nvPr>
        </p:nvSpPr>
        <p:spPr>
          <a:xfrm>
            <a:off x="7286625" y="-466726"/>
            <a:ext cx="14630400" cy="3336926"/>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Surveying a text</a:t>
            </a:r>
          </a:p>
        </p:txBody>
      </p:sp>
      <p:sp>
        <p:nvSpPr>
          <p:cNvPr id="1192" name="Tricky name"/>
          <p:cNvSpPr txBox="1"/>
          <p:nvPr/>
        </p:nvSpPr>
        <p:spPr>
          <a:xfrm>
            <a:off x="2686684" y="2873059"/>
            <a:ext cx="377063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Tricky name</a:t>
            </a:r>
          </a:p>
        </p:txBody>
      </p:sp>
      <p:sp>
        <p:nvSpPr>
          <p:cNvPr id="1193" name="Run on sentence"/>
          <p:cNvSpPr txBox="1"/>
          <p:nvPr/>
        </p:nvSpPr>
        <p:spPr>
          <a:xfrm>
            <a:off x="18447067" y="6429059"/>
            <a:ext cx="521906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Run on sentence</a:t>
            </a:r>
          </a:p>
        </p:txBody>
      </p:sp>
      <p:sp>
        <p:nvSpPr>
          <p:cNvPr id="1194" name="Long sentence"/>
          <p:cNvSpPr txBox="1"/>
          <p:nvPr/>
        </p:nvSpPr>
        <p:spPr>
          <a:xfrm>
            <a:off x="19089052" y="8283259"/>
            <a:ext cx="459549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Long sentence</a:t>
            </a:r>
          </a:p>
        </p:txBody>
      </p:sp>
      <p:sp>
        <p:nvSpPr>
          <p:cNvPr id="1195" name="Dialogue"/>
          <p:cNvSpPr txBox="1"/>
          <p:nvPr/>
        </p:nvSpPr>
        <p:spPr>
          <a:xfrm>
            <a:off x="7848599" y="11610659"/>
            <a:ext cx="279400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a:r>
              <a:t>Dialogue</a:t>
            </a:r>
          </a:p>
        </p:txBody>
      </p:sp>
      <p:sp>
        <p:nvSpPr>
          <p:cNvPr id="1196" name="Line"/>
          <p:cNvSpPr/>
          <p:nvPr/>
        </p:nvSpPr>
        <p:spPr>
          <a:xfrm flipV="1">
            <a:off x="20680428" y="5397134"/>
            <a:ext cx="2490658" cy="1265126"/>
          </a:xfrm>
          <a:prstGeom prst="line">
            <a:avLst/>
          </a:prstGeom>
          <a:ln w="50800">
            <a:solidFill>
              <a:srgbClr val="000000"/>
            </a:solidFill>
            <a:miter lim="400000"/>
            <a:tailEnd type="triangle"/>
          </a:ln>
        </p:spPr>
        <p:txBody>
          <a:bodyPr lIns="50800" tIns="50800" rIns="50800" bIns="50800" anchor="ctr"/>
          <a:lstStyle/>
          <a:p>
            <a:pPr/>
          </a:p>
        </p:txBody>
      </p:sp>
      <p:sp>
        <p:nvSpPr>
          <p:cNvPr id="1197" name="Line"/>
          <p:cNvSpPr/>
          <p:nvPr/>
        </p:nvSpPr>
        <p:spPr>
          <a:xfrm flipH="1">
            <a:off x="1839118" y="3839765"/>
            <a:ext cx="2798224" cy="1127722"/>
          </a:xfrm>
          <a:prstGeom prst="line">
            <a:avLst/>
          </a:prstGeom>
          <a:ln w="50800">
            <a:solidFill>
              <a:srgbClr val="000000"/>
            </a:solidFill>
            <a:miter lim="400000"/>
            <a:tailEnd type="triangle"/>
          </a:ln>
        </p:spPr>
        <p:txBody>
          <a:bodyPr lIns="50800" tIns="50800" rIns="50800" bIns="50800" anchor="ctr"/>
          <a:lstStyle/>
          <a:p>
            <a:pPr/>
          </a:p>
        </p:txBody>
      </p:sp>
      <p:sp>
        <p:nvSpPr>
          <p:cNvPr id="1198" name="Line"/>
          <p:cNvSpPr/>
          <p:nvPr/>
        </p:nvSpPr>
        <p:spPr>
          <a:xfrm flipH="1" flipV="1">
            <a:off x="4429358" y="11263941"/>
            <a:ext cx="3163302" cy="759734"/>
          </a:xfrm>
          <a:prstGeom prst="line">
            <a:avLst/>
          </a:prstGeom>
          <a:ln w="50800">
            <a:solidFill>
              <a:srgbClr val="000000"/>
            </a:solidFill>
            <a:miter lim="400000"/>
            <a:tailEnd type="triangle"/>
          </a:ln>
        </p:spPr>
        <p:txBody>
          <a:bodyPr lIns="50800" tIns="50800" rIns="50800" bIns="50800" anchor="ctr"/>
          <a:lstStyle/>
          <a:p>
            <a:pPr/>
          </a:p>
        </p:txBody>
      </p:sp>
      <p:sp>
        <p:nvSpPr>
          <p:cNvPr id="1199" name="Line"/>
          <p:cNvSpPr/>
          <p:nvPr/>
        </p:nvSpPr>
        <p:spPr>
          <a:xfrm flipH="1" flipV="1">
            <a:off x="15656158" y="8749341"/>
            <a:ext cx="3440717" cy="245601"/>
          </a:xfrm>
          <a:prstGeom prst="line">
            <a:avLst/>
          </a:prstGeom>
          <a:ln w="50800">
            <a:solidFill>
              <a:srgbClr val="000000"/>
            </a:solidFill>
            <a:miter lim="400000"/>
            <a:tailEnd type="triangle"/>
          </a:ln>
        </p:spPr>
        <p:txBody>
          <a:bodyPr lIns="50800" tIns="50800" rIns="50800" bIns="50800" anchor="ctr"/>
          <a:lstStyle/>
          <a:p>
            <a:pPr/>
          </a:p>
        </p:txBody>
      </p:sp>
      <p:sp>
        <p:nvSpPr>
          <p:cNvPr id="1200" name="Y2?"/>
          <p:cNvSpPr txBox="1"/>
          <p:nvPr/>
        </p:nvSpPr>
        <p:spPr>
          <a:xfrm>
            <a:off x="21104225" y="-593726"/>
            <a:ext cx="2464991" cy="3336926"/>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normAutofit fontScale="100000" lnSpcReduction="0"/>
          </a:bodyPr>
          <a:lstStyle>
            <a:lvl1pPr marL="76200" indent="-76200" algn="l" defTabSz="1828800">
              <a:defRPr sz="78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2" name="The Owl Who Was Afraid of the Dark…"/>
          <p:cNvSpPr txBox="1"/>
          <p:nvPr/>
        </p:nvSpPr>
        <p:spPr>
          <a:xfrm>
            <a:off x="67199" y="5583300"/>
            <a:ext cx="23570947" cy="635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200"/>
            </a:pPr>
            <a:r>
              <a:t>The Owl Who Was Afraid of the Dark</a:t>
            </a:r>
          </a:p>
          <a:p>
            <a:pPr algn="l" defTabSz="457200">
              <a:defRPr sz="3200"/>
            </a:pPr>
          </a:p>
          <a:p>
            <a:pPr algn="l" defTabSz="457200">
              <a:defRPr b="0" sz="3200"/>
            </a:pPr>
          </a:p>
          <a:p>
            <a:pPr algn="l" defTabSz="457200">
              <a:defRPr b="0" sz="4500"/>
            </a:pPr>
            <a:r>
              <a:t>“Hello</a:t>
            </a:r>
            <a:r>
              <a:t>!</a:t>
            </a:r>
            <a:r>
              <a:t>” said Plop. “I’ve come to see what’s going on.”</a:t>
            </a:r>
          </a:p>
          <a:p>
            <a:pPr algn="l" defTabSz="457200">
              <a:defRPr b="0" sz="4500"/>
            </a:pPr>
            <a:r>
              <a:t>“I’m guarding the camp-fire,” </a:t>
            </a:r>
            <a:r>
              <a:t>said</a:t>
            </a:r>
            <a:r>
              <a:t> the boy.</a:t>
            </a:r>
          </a:p>
          <a:p>
            <a:pPr algn="l" defTabSz="457200">
              <a:defRPr b="0" sz="4500"/>
            </a:pPr>
            <a:r>
              <a:t>“The others have gone to play games in the dark, lucky things.”</a:t>
            </a:r>
          </a:p>
          <a:p>
            <a:pPr algn="l" defTabSz="457200">
              <a:defRPr b="0" sz="4500"/>
            </a:pPr>
            <a:r>
              <a:t>“Do you like the dark</a:t>
            </a:r>
            <a:r>
              <a:t>?</a:t>
            </a:r>
            <a:r>
              <a:t>” </a:t>
            </a:r>
            <a:r>
              <a:t>asked</a:t>
            </a:r>
            <a:r>
              <a:t> Plop.</a:t>
            </a:r>
          </a:p>
          <a:p>
            <a:pPr algn="l" defTabSz="457200">
              <a:defRPr b="0" sz="4500"/>
            </a:pPr>
            <a:r>
              <a:t>“It’s super</a:t>
            </a:r>
            <a:r>
              <a:t>!</a:t>
            </a:r>
            <a:r>
              <a:t>” the boy </a:t>
            </a:r>
            <a:r>
              <a:t>replied</a:t>
            </a:r>
            <a:r>
              <a:t>.</a:t>
            </a:r>
          </a:p>
          <a:p>
            <a:pPr algn="l" defTabSz="457200">
              <a:defRPr b="0" sz="4500"/>
            </a:pPr>
            <a:r>
              <a:t>“</a:t>
            </a:r>
            <a:r>
              <a:t>DARK IS FUN</a:t>
            </a:r>
            <a:r>
              <a:t>. We’re going to make cocoa and sing round the fire. Would you like to stay</a:t>
            </a:r>
            <a:r>
              <a:t>?</a:t>
            </a:r>
            <a:r>
              <a:t>”</a:t>
            </a:r>
          </a:p>
        </p:txBody>
      </p:sp>
      <p:pic>
        <p:nvPicPr>
          <p:cNvPr id="1203" name="IMG_2253.jpeg" descr="IMG_2253.jpeg"/>
          <p:cNvPicPr>
            <a:picLocks noChangeAspect="1"/>
          </p:cNvPicPr>
          <p:nvPr/>
        </p:nvPicPr>
        <p:blipFill>
          <a:blip r:embed="rId2">
            <a:extLst/>
          </a:blip>
          <a:stretch>
            <a:fillRect/>
          </a:stretch>
        </p:blipFill>
        <p:spPr>
          <a:xfrm>
            <a:off x="299342" y="329604"/>
            <a:ext cx="6757465" cy="5068099"/>
          </a:xfrm>
          <a:prstGeom prst="rect">
            <a:avLst/>
          </a:prstGeom>
          <a:ln w="12700">
            <a:miter lim="400000"/>
          </a:ln>
        </p:spPr>
      </p:pic>
      <p:sp>
        <p:nvSpPr>
          <p:cNvPr id="1204" name="Dialogue: speech verbs, text clues and punctuation"/>
          <p:cNvSpPr txBox="1"/>
          <p:nvPr>
            <p:ph type="title" idx="4294967295"/>
          </p:nvPr>
        </p:nvSpPr>
        <p:spPr>
          <a:xfrm>
            <a:off x="7625953" y="142874"/>
            <a:ext cx="12504540" cy="3336926"/>
          </a:xfrm>
          <a:prstGeom prst="rect">
            <a:avLst/>
          </a:prstGeom>
        </p:spPr>
        <p:txBody>
          <a:bodyPr lIns="101600" tIns="101600" rIns="101600" bIns="101600"/>
          <a:lstStyle/>
          <a:p>
            <a:pPr marL="76200" indent="-76200" algn="l" defTabSz="1828800">
              <a:defRPr b="1" sz="7800">
                <a:latin typeface="Arial"/>
                <a:ea typeface="Arial"/>
                <a:cs typeface="Arial"/>
                <a:sym typeface="Arial"/>
              </a:defRPr>
            </a:pPr>
            <a:r>
              <a:t>Dialogue: </a:t>
            </a:r>
            <a:r>
              <a:rPr b="0"/>
              <a:t>speech verbs, text clues and punctuation</a:t>
            </a:r>
          </a:p>
        </p:txBody>
      </p:sp>
      <p:sp>
        <p:nvSpPr>
          <p:cNvPr id="1205" name="“Because - oh, because it’s the fashion,” said the little girl.…"/>
          <p:cNvSpPr txBox="1"/>
          <p:nvPr/>
        </p:nvSpPr>
        <p:spPr>
          <a:xfrm>
            <a:off x="8505252" y="3853218"/>
            <a:ext cx="13985368" cy="13566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4200"/>
            </a:pPr>
            <a:r>
              <a:t>“Because - oh, because it’s the fashion,” said the little girl.</a:t>
            </a:r>
          </a:p>
          <a:p>
            <a:pPr algn="l">
              <a:defRPr b="0" sz="4200"/>
            </a:pPr>
            <a:r>
              <a:t> “Don’t you know </a:t>
            </a:r>
            <a:r>
              <a:rPr i="1"/>
              <a:t>anything</a:t>
            </a:r>
            <a:r>
              <a:t>? </a:t>
            </a:r>
          </a:p>
        </p:txBody>
      </p:sp>
      <p:sp>
        <p:nvSpPr>
          <p:cNvPr id="1206" name="Y2?"/>
          <p:cNvSpPr txBox="1"/>
          <p:nvPr/>
        </p:nvSpPr>
        <p:spPr>
          <a:xfrm>
            <a:off x="21104225" y="-593726"/>
            <a:ext cx="2464991" cy="3336926"/>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nchor="ctr">
            <a:normAutofit fontScale="100000" lnSpcReduction="0"/>
          </a:bodyPr>
          <a:lstStyle>
            <a:lvl1pPr marL="76200" indent="-76200" algn="l" defTabSz="1828800">
              <a:defRPr sz="78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5"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56" name="Table"/>
          <p:cNvGraphicFramePr/>
          <p:nvPr/>
        </p:nvGraphicFramePr>
        <p:xfrm>
          <a:off x="4991098" y="3257550"/>
          <a:ext cx="6188074" cy="836294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184899"/>
              </a:tblGrid>
              <a:tr h="2089942">
                <a:tc>
                  <a:txBody>
                    <a:bodyPr/>
                    <a:lstStyle/>
                    <a:p>
                      <a:pPr algn="l" defTabSz="1285874">
                        <a:lnSpc>
                          <a:spcPct val="76000"/>
                        </a:lnSpc>
                        <a:spcBef>
                          <a:spcPts val="1400"/>
                        </a:spcBef>
                        <a:tabLst>
                          <a:tab pos="609600" algn="l"/>
                          <a:tab pos="1244600" algn="l"/>
                          <a:tab pos="1879600" algn="l"/>
                          <a:tab pos="2514600" algn="l"/>
                          <a:tab pos="3124200" algn="l"/>
                          <a:tab pos="3784600" algn="l"/>
                          <a:tab pos="4394200" algn="l"/>
                          <a:tab pos="5029200" algn="l"/>
                          <a:tab pos="5664200" algn="l"/>
                          <a:tab pos="6299200" algn="l"/>
                          <a:tab pos="6934200" algn="l"/>
                          <a:tab pos="7569200" algn="l"/>
                          <a:tab pos="8178800" algn="l"/>
                          <a:tab pos="8839200" algn="l"/>
                          <a:tab pos="9448800" algn="l"/>
                          <a:tab pos="10083800" algn="l"/>
                          <a:tab pos="10718800" algn="l"/>
                          <a:tab pos="11353800" algn="l"/>
                          <a:tab pos="11988800" algn="l"/>
                          <a:tab pos="12623800" algn="l"/>
                        </a:tabLst>
                        <a:defRPr sz="1800"/>
                      </a:pPr>
                      <a:r>
                        <a:rPr b="1" sz="3600">
                          <a:latin typeface="Arial"/>
                          <a:ea typeface="Arial"/>
                          <a:cs typeface="Arial"/>
                          <a:sym typeface="Arial"/>
                        </a:rPr>
                        <a:t>Introduction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2093115">
                <a:tc>
                  <a:txBody>
                    <a:bodyPr/>
                    <a:lstStyle/>
                    <a:p>
                      <a:pPr algn="l" defTabSz="1285874">
                        <a:lnSpc>
                          <a:spcPct val="76000"/>
                        </a:lnSpc>
                        <a:spcBef>
                          <a:spcPts val="1400"/>
                        </a:spcBef>
                        <a:tabLst>
                          <a:tab pos="609600" algn="l"/>
                          <a:tab pos="1244600" algn="l"/>
                          <a:tab pos="1879600" algn="l"/>
                          <a:tab pos="2514600" algn="l"/>
                          <a:tab pos="3124200" algn="l"/>
                          <a:tab pos="3784600" algn="l"/>
                          <a:tab pos="4394200" algn="l"/>
                          <a:tab pos="5029200" algn="l"/>
                          <a:tab pos="5664200" algn="l"/>
                          <a:tab pos="6299200" algn="l"/>
                          <a:tab pos="6934200" algn="l"/>
                          <a:tab pos="7569200" algn="l"/>
                          <a:tab pos="8178800" algn="l"/>
                          <a:tab pos="8839200" algn="l"/>
                          <a:tab pos="9448800" algn="l"/>
                          <a:tab pos="10083800" algn="l"/>
                          <a:tab pos="10718800" algn="l"/>
                          <a:tab pos="11353800" algn="l"/>
                          <a:tab pos="11988800" algn="l"/>
                          <a:tab pos="12623800" algn="l"/>
                        </a:tabLst>
                        <a:defRPr sz="1800"/>
                      </a:pPr>
                      <a:r>
                        <a:rPr b="1" sz="3600">
                          <a:latin typeface="Arial"/>
                          <a:ea typeface="Arial"/>
                          <a:cs typeface="Arial"/>
                          <a:sym typeface="Arial"/>
                        </a:rPr>
                        <a:t>Teaching strategies</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2089942">
                <a:tc>
                  <a:txBody>
                    <a:bodyPr/>
                    <a:lstStyle/>
                    <a:p>
                      <a:pPr algn="l" defTabSz="1285874">
                        <a:lnSpc>
                          <a:spcPct val="76000"/>
                        </a:lnSpc>
                        <a:spcBef>
                          <a:spcPts val="1400"/>
                        </a:spcBef>
                        <a:tabLst>
                          <a:tab pos="609600" algn="l"/>
                          <a:tab pos="1244600" algn="l"/>
                          <a:tab pos="1879600" algn="l"/>
                          <a:tab pos="2514600" algn="l"/>
                          <a:tab pos="3124200" algn="l"/>
                          <a:tab pos="3784600" algn="l"/>
                          <a:tab pos="4394200" algn="l"/>
                          <a:tab pos="5029200" algn="l"/>
                          <a:tab pos="5664200" algn="l"/>
                          <a:tab pos="6299200" algn="l"/>
                          <a:tab pos="6934200" algn="l"/>
                          <a:tab pos="7569200" algn="l"/>
                          <a:tab pos="8178800" algn="l"/>
                          <a:tab pos="8839200" algn="l"/>
                          <a:tab pos="9448800" algn="l"/>
                          <a:tab pos="10083800" algn="l"/>
                          <a:tab pos="10718800" algn="l"/>
                          <a:tab pos="11353800" algn="l"/>
                          <a:tab pos="11988800" algn="l"/>
                          <a:tab pos="12623800" algn="l"/>
                        </a:tabLst>
                        <a:defRPr sz="1800"/>
                      </a:pPr>
                      <a:r>
                        <a:rPr b="1" sz="3600">
                          <a:latin typeface="Arial"/>
                          <a:ea typeface="Arial"/>
                          <a:cs typeface="Arial"/>
                          <a:sym typeface="Arial"/>
                        </a:rPr>
                        <a:t>Independent reading</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043385">
                <a:tc>
                  <a:txBody>
                    <a:bodyPr/>
                    <a:lstStyle/>
                    <a:p>
                      <a:pPr algn="l" defTabSz="1285874">
                        <a:lnSpc>
                          <a:spcPct val="76000"/>
                        </a:lnSpc>
                        <a:spcBef>
                          <a:spcPts val="1400"/>
                        </a:spcBef>
                        <a:tabLst>
                          <a:tab pos="609600" algn="l"/>
                          <a:tab pos="1244600" algn="l"/>
                          <a:tab pos="1879600" algn="l"/>
                          <a:tab pos="2514600" algn="l"/>
                          <a:tab pos="3124200" algn="l"/>
                          <a:tab pos="3784600" algn="l"/>
                          <a:tab pos="4394200" algn="l"/>
                          <a:tab pos="5029200" algn="l"/>
                          <a:tab pos="5664200" algn="l"/>
                          <a:tab pos="6299200" algn="l"/>
                          <a:tab pos="6934200" algn="l"/>
                          <a:tab pos="7569200" algn="l"/>
                          <a:tab pos="8178800" algn="l"/>
                          <a:tab pos="8839200" algn="l"/>
                          <a:tab pos="9448800" algn="l"/>
                          <a:tab pos="10083800" algn="l"/>
                          <a:tab pos="10718800" algn="l"/>
                          <a:tab pos="11353800" algn="l"/>
                          <a:tab pos="11988800" algn="l"/>
                          <a:tab pos="12623800" algn="l"/>
                        </a:tabLst>
                        <a:defRPr sz="1800"/>
                      </a:pPr>
                      <a:r>
                        <a:rPr b="1" sz="3600">
                          <a:latin typeface="Arial"/>
                          <a:ea typeface="Arial"/>
                          <a:cs typeface="Arial"/>
                          <a:sym typeface="Arial"/>
                        </a:rPr>
                        <a:t>Return to the text</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r h="1043385">
                <a:tc>
                  <a:txBody>
                    <a:bodyPr/>
                    <a:lstStyle/>
                    <a:p>
                      <a:pPr algn="l" defTabSz="1285874">
                        <a:lnSpc>
                          <a:spcPct val="76000"/>
                        </a:lnSpc>
                        <a:spcBef>
                          <a:spcPts val="1400"/>
                        </a:spcBef>
                        <a:tabLst>
                          <a:tab pos="609600" algn="l"/>
                          <a:tab pos="1244600" algn="l"/>
                          <a:tab pos="1879600" algn="l"/>
                          <a:tab pos="2514600" algn="l"/>
                          <a:tab pos="3124200" algn="l"/>
                          <a:tab pos="3784600" algn="l"/>
                          <a:tab pos="4394200" algn="l"/>
                          <a:tab pos="5029200" algn="l"/>
                          <a:tab pos="5664200" algn="l"/>
                          <a:tab pos="6299200" algn="l"/>
                          <a:tab pos="6934200" algn="l"/>
                          <a:tab pos="7569200" algn="l"/>
                          <a:tab pos="8178800" algn="l"/>
                          <a:tab pos="8839200" algn="l"/>
                          <a:tab pos="9448800" algn="l"/>
                          <a:tab pos="10083800" algn="l"/>
                          <a:tab pos="10718800" algn="l"/>
                          <a:tab pos="11353800" algn="l"/>
                          <a:tab pos="11988800" algn="l"/>
                          <a:tab pos="12623800" algn="l"/>
                        </a:tabLst>
                        <a:defRPr sz="1800"/>
                      </a:pPr>
                      <a:r>
                        <a:rPr b="1" sz="3600">
                          <a:latin typeface="Arial"/>
                          <a:ea typeface="Arial"/>
                          <a:cs typeface="Arial"/>
                          <a:sym typeface="Arial"/>
                        </a:rPr>
                        <a:t>Response</a:t>
                      </a:r>
                    </a:p>
                  </a:txBody>
                  <a:tcPr marL="0" marR="0" marT="0" marB="0" anchor="t" anchorCtr="0" horzOverflow="overflow">
                    <a:lnL w="3175">
                      <a:solidFill>
                        <a:srgbClr val="000000"/>
                      </a:solidFill>
                    </a:lnL>
                    <a:lnR w="3175">
                      <a:solidFill>
                        <a:srgbClr val="000000"/>
                      </a:solidFill>
                    </a:lnR>
                    <a:lnT w="3175">
                      <a:solidFill>
                        <a:srgbClr val="000000"/>
                      </a:solidFill>
                    </a:lnT>
                    <a:lnB w="3175">
                      <a:solidFill>
                        <a:srgbClr val="000000"/>
                      </a:solidFill>
                    </a:lnB>
                    <a:noFill/>
                  </a:tcPr>
                </a:tc>
              </a:tr>
            </a:tbl>
          </a:graphicData>
        </a:graphic>
      </p:graphicFrame>
      <p:sp>
        <p:nvSpPr>
          <p:cNvPr id="657" name="Guided Reading"/>
          <p:cNvSpPr txBox="1"/>
          <p:nvPr/>
        </p:nvSpPr>
        <p:spPr>
          <a:xfrm>
            <a:off x="5133974" y="1098546"/>
            <a:ext cx="6048381" cy="927588"/>
          </a:xfrm>
          <a:prstGeom prst="rect">
            <a:avLst/>
          </a:prstGeom>
          <a:ln w="12700">
            <a:miter lim="400000"/>
          </a:ln>
          <a:extLst>
            <a:ext uri="{C572A759-6A51-4108-AA02-DFA0A04FC94B}">
              <ma14:wrappingTextBoxFlag xmlns:ma14="http://schemas.microsoft.com/office/mac/drawingml/2011/main" val="1"/>
            </a:ext>
          </a:extLst>
        </p:spPr>
        <p:txBody>
          <a:bodyPr lIns="93596" tIns="93596" rIns="93596" bIns="93596">
            <a:spAutoFit/>
          </a:bodyPr>
          <a:lstStyle>
            <a:lvl1pPr algn="l" defTabSz="1828800">
              <a:spcBef>
                <a:spcPts val="2200"/>
              </a:spcBef>
              <a:tabLst>
                <a:tab pos="889000" algn="l"/>
                <a:tab pos="1778000" algn="l"/>
                <a:tab pos="2692400" algn="l"/>
                <a:tab pos="3581400" algn="l"/>
                <a:tab pos="4470400" algn="l"/>
                <a:tab pos="5384800" algn="l"/>
                <a:tab pos="6273800" algn="l"/>
                <a:tab pos="7162800" algn="l"/>
                <a:tab pos="8077200" algn="l"/>
                <a:tab pos="8966200" algn="l"/>
                <a:tab pos="9880600" algn="l"/>
                <a:tab pos="10769600" algn="l"/>
                <a:tab pos="11658600" algn="l"/>
                <a:tab pos="12573000" algn="l"/>
                <a:tab pos="13462000" algn="l"/>
                <a:tab pos="14351000" algn="l"/>
                <a:tab pos="15265400" algn="l"/>
                <a:tab pos="16154400" algn="l"/>
                <a:tab pos="17068800" algn="l"/>
                <a:tab pos="17957800" algn="l"/>
              </a:tabLst>
              <a:defRPr sz="5200">
                <a:latin typeface="Arial"/>
                <a:ea typeface="Arial"/>
                <a:cs typeface="Arial"/>
                <a:sym typeface="Arial"/>
              </a:defRPr>
            </a:lvl1pPr>
          </a:lstStyle>
          <a:p>
            <a:pPr/>
            <a:r>
              <a:t>Guided Reading</a:t>
            </a:r>
          </a:p>
        </p:txBody>
      </p:sp>
      <p:grpSp>
        <p:nvGrpSpPr>
          <p:cNvPr id="662" name="Group"/>
          <p:cNvGrpSpPr/>
          <p:nvPr/>
        </p:nvGrpSpPr>
        <p:grpSpPr>
          <a:xfrm>
            <a:off x="4984813" y="9448793"/>
            <a:ext cx="6206997" cy="2094471"/>
            <a:chOff x="-4" y="-4"/>
            <a:chExt cx="6206995" cy="2094469"/>
          </a:xfrm>
        </p:grpSpPr>
        <p:sp>
          <p:nvSpPr>
            <p:cNvPr id="658" name="Rectangle"/>
            <p:cNvSpPr/>
            <p:nvPr/>
          </p:nvSpPr>
          <p:spPr>
            <a:xfrm>
              <a:off x="-3" y="-1"/>
              <a:ext cx="6206993" cy="2094467"/>
            </a:xfrm>
            <a:prstGeom prst="rect">
              <a:avLst/>
            </a:prstGeom>
            <a:solidFill>
              <a:schemeClr val="accent4">
                <a:hueOff val="-1081314"/>
                <a:satOff val="4338"/>
                <a:lumOff val="-8931"/>
              </a:schemeClr>
            </a:solidFill>
            <a:ln w="3175" cap="flat">
              <a:solidFill>
                <a:srgbClr val="000000"/>
              </a:solidFill>
              <a:prstDash val="solid"/>
              <a:round/>
            </a:ln>
            <a:effectLst/>
          </p:spPr>
          <p:txBody>
            <a:bodyPr wrap="square" lIns="91436" tIns="91436" rIns="91436" bIns="91436" numCol="1" anchor="t">
              <a:noAutofit/>
            </a:bodyPr>
            <a:lstStyle/>
            <a:p>
              <a:pPr defTabSz="1828800">
                <a:defRPr sz="3200">
                  <a:solidFill>
                    <a:srgbClr val="0D0D0D"/>
                  </a:solidFill>
                  <a:latin typeface="Arial"/>
                  <a:ea typeface="Arial"/>
                  <a:cs typeface="Arial"/>
                  <a:sym typeface="Arial"/>
                </a:defRPr>
              </a:pPr>
            </a:p>
          </p:txBody>
        </p:sp>
        <p:grpSp>
          <p:nvGrpSpPr>
            <p:cNvPr id="661" name="Group"/>
            <p:cNvGrpSpPr/>
            <p:nvPr/>
          </p:nvGrpSpPr>
          <p:grpSpPr>
            <a:xfrm>
              <a:off x="-5" y="-5"/>
              <a:ext cx="6206997" cy="703115"/>
              <a:chOff x="-2" y="-2"/>
              <a:chExt cx="6206995" cy="703114"/>
            </a:xfrm>
          </p:grpSpPr>
          <p:sp>
            <p:nvSpPr>
              <p:cNvPr id="659" name="Rectangle"/>
              <p:cNvSpPr/>
              <p:nvPr/>
            </p:nvSpPr>
            <p:spPr>
              <a:xfrm>
                <a:off x="-3" y="-3"/>
                <a:ext cx="6206997" cy="703115"/>
              </a:xfrm>
              <a:prstGeom prst="rect">
                <a:avLst/>
              </a:prstGeom>
              <a:solidFill>
                <a:schemeClr val="accent4">
                  <a:hueOff val="-1081314"/>
                  <a:satOff val="4338"/>
                  <a:lumOff val="-8931"/>
                </a:schemeClr>
              </a:solidFill>
              <a:ln w="12700" cap="flat">
                <a:noFill/>
                <a:miter lim="400000"/>
              </a:ln>
              <a:effectLst/>
            </p:spPr>
            <p:txBody>
              <a:bodyPr wrap="square" lIns="91436" tIns="91436" rIns="91436" bIns="91436" numCol="1" anchor="t">
                <a:noAutofit/>
              </a:bodyPr>
              <a:lstStyle/>
              <a:p>
                <a:pPr defTabSz="1828800">
                  <a:defRPr b="0" sz="3200">
                    <a:latin typeface="Arial"/>
                    <a:ea typeface="Arial"/>
                    <a:cs typeface="Arial"/>
                    <a:sym typeface="Arial"/>
                  </a:defRPr>
                </a:pPr>
              </a:p>
            </p:txBody>
          </p:sp>
          <p:sp>
            <p:nvSpPr>
              <p:cNvPr id="660" name="Golden Ticket"/>
              <p:cNvSpPr txBox="1"/>
              <p:nvPr/>
            </p:nvSpPr>
            <p:spPr>
              <a:xfrm>
                <a:off x="-3" y="-3"/>
                <a:ext cx="6206997" cy="6394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6" tIns="91436" rIns="91436" bIns="91436" numCol="1" anchor="t">
                <a:spAutoFit/>
              </a:bodyPr>
              <a:lstStyle>
                <a:lvl1pPr defTabSz="1828800">
                  <a:defRPr sz="3200">
                    <a:solidFill>
                      <a:srgbClr val="0D0D0D"/>
                    </a:solidFill>
                    <a:latin typeface="Arial"/>
                    <a:ea typeface="Arial"/>
                    <a:cs typeface="Arial"/>
                    <a:sym typeface="Arial"/>
                  </a:defRPr>
                </a:lvl1pPr>
              </a:lstStyle>
              <a:p>
                <a:pPr/>
                <a:r>
                  <a:t>Golden Ticket</a:t>
                </a:r>
              </a:p>
            </p:txBody>
          </p:sp>
        </p:grpSp>
      </p:grpSp>
      <p:pic>
        <p:nvPicPr>
          <p:cNvPr id="663" name="image13.png" descr="image13.png"/>
          <p:cNvPicPr>
            <a:picLocks noChangeAspect="1"/>
          </p:cNvPicPr>
          <p:nvPr/>
        </p:nvPicPr>
        <p:blipFill>
          <a:blip r:embed="rId3">
            <a:extLst/>
          </a:blip>
          <a:stretch>
            <a:fillRect/>
          </a:stretch>
        </p:blipFill>
        <p:spPr>
          <a:xfrm>
            <a:off x="14102704" y="501621"/>
            <a:ext cx="4371221" cy="5454753"/>
          </a:xfrm>
          <a:prstGeom prst="rect">
            <a:avLst/>
          </a:prstGeom>
          <a:ln w="12700">
            <a:miter lim="400000"/>
          </a:ln>
        </p:spPr>
      </p:pic>
      <p:grpSp>
        <p:nvGrpSpPr>
          <p:cNvPr id="670" name="Group"/>
          <p:cNvGrpSpPr/>
          <p:nvPr/>
        </p:nvGrpSpPr>
        <p:grpSpPr>
          <a:xfrm>
            <a:off x="12518613" y="6951150"/>
            <a:ext cx="3214699" cy="4500572"/>
            <a:chOff x="-2" y="0"/>
            <a:chExt cx="3214698" cy="4500571"/>
          </a:xfrm>
        </p:grpSpPr>
        <p:sp>
          <p:nvSpPr>
            <p:cNvPr id="664" name="Rounded Rectangle"/>
            <p:cNvSpPr/>
            <p:nvPr/>
          </p:nvSpPr>
          <p:spPr>
            <a:xfrm>
              <a:off x="-3" y="0"/>
              <a:ext cx="3214700" cy="4500572"/>
            </a:xfrm>
            <a:prstGeom prst="roundRect">
              <a:avLst>
                <a:gd name="adj" fmla="val 18143"/>
              </a:avLst>
            </a:prstGeom>
            <a:solidFill>
              <a:srgbClr val="64B3DF">
                <a:alpha val="71000"/>
              </a:srgbClr>
            </a:solidFill>
            <a:ln w="25400" cap="flat">
              <a:solidFill>
                <a:srgbClr val="000000">
                  <a:alpha val="71000"/>
                </a:srgbClr>
              </a:solidFill>
              <a:prstDash val="solid"/>
              <a:miter lim="400000"/>
            </a:ln>
            <a:effectLst/>
          </p:spPr>
          <p:txBody>
            <a:bodyPr wrap="square" lIns="91436" tIns="91436" rIns="91436" bIns="91436" numCol="1" anchor="ctr">
              <a:noAutofit/>
            </a:bodyPr>
            <a:lstStyle/>
            <a:p>
              <a:pPr defTabSz="642934">
                <a:defRPr b="0" sz="1600">
                  <a:latin typeface="Helvetica Light"/>
                  <a:ea typeface="Helvetica Light"/>
                  <a:cs typeface="Helvetica Light"/>
                  <a:sym typeface="Helvetica Light"/>
                </a:defRPr>
              </a:pPr>
            </a:p>
          </p:txBody>
        </p:sp>
        <p:sp>
          <p:nvSpPr>
            <p:cNvPr id="665" name="Line"/>
            <p:cNvSpPr/>
            <p:nvPr/>
          </p:nvSpPr>
          <p:spPr>
            <a:xfrm>
              <a:off x="482644" y="2816298"/>
              <a:ext cx="2249405" cy="5"/>
            </a:xfrm>
            <a:prstGeom prst="line">
              <a:avLst/>
            </a:prstGeom>
            <a:noFill/>
            <a:ln w="254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66" name="Give two"/>
            <p:cNvSpPr txBox="1"/>
            <p:nvPr/>
          </p:nvSpPr>
          <p:spPr>
            <a:xfrm>
              <a:off x="903485" y="182038"/>
              <a:ext cx="1789391" cy="358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3" tIns="71433" rIns="71433" bIns="71433" numCol="1" anchor="t">
              <a:spAutoFit/>
            </a:bodyPr>
            <a:lstStyle>
              <a:lvl1pPr algn="l" defTabSz="642934">
                <a:defRPr sz="1400">
                  <a:latin typeface="Helvetica"/>
                  <a:ea typeface="Helvetica"/>
                  <a:cs typeface="Helvetica"/>
                  <a:sym typeface="Helvetica"/>
                </a:defRPr>
              </a:lvl1pPr>
            </a:lstStyle>
            <a:p>
              <a:pPr/>
              <a:r>
                <a:t>Give two</a:t>
              </a:r>
            </a:p>
          </p:txBody>
        </p:sp>
        <p:sp>
          <p:nvSpPr>
            <p:cNvPr id="667" name="Line"/>
            <p:cNvSpPr/>
            <p:nvPr/>
          </p:nvSpPr>
          <p:spPr>
            <a:xfrm>
              <a:off x="443470" y="1834031"/>
              <a:ext cx="2249405" cy="5"/>
            </a:xfrm>
            <a:prstGeom prst="line">
              <a:avLst/>
            </a:prstGeom>
            <a:noFill/>
            <a:ln w="254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sp>
          <p:nvSpPr>
            <p:cNvPr id="668" name="1."/>
            <p:cNvSpPr txBox="1"/>
            <p:nvPr/>
          </p:nvSpPr>
          <p:spPr>
            <a:xfrm>
              <a:off x="20647" y="1424327"/>
              <a:ext cx="770355" cy="473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3" tIns="71433" rIns="71433" bIns="71433" numCol="1" anchor="t">
              <a:spAutoFit/>
            </a:bodyPr>
            <a:lstStyle>
              <a:lvl1pPr algn="l" defTabSz="642934">
                <a:defRPr b="0" sz="2200">
                  <a:latin typeface="Helvetica"/>
                  <a:ea typeface="Helvetica"/>
                  <a:cs typeface="Helvetica"/>
                  <a:sym typeface="Helvetica"/>
                </a:defRPr>
              </a:lvl1pPr>
            </a:lstStyle>
            <a:p>
              <a:pPr/>
              <a:r>
                <a:t>1.</a:t>
              </a:r>
            </a:p>
          </p:txBody>
        </p:sp>
        <p:sp>
          <p:nvSpPr>
            <p:cNvPr id="669" name="2."/>
            <p:cNvSpPr txBox="1"/>
            <p:nvPr/>
          </p:nvSpPr>
          <p:spPr>
            <a:xfrm>
              <a:off x="20647" y="2406593"/>
              <a:ext cx="770355" cy="473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3" tIns="71433" rIns="71433" bIns="71433" numCol="1" anchor="t">
              <a:spAutoFit/>
            </a:bodyPr>
            <a:lstStyle>
              <a:lvl1pPr algn="l" defTabSz="642934">
                <a:defRPr b="0" sz="2200">
                  <a:latin typeface="Helvetica"/>
                  <a:ea typeface="Helvetica"/>
                  <a:cs typeface="Helvetica"/>
                  <a:sym typeface="Helvetica"/>
                </a:defRPr>
              </a:lvl1pPr>
            </a:lstStyle>
            <a:p>
              <a:pPr/>
              <a:r>
                <a:t>2.</a:t>
              </a:r>
            </a:p>
          </p:txBody>
        </p:sp>
      </p:grpSp>
      <p:grpSp>
        <p:nvGrpSpPr>
          <p:cNvPr id="674" name="Group"/>
          <p:cNvGrpSpPr/>
          <p:nvPr/>
        </p:nvGrpSpPr>
        <p:grpSpPr>
          <a:xfrm>
            <a:off x="16676306" y="6951150"/>
            <a:ext cx="3214697" cy="4500572"/>
            <a:chOff x="0" y="0"/>
            <a:chExt cx="3214696" cy="4500571"/>
          </a:xfrm>
        </p:grpSpPr>
        <p:sp>
          <p:nvSpPr>
            <p:cNvPr id="671" name="Rounded Rectangle"/>
            <p:cNvSpPr/>
            <p:nvPr/>
          </p:nvSpPr>
          <p:spPr>
            <a:xfrm>
              <a:off x="-1" y="0"/>
              <a:ext cx="3214698" cy="4500572"/>
            </a:xfrm>
            <a:prstGeom prst="roundRect">
              <a:avLst>
                <a:gd name="adj" fmla="val 18143"/>
              </a:avLst>
            </a:prstGeom>
            <a:solidFill>
              <a:srgbClr val="64B3DF">
                <a:alpha val="71000"/>
              </a:srgbClr>
            </a:solidFill>
            <a:ln w="25400" cap="flat">
              <a:solidFill>
                <a:srgbClr val="000000">
                  <a:alpha val="71000"/>
                </a:srgbClr>
              </a:solidFill>
              <a:prstDash val="solid"/>
              <a:miter lim="400000"/>
            </a:ln>
            <a:effectLst/>
          </p:spPr>
          <p:txBody>
            <a:bodyPr wrap="square" lIns="91436" tIns="91436" rIns="91436" bIns="91436" numCol="1" anchor="ctr">
              <a:noAutofit/>
            </a:bodyPr>
            <a:lstStyle/>
            <a:p>
              <a:pPr defTabSz="642934">
                <a:defRPr b="0" sz="1600">
                  <a:latin typeface="Helvetica Light"/>
                  <a:ea typeface="Helvetica Light"/>
                  <a:cs typeface="Helvetica Light"/>
                  <a:sym typeface="Helvetica Light"/>
                </a:defRPr>
              </a:pPr>
            </a:p>
          </p:txBody>
        </p:sp>
        <p:sp>
          <p:nvSpPr>
            <p:cNvPr id="672" name="Find and Copy"/>
            <p:cNvSpPr txBox="1"/>
            <p:nvPr/>
          </p:nvSpPr>
          <p:spPr>
            <a:xfrm>
              <a:off x="830173" y="202398"/>
              <a:ext cx="1711045" cy="3587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3" tIns="71433" rIns="71433" bIns="71433" numCol="1" anchor="t">
              <a:spAutoFit/>
            </a:bodyPr>
            <a:lstStyle>
              <a:lvl1pPr algn="l" defTabSz="642934">
                <a:defRPr sz="1400">
                  <a:latin typeface="Helvetica"/>
                  <a:ea typeface="Helvetica"/>
                  <a:cs typeface="Helvetica"/>
                  <a:sym typeface="Helvetica"/>
                </a:defRPr>
              </a:lvl1pPr>
            </a:lstStyle>
            <a:p>
              <a:pPr/>
              <a:r>
                <a:t>Find and Copy</a:t>
              </a:r>
            </a:p>
          </p:txBody>
        </p:sp>
        <p:sp>
          <p:nvSpPr>
            <p:cNvPr id="673" name="Line"/>
            <p:cNvSpPr/>
            <p:nvPr/>
          </p:nvSpPr>
          <p:spPr>
            <a:xfrm>
              <a:off x="471482" y="2888268"/>
              <a:ext cx="2249407" cy="5"/>
            </a:xfrm>
            <a:prstGeom prst="line">
              <a:avLst/>
            </a:prstGeom>
            <a:noFill/>
            <a:ln w="25400" cap="flat">
              <a:solidFill>
                <a:srgbClr val="000000"/>
              </a:solidFill>
              <a:prstDash val="solid"/>
              <a:miter lim="400000"/>
            </a:ln>
            <a:effectLst/>
          </p:spPr>
          <p:txBody>
            <a:bodyPr wrap="square" lIns="91437" tIns="91437" rIns="91437" bIns="91437" numCol="1" anchor="t">
              <a:noAutofit/>
            </a:bodyPr>
            <a:lstStyle/>
            <a:p>
              <a:pPr algn="l" defTabSz="898524">
                <a:defRPr b="0" sz="4800">
                  <a:latin typeface="Helvetica"/>
                  <a:ea typeface="Helvetica"/>
                  <a:cs typeface="Helvetica"/>
                  <a:sym typeface="Helvetica"/>
                </a:defRPr>
              </a:pPr>
            </a:p>
          </p:txBody>
        </p:sp>
      </p:gr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Chunking"/>
          <p:cNvSpPr txBox="1"/>
          <p:nvPr>
            <p:ph type="title"/>
          </p:nvPr>
        </p:nvSpPr>
        <p:spPr>
          <a:prstGeom prst="rect">
            <a:avLst/>
          </a:prstGeom>
        </p:spPr>
        <p:txBody>
          <a:bodyPr/>
          <a:lstStyle/>
          <a:p>
            <a:pPr/>
            <a:r>
              <a:t>Chunking</a:t>
            </a:r>
          </a:p>
        </p:txBody>
      </p:sp>
      <p:sp>
        <p:nvSpPr>
          <p:cNvPr id="1209" name="Back home, Erin tried to explain how Black Rock had saved her but no one would listen properly. Later that night, the adults were plotting to destroy Black Rock. They now believed it was a monster. Erin had to do something!"/>
          <p:cNvSpPr txBox="1"/>
          <p:nvPr>
            <p:ph type="body" idx="1"/>
          </p:nvPr>
        </p:nvSpPr>
        <p:spPr>
          <a:prstGeom prst="rect">
            <a:avLst/>
          </a:prstGeom>
        </p:spPr>
        <p:txBody>
          <a:bodyPr/>
          <a:lstStyle/>
          <a:p>
            <a:pPr marL="0" indent="0" defTabSz="457200">
              <a:spcBef>
                <a:spcPts val="0"/>
              </a:spcBef>
              <a:buSzTx/>
              <a:buNone/>
              <a:defRPr sz="5000">
                <a:latin typeface="Helvetica"/>
                <a:ea typeface="Helvetica"/>
                <a:cs typeface="Helvetica"/>
                <a:sym typeface="Helvetica"/>
              </a:defRPr>
            </a:pPr>
            <a:r>
              <a:t>Back home, Erin tried to explain how Black Rock had saved her but no one would listen properly. Later that night, the adults were plotting to destroy Black Rock. They now believed it was a monster. Erin had to do something!</a:t>
            </a:r>
          </a:p>
          <a:p>
            <a:pPr marL="0" indent="0" defTabSz="457200">
              <a:spcBef>
                <a:spcPts val="0"/>
              </a:spcBef>
              <a:buSzTx/>
              <a:buNone/>
              <a:defRPr sz="40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Intervention: session A"/>
          <p:cNvSpPr txBox="1"/>
          <p:nvPr>
            <p:ph type="title"/>
          </p:nvPr>
        </p:nvSpPr>
        <p:spPr>
          <a:xfrm>
            <a:off x="4387451" y="357185"/>
            <a:ext cx="15609095" cy="3036098"/>
          </a:xfrm>
          <a:prstGeom prst="rect">
            <a:avLst/>
          </a:prstGeom>
        </p:spPr>
        <p:txBody>
          <a:bodyPr/>
          <a:lstStyle/>
          <a:p>
            <a:pPr/>
            <a:r>
              <a:t>Intervention: session A</a:t>
            </a:r>
          </a:p>
        </p:txBody>
      </p:sp>
      <p:sp>
        <p:nvSpPr>
          <p:cNvPr id="1212" name="Body"/>
          <p:cNvSpPr txBox="1"/>
          <p:nvPr>
            <p:ph type="body" idx="1"/>
          </p:nvPr>
        </p:nvSpPr>
        <p:spPr>
          <a:xfrm>
            <a:off x="5423295" y="2437803"/>
            <a:ext cx="15609095" cy="8840394"/>
          </a:xfrm>
          <a:prstGeom prst="rect">
            <a:avLst/>
          </a:prstGeom>
        </p:spPr>
        <p:txBody>
          <a:bodyPr/>
          <a:lstStyle>
            <a:lvl1pPr marL="0" indent="0" defTabSz="914400">
              <a:lnSpc>
                <a:spcPts val="5600"/>
              </a:lnSpc>
              <a:spcBef>
                <a:spcPts val="0"/>
              </a:spcBef>
              <a:buSzTx/>
              <a:buNone/>
              <a:defRPr sz="2200">
                <a:latin typeface="Times Roman"/>
                <a:ea typeface="Times Roman"/>
                <a:cs typeface="Times Roman"/>
                <a:sym typeface="Times Roman"/>
              </a:defRPr>
            </a:lvl1pPr>
          </a:lstStyle>
          <a:p>
            <a:pPr/>
            <a:r>
              <a:t> </a:t>
            </a:r>
          </a:p>
        </p:txBody>
      </p:sp>
      <p:sp>
        <p:nvSpPr>
          <p:cNvPr id="1213" name="Step 1. The teacher reads a text modelling expert prosody.…"/>
          <p:cNvSpPr txBox="1"/>
          <p:nvPr/>
        </p:nvSpPr>
        <p:spPr>
          <a:xfrm>
            <a:off x="3977356" y="3490409"/>
            <a:ext cx="16087700" cy="836038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defRPr sz="3400"/>
            </a:pPr>
          </a:p>
          <a:p>
            <a:pPr algn="l" defTabSz="642937">
              <a:defRPr b="0" sz="3400"/>
            </a:pPr>
          </a:p>
          <a:p>
            <a:pPr algn="l" defTabSz="642937">
              <a:defRPr b="0" sz="3400"/>
            </a:pPr>
            <a:r>
              <a:rPr b="1"/>
              <a:t>Step 1</a:t>
            </a:r>
            <a:r>
              <a:t>. The teacher reads a text modelling expert prosody.</a:t>
            </a:r>
          </a:p>
          <a:p>
            <a:pPr algn="l" defTabSz="642937">
              <a:defRPr b="0" sz="3400"/>
            </a:pPr>
          </a:p>
          <a:p>
            <a:pPr algn="l" defTabSz="642937">
              <a:defRPr b="0" sz="3400"/>
            </a:pPr>
            <a:r>
              <a:rPr b="1"/>
              <a:t>Step 2</a:t>
            </a:r>
            <a:r>
              <a:t>. Pupils echo the modelled prosody.</a:t>
            </a:r>
          </a:p>
          <a:p>
            <a:pPr algn="l" defTabSz="642937">
              <a:defRPr b="0" sz="3400"/>
            </a:pPr>
          </a:p>
          <a:p>
            <a:pPr algn="l" defTabSz="642937">
              <a:defRPr b="0" sz="3400"/>
            </a:pPr>
            <a:r>
              <a:rPr b="1"/>
              <a:t>Step 3</a:t>
            </a:r>
            <a:r>
              <a:t>. The teacher repeats a modelled prosody read of a section of the text.</a:t>
            </a:r>
          </a:p>
          <a:p>
            <a:pPr algn="l" defTabSz="642937">
              <a:defRPr b="0" sz="3400"/>
            </a:pPr>
          </a:p>
          <a:p>
            <a:pPr algn="l" defTabSz="642937">
              <a:defRPr b="0" sz="3400"/>
            </a:pPr>
            <a:r>
              <a:rPr b="1"/>
              <a:t>Step 4</a:t>
            </a:r>
            <a:r>
              <a:t>.  Pupils echo the modelled prosody. (Using text marking when appropriate)</a:t>
            </a:r>
          </a:p>
          <a:p>
            <a:pPr algn="l" defTabSz="642937">
              <a:defRPr b="0" sz="3400"/>
            </a:pPr>
          </a:p>
          <a:p>
            <a:pPr algn="l" defTabSz="642937">
              <a:defRPr b="0" sz="3400"/>
            </a:pPr>
            <a:r>
              <a:rPr b="1"/>
              <a:t>Step 5</a:t>
            </a:r>
            <a:r>
              <a:t>.  Pupils practise reading a section of modelled text in pairs or small groups.</a:t>
            </a:r>
          </a:p>
          <a:p>
            <a:pPr algn="l" defTabSz="642937">
              <a:defRPr b="0" sz="3400"/>
            </a:pPr>
          </a:p>
          <a:p>
            <a:pPr algn="l" defTabSz="642937">
              <a:defRPr b="0" sz="3400"/>
            </a:pPr>
            <a:r>
              <a:rPr b="1"/>
              <a:t>Step 6.</a:t>
            </a:r>
            <a:r>
              <a:t>  Pupils ‘performance read ‘ the section of text to the group.</a:t>
            </a:r>
          </a:p>
          <a:p>
            <a:pPr algn="l" defTabSz="642937">
              <a:defRPr b="0" sz="3400"/>
            </a:pPr>
          </a:p>
          <a:p>
            <a:pPr algn="l" defTabSz="642937">
              <a:defRPr b="0" sz="3400"/>
            </a:pPr>
            <a:r>
              <a:rPr b="1"/>
              <a:t>Step 7</a:t>
            </a:r>
            <a:r>
              <a:t>.  The teacher and pupils provide feedback to each other. </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Erin Pike lived with her mum and her dog near a big fishing town. She longed to go out to sea but it was too dangerous because of.....…"/>
          <p:cNvSpPr txBox="1"/>
          <p:nvPr/>
        </p:nvSpPr>
        <p:spPr>
          <a:xfrm>
            <a:off x="199135" y="2552874"/>
            <a:ext cx="23985729" cy="49641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000"/>
            </a:pPr>
            <a:r>
              <a:t>Erin Pike lived with her mum and her dog near a big fishing town. She longed to go out to sea but it was too dangerous because of.....</a:t>
            </a:r>
          </a:p>
          <a:p>
            <a:pPr algn="l" defTabSz="457200">
              <a:defRPr b="0" sz="4000"/>
            </a:pPr>
            <a:r>
              <a:t>.....the legend of BLACK ROCK!</a:t>
            </a:r>
          </a:p>
          <a:p>
            <a:pPr algn="l" defTabSz="457200">
              <a:defRPr b="0" sz="4000"/>
            </a:pPr>
          </a:p>
          <a:p>
            <a:pPr algn="l" defTabSz="457200">
              <a:defRPr b="0" sz="4000"/>
            </a:pPr>
            <a:r>
              <a:t>Every fisherman and fisherwoman had a scary story to tell. “ It never stays in the same place and it could smash a boat to pieces!”</a:t>
            </a:r>
          </a:p>
          <a:p>
            <a:pPr algn="l" defTabSz="457200">
              <a:defRPr b="0" sz="4000"/>
            </a:pPr>
            <a:r>
              <a:t>“It’s as big as a mountain and as sharp as a swordfish!”</a:t>
            </a:r>
          </a:p>
        </p:txBody>
      </p:sp>
      <p:sp>
        <p:nvSpPr>
          <p:cNvPr id="1216" name="Session A"/>
          <p:cNvSpPr txBox="1"/>
          <p:nvPr>
            <p:ph type="title" idx="4294967295"/>
          </p:nvPr>
        </p:nvSpPr>
        <p:spPr>
          <a:xfrm>
            <a:off x="4387453" y="-258930"/>
            <a:ext cx="15609094" cy="3036095"/>
          </a:xfrm>
          <a:prstGeom prst="rect">
            <a:avLst/>
          </a:prstGeom>
        </p:spPr>
        <p:txBody>
          <a:bodyPr lIns="71437" tIns="71437" rIns="71437" bIns="71437"/>
          <a:lstStyle>
            <a:lvl1pPr defTabSz="821531"/>
          </a:lstStyle>
          <a:p>
            <a:pPr/>
            <a:r>
              <a:t>Session A</a:t>
            </a:r>
          </a:p>
        </p:txBody>
      </p:sp>
      <p:sp>
        <p:nvSpPr>
          <p:cNvPr id="1217" name="Start small - use easy texts at first - model expressive reading…"/>
          <p:cNvSpPr txBox="1"/>
          <p:nvPr/>
        </p:nvSpPr>
        <p:spPr>
          <a:xfrm>
            <a:off x="9716413" y="6165770"/>
            <a:ext cx="4951174" cy="7232851"/>
          </a:xfrm>
          <a:prstGeom prst="rect">
            <a:avLst/>
          </a:prstGeom>
          <a:ln w="12700">
            <a:miter lim="400000"/>
          </a:ln>
          <a:extLst>
            <a:ext uri="{C572A759-6A51-4108-AA02-DFA0A04FC94B}">
              <ma14:wrappingTextBoxFlag xmlns:ma14="http://schemas.microsoft.com/office/mac/drawingml/2011/main" val="1"/>
            </a:ext>
          </a:extLst>
        </p:spPr>
        <p:txBody>
          <a:bodyPr lIns="71435" tIns="71435" rIns="71435" bIns="71435" anchor="ctr">
            <a:normAutofit fontScale="100000" lnSpcReduction="0"/>
          </a:bodyPr>
          <a:lstStyle/>
          <a:p>
            <a:pPr marL="584648" indent="-584648" algn="l" defTabSz="821529">
              <a:spcBef>
                <a:spcPts val="5800"/>
              </a:spcBef>
              <a:buSzPct val="145000"/>
              <a:buChar char="•"/>
              <a:defRPr sz="3800"/>
            </a:pPr>
            <a:r>
              <a:t>Echo reading</a:t>
            </a:r>
          </a:p>
          <a:p>
            <a:pPr marL="584648" indent="-584648" algn="l" defTabSz="821529">
              <a:spcBef>
                <a:spcPts val="5800"/>
              </a:spcBef>
              <a:buSzPct val="145000"/>
              <a:buChar char="•"/>
              <a:defRPr sz="3800"/>
            </a:pPr>
            <a:r>
              <a:t>Re-reading</a:t>
            </a:r>
          </a:p>
          <a:p>
            <a:pPr marL="584648" indent="-584648" algn="l" defTabSz="821529">
              <a:spcBef>
                <a:spcPts val="5800"/>
              </a:spcBef>
              <a:buSzPct val="145000"/>
              <a:buChar char="•"/>
              <a:defRPr sz="3800"/>
            </a:pPr>
            <a:r>
              <a:t>Performance reading</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9" name="Intervention:Session B"/>
          <p:cNvSpPr txBox="1"/>
          <p:nvPr>
            <p:ph type="title"/>
          </p:nvPr>
        </p:nvSpPr>
        <p:spPr>
          <a:xfrm>
            <a:off x="4387450" y="-838201"/>
            <a:ext cx="15609100" cy="4286251"/>
          </a:xfrm>
          <a:prstGeom prst="rect">
            <a:avLst/>
          </a:prstGeom>
        </p:spPr>
        <p:txBody>
          <a:bodyPr/>
          <a:lstStyle/>
          <a:p>
            <a:pPr/>
            <a:r>
              <a:t>Intervention:Session B</a:t>
            </a:r>
          </a:p>
        </p:txBody>
      </p:sp>
      <p:sp>
        <p:nvSpPr>
          <p:cNvPr id="1220" name="Step 1 .  Pupils re-read a small section of the text in unison;…"/>
          <p:cNvSpPr txBox="1"/>
          <p:nvPr/>
        </p:nvSpPr>
        <p:spPr>
          <a:xfrm>
            <a:off x="3269245" y="4617950"/>
            <a:ext cx="19111164" cy="476585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defRPr b="0" sz="3400"/>
            </a:pPr>
            <a:r>
              <a:rPr b="1"/>
              <a:t>Step 1</a:t>
            </a:r>
            <a:r>
              <a:t> .  Pupils re-read a small section of the text in unison;</a:t>
            </a:r>
          </a:p>
          <a:p>
            <a:pPr algn="l" defTabSz="642937">
              <a:defRPr b="0" sz="3400"/>
            </a:pPr>
          </a:p>
          <a:p>
            <a:pPr algn="l" defTabSz="642937">
              <a:defRPr b="0" sz="3400"/>
            </a:pPr>
            <a:r>
              <a:rPr b="1"/>
              <a:t>Step 2</a:t>
            </a:r>
            <a:r>
              <a:t>.  The teacher asks a series of retrieval questions: what? where? when? why? how? who?</a:t>
            </a:r>
          </a:p>
          <a:p>
            <a:pPr algn="l" defTabSz="642937">
              <a:defRPr b="0" sz="3400"/>
            </a:pPr>
          </a:p>
          <a:p>
            <a:pPr algn="l" defTabSz="642937">
              <a:defRPr b="0" sz="3400"/>
            </a:pPr>
            <a:r>
              <a:rPr b="1"/>
              <a:t>Step 3</a:t>
            </a:r>
            <a:r>
              <a:t>.  The teacher allows the pupils to share any points of interest with the group about the text;</a:t>
            </a:r>
          </a:p>
          <a:p>
            <a:pPr algn="l" defTabSz="642937">
              <a:defRPr b="0" sz="3400"/>
            </a:pPr>
          </a:p>
          <a:p>
            <a:pPr algn="l" defTabSz="642937">
              <a:defRPr b="0" sz="3400"/>
            </a:pPr>
            <a:r>
              <a:rPr b="1"/>
              <a:t>Step 4</a:t>
            </a:r>
            <a:r>
              <a:t>.  The teacher asks the </a:t>
            </a:r>
            <a:r>
              <a:rPr b="1"/>
              <a:t>IQ</a:t>
            </a:r>
            <a:r>
              <a:t> (</a:t>
            </a:r>
            <a:r>
              <a:rPr b="1"/>
              <a:t>Inference</a:t>
            </a:r>
            <a:r>
              <a:t> </a:t>
            </a:r>
            <a:r>
              <a:rPr b="1"/>
              <a:t>Question) </a:t>
            </a:r>
            <a:r>
              <a:t>and models a possible response.</a:t>
            </a:r>
          </a:p>
          <a:p>
            <a:pPr algn="l" defTabSz="642937">
              <a:defRPr b="0" sz="3400"/>
            </a:pPr>
          </a:p>
          <a:p>
            <a:pPr algn="l" defTabSz="642937">
              <a:defRPr b="0" sz="3400"/>
            </a:pPr>
            <a:r>
              <a:rPr b="1"/>
              <a:t>Step 5</a:t>
            </a:r>
            <a:r>
              <a:t>.  Pupils read through the text, in pairs,  and prepare their response to the </a:t>
            </a:r>
            <a:r>
              <a:rPr b="1"/>
              <a:t>IQ</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Erin Pike lived with her mum and her dog near a big fishing town. She longed to go out to sea but it was too dangerous because of.....…"/>
          <p:cNvSpPr txBox="1"/>
          <p:nvPr/>
        </p:nvSpPr>
        <p:spPr>
          <a:xfrm>
            <a:off x="147319" y="2755784"/>
            <a:ext cx="24089361" cy="7402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000"/>
            </a:pPr>
            <a:r>
              <a:t>Erin Pike lived with her mum and her dog near a big fishing town. She longed to go out to sea but it was too dangerous because of.....</a:t>
            </a:r>
          </a:p>
          <a:p>
            <a:pPr algn="l" defTabSz="457200">
              <a:defRPr b="0" sz="4000"/>
            </a:pPr>
            <a:r>
              <a:t>.....the legend of BLACK ROCK!</a:t>
            </a:r>
          </a:p>
          <a:p>
            <a:pPr algn="l" defTabSz="457200">
              <a:defRPr b="0" sz="4000"/>
            </a:pPr>
          </a:p>
          <a:p>
            <a:pPr algn="l" defTabSz="457200">
              <a:defRPr b="0" sz="4000"/>
            </a:pPr>
            <a:r>
              <a:t>Every fisherman and fisherwoman had a scary story to tell. “ It never stays in the same place and it could smash a boat to pieces!”</a:t>
            </a:r>
          </a:p>
          <a:p>
            <a:pPr algn="l" defTabSz="457200">
              <a:defRPr b="0" sz="4000"/>
            </a:pPr>
            <a:r>
              <a:t>“It’s as big as a mountain and as sharp as a swordfish!”</a:t>
            </a:r>
          </a:p>
          <a:p>
            <a:pPr algn="l" defTabSz="457200">
              <a:defRPr b="0" sz="4000"/>
            </a:pPr>
          </a:p>
          <a:p>
            <a:pPr algn="l" defTabSz="457200">
              <a:defRPr b="0" sz="4000"/>
            </a:pPr>
            <a:r>
              <a:t>But Erin wasn’t scared. Every day she would hide on her mum’s fishing boat. And every day Archie would sniff her out. At night, she would wait for her mum’s safe return ...</a:t>
            </a:r>
          </a:p>
          <a:p>
            <a:pPr algn="l" defTabSz="457200">
              <a:defRPr b="0" sz="4000"/>
            </a:pPr>
            <a:r>
              <a:t>...hoping she might catch a glimpse of the mysterious Black Rock.</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26" name="Group"/>
          <p:cNvGrpSpPr/>
          <p:nvPr/>
        </p:nvGrpSpPr>
        <p:grpSpPr>
          <a:xfrm>
            <a:off x="21372613" y="11526142"/>
            <a:ext cx="2170813" cy="1751793"/>
            <a:chOff x="-1" y="0"/>
            <a:chExt cx="2170811" cy="1751791"/>
          </a:xfrm>
        </p:grpSpPr>
        <p:sp>
          <p:nvSpPr>
            <p:cNvPr id="1224"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1225"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graphicFrame>
        <p:nvGraphicFramePr>
          <p:cNvPr id="1227" name="Table"/>
          <p:cNvGraphicFramePr/>
          <p:nvPr/>
        </p:nvGraphicFramePr>
        <p:xfrm>
          <a:off x="2272966" y="1279118"/>
          <a:ext cx="18641029" cy="1116220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212194"/>
                <a:gridCol w="6212194"/>
                <a:gridCol w="6212194"/>
              </a:tblGrid>
              <a:tr h="666054">
                <a:tc>
                  <a:txBody>
                    <a:bodyPr/>
                    <a:lstStyle/>
                    <a:p>
                      <a:pPr defTabSz="457200">
                        <a:defRPr sz="1800"/>
                      </a:pPr>
                      <a:r>
                        <a:rPr b="1" sz="3000">
                          <a:sym typeface="Helvetica Neue"/>
                        </a:rPr>
                        <a:t>Who?</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b="1" sz="3000">
                          <a:sym typeface="Helvetica Neue"/>
                        </a:rPr>
                        <a:t>What?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1800"/>
                      </a:pPr>
                      <a:r>
                        <a:rPr sz="3000">
                          <a:sym typeface="Helvetica Neue"/>
                        </a:rPr>
                        <a:t>Who lived with her mum and her dog?</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defRPr sz="1800"/>
                      </a:pPr>
                      <a:r>
                        <a:rPr sz="3000">
                          <a:sym typeface="Helvetica Neue"/>
                        </a:rPr>
                        <a:t>What did Erin long to do?</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588108">
                <a:tc>
                  <a:txBody>
                    <a:bodyPr/>
                    <a:lstStyle/>
                    <a:p>
                      <a:pPr defTabSz="457200">
                        <a:defRPr sz="1800"/>
                      </a:pPr>
                      <a:r>
                        <a:rPr b="1" sz="3000">
                          <a:sym typeface="Helvetica Neue"/>
                        </a:rPr>
                        <a:t>Where?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rowSpan="3">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blipFill rotWithShape="1">
                      <a:blip r:embed="rId2"/>
                      <a:srcRect l="0" t="0" r="0" b="0"/>
                      <a:stretch>
                        <a:fillRect/>
                      </a:stretch>
                    </a:blipFill>
                  </a:tcPr>
                </a:tc>
                <a:tc>
                  <a:txBody>
                    <a:bodyPr/>
                    <a:lstStyle/>
                    <a:p>
                      <a:pPr defTabSz="457200">
                        <a:defRPr sz="1800"/>
                      </a:pPr>
                      <a:r>
                        <a:rPr b="1" sz="3000">
                          <a:sym typeface="Helvetica Neue"/>
                        </a:rPr>
                        <a:t>When?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1926427">
                <a:tc>
                  <a:txBody>
                    <a:bodyPr/>
                    <a:lstStyle/>
                    <a:p>
                      <a:pPr algn="l" defTabSz="457200">
                        <a:defRPr sz="1800"/>
                      </a:pPr>
                      <a:r>
                        <a:rPr sz="3000">
                          <a:sym typeface="Helvetica Neue"/>
                        </a:rPr>
                        <a:t>Where did Erin live?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vMerge="1">
                  <a:tcPr/>
                </a:tc>
                <a:tc>
                  <a:txBody>
                    <a:bodyPr/>
                    <a:lstStyle/>
                    <a:p>
                      <a:pPr algn="l" defTabSz="457200">
                        <a:defRPr sz="1800"/>
                      </a:pPr>
                      <a:r>
                        <a:rPr sz="3000">
                          <a:sym typeface="Helvetica Neue"/>
                        </a:rPr>
                        <a:t>When did Erin wait for her Mum’s return?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66054">
                <a:tc>
                  <a:txBody>
                    <a:bodyPr/>
                    <a:lstStyle/>
                    <a:p>
                      <a:pPr defTabSz="457200">
                        <a:defRPr sz="1800"/>
                      </a:pPr>
                      <a:r>
                        <a:rPr b="1" sz="3000">
                          <a:sym typeface="Helvetica Neue"/>
                        </a:rPr>
                        <a:t>Why?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vMerge="1">
                  <a:tcPr/>
                </a:tc>
                <a:tc>
                  <a:txBody>
                    <a:bodyPr/>
                    <a:lstStyle/>
                    <a:p>
                      <a:pPr defTabSz="457200">
                        <a:defRPr sz="1800"/>
                      </a:pPr>
                      <a:r>
                        <a:rPr b="1" sz="3000">
                          <a:sym typeface="Helvetica Neue"/>
                        </a:rPr>
                        <a:t>How?</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1800"/>
                      </a:pPr>
                      <a:r>
                        <a:rPr sz="3000">
                          <a:sym typeface="Helvetica Neue"/>
                        </a:rPr>
                        <a:t>Why couldn’t Erin go to sea?</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800"/>
                      </a:pPr>
                      <a:r>
                        <a:rPr sz="3000">
                          <a:sym typeface="Helvetica Neue"/>
                        </a:rPr>
                        <a:t>How big tdid he the people say that Black Rock was?</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31" name="Group"/>
          <p:cNvGrpSpPr/>
          <p:nvPr/>
        </p:nvGrpSpPr>
        <p:grpSpPr>
          <a:xfrm>
            <a:off x="21372613" y="11526142"/>
            <a:ext cx="2170813" cy="1751793"/>
            <a:chOff x="-1" y="0"/>
            <a:chExt cx="2170811" cy="1751791"/>
          </a:xfrm>
        </p:grpSpPr>
        <p:sp>
          <p:nvSpPr>
            <p:cNvPr id="1229" name="Computer"/>
            <p:cNvSpPr/>
            <p:nvPr/>
          </p:nvSpPr>
          <p:spPr>
            <a:xfrm>
              <a:off x="-2" y="0"/>
              <a:ext cx="2170813" cy="1751792"/>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1230" name="Downloadable…"/>
            <p:cNvSpPr txBox="1"/>
            <p:nvPr/>
          </p:nvSpPr>
          <p:spPr>
            <a:xfrm>
              <a:off x="136800" y="297805"/>
              <a:ext cx="1897190" cy="729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584200">
                <a:defRPr b="0" sz="2100"/>
              </a:pPr>
              <a:r>
                <a:t>Downloadable </a:t>
              </a:r>
            </a:p>
            <a:p>
              <a:pPr defTabSz="584200">
                <a:defRPr b="0" sz="2100"/>
              </a:pPr>
              <a:r>
                <a:t>resource</a:t>
              </a:r>
            </a:p>
          </p:txBody>
        </p:sp>
      </p:grpSp>
      <p:graphicFrame>
        <p:nvGraphicFramePr>
          <p:cNvPr id="1232" name="Table"/>
          <p:cNvGraphicFramePr/>
          <p:nvPr/>
        </p:nvGraphicFramePr>
        <p:xfrm>
          <a:off x="2272966" y="1279118"/>
          <a:ext cx="18641029" cy="1116220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212194"/>
                <a:gridCol w="6212194"/>
                <a:gridCol w="6212194"/>
              </a:tblGrid>
              <a:tr h="666054">
                <a:tc>
                  <a:txBody>
                    <a:bodyPr/>
                    <a:lstStyle/>
                    <a:p>
                      <a:pPr defTabSz="457200">
                        <a:defRPr sz="1800"/>
                      </a:pPr>
                      <a:r>
                        <a:rPr b="1" sz="3000">
                          <a:sym typeface="Helvetica Neue"/>
                        </a:rPr>
                        <a:t>Who?</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defTabSz="457200">
                        <a:defRPr sz="1800"/>
                      </a:pPr>
                      <a:r>
                        <a:rPr b="1" sz="3000">
                          <a:sym typeface="Helvetica Neue"/>
                        </a:rPr>
                        <a:t>What?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588108">
                <a:tc>
                  <a:txBody>
                    <a:bodyPr/>
                    <a:lstStyle/>
                    <a:p>
                      <a:pPr defTabSz="457200">
                        <a:defRPr sz="1800"/>
                      </a:pPr>
                      <a:r>
                        <a:rPr b="1" sz="3000">
                          <a:sym typeface="Helvetica Neue"/>
                        </a:rPr>
                        <a:t>Where?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rowSpan="3">
                  <a:txBody>
                    <a:bodyPr/>
                    <a:lstStyle/>
                    <a:p>
                      <a:pPr algn="l" defTabSz="457200">
                        <a:defRPr b="1"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blipFill rotWithShape="1">
                      <a:blip r:embed="rId2"/>
                      <a:srcRect l="0" t="0" r="0" b="0"/>
                      <a:stretch>
                        <a:fillRect/>
                      </a:stretch>
                    </a:blipFill>
                  </a:tcPr>
                </a:tc>
                <a:tc>
                  <a:txBody>
                    <a:bodyPr/>
                    <a:lstStyle/>
                    <a:p>
                      <a:pPr defTabSz="457200">
                        <a:defRPr sz="1800"/>
                      </a:pPr>
                      <a:r>
                        <a:rPr b="1" sz="3000">
                          <a:sym typeface="Helvetica Neue"/>
                        </a:rPr>
                        <a:t>When?</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1926427">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vMerge="1">
                  <a:tcPr/>
                </a:tc>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r h="666054">
                <a:tc>
                  <a:txBody>
                    <a:bodyPr/>
                    <a:lstStyle/>
                    <a:p>
                      <a:pPr defTabSz="457200">
                        <a:defRPr sz="1800"/>
                      </a:pPr>
                      <a:r>
                        <a:rPr b="1" sz="3000">
                          <a:sym typeface="Helvetica Neue"/>
                        </a:rPr>
                        <a:t>Why?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vMerge="1">
                  <a:tcPr/>
                </a:tc>
                <a:tc>
                  <a:txBody>
                    <a:bodyPr/>
                    <a:lstStyle/>
                    <a:p>
                      <a:pPr defTabSz="457200">
                        <a:defRPr sz="1800"/>
                      </a:pPr>
                      <a:r>
                        <a:rPr b="1" sz="3000">
                          <a:sym typeface="Helvetica Neue"/>
                        </a:rPr>
                        <a:t>How?</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r>
              <a:tr h="3322531">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1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3000">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r>
            </a:tbl>
          </a:graphicData>
        </a:graphic>
      </p:graphicFrame>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sp>
        <p:nvSpPr>
          <p:cNvPr id="1234" name="Intervention:Session B"/>
          <p:cNvSpPr txBox="1"/>
          <p:nvPr>
            <p:ph type="title"/>
          </p:nvPr>
        </p:nvSpPr>
        <p:spPr>
          <a:xfrm>
            <a:off x="4387450" y="-838201"/>
            <a:ext cx="15609100" cy="4286251"/>
          </a:xfrm>
          <a:prstGeom prst="rect">
            <a:avLst/>
          </a:prstGeom>
        </p:spPr>
        <p:txBody>
          <a:bodyPr/>
          <a:lstStyle/>
          <a:p>
            <a:pPr/>
            <a:r>
              <a:t>Intervention:Session B</a:t>
            </a:r>
          </a:p>
        </p:txBody>
      </p:sp>
      <p:sp>
        <p:nvSpPr>
          <p:cNvPr id="1235" name="Step 1 .  Pupils re-read a small section of the text in unison;…"/>
          <p:cNvSpPr txBox="1"/>
          <p:nvPr/>
        </p:nvSpPr>
        <p:spPr>
          <a:xfrm>
            <a:off x="152488" y="3871825"/>
            <a:ext cx="24079024" cy="597235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defRPr b="0" sz="3400"/>
            </a:pPr>
            <a:r>
              <a:rPr b="1"/>
              <a:t>Step 1</a:t>
            </a:r>
            <a:r>
              <a:t> .  Pupils re-read a small section of the text in unison;</a:t>
            </a:r>
          </a:p>
          <a:p>
            <a:pPr algn="l" defTabSz="642937">
              <a:defRPr b="0" sz="3400"/>
            </a:pPr>
          </a:p>
          <a:p>
            <a:pPr algn="l" defTabSz="642937">
              <a:defRPr b="0" sz="3400"/>
            </a:pPr>
            <a:r>
              <a:rPr b="1"/>
              <a:t>Step 2</a:t>
            </a:r>
            <a:r>
              <a:t>.  The teacher asks a series of retrieval questions: what? where? when? why? how? who?</a:t>
            </a:r>
          </a:p>
          <a:p>
            <a:pPr algn="l" defTabSz="642937">
              <a:defRPr b="0" sz="3400"/>
            </a:pPr>
          </a:p>
          <a:p>
            <a:pPr algn="l" defTabSz="642937">
              <a:defRPr b="0" sz="3400"/>
            </a:pPr>
            <a:r>
              <a:rPr b="1"/>
              <a:t>Step 3</a:t>
            </a:r>
            <a:r>
              <a:t>.  The teacher allows the pupils to share any points of interest with the group about the text;</a:t>
            </a:r>
          </a:p>
          <a:p>
            <a:pPr algn="l" defTabSz="642937">
              <a:defRPr b="0" sz="3400"/>
            </a:pPr>
          </a:p>
          <a:p>
            <a:pPr algn="l" defTabSz="642937">
              <a:defRPr b="0" sz="3400"/>
            </a:pPr>
            <a:r>
              <a:rPr b="1"/>
              <a:t>Step 4</a:t>
            </a:r>
            <a:r>
              <a:t>. </a:t>
            </a:r>
            <a:r>
              <a:rPr sz="5600"/>
              <a:t> The teacher asks the </a:t>
            </a:r>
            <a:r>
              <a:rPr b="1" sz="5600"/>
              <a:t>IQ</a:t>
            </a:r>
            <a:r>
              <a:rPr sz="5600"/>
              <a:t> (</a:t>
            </a:r>
            <a:r>
              <a:rPr b="1" sz="5600"/>
              <a:t>Inference</a:t>
            </a:r>
            <a:r>
              <a:rPr sz="5600"/>
              <a:t> </a:t>
            </a:r>
            <a:r>
              <a:rPr b="1" sz="5600"/>
              <a:t>Question) </a:t>
            </a:r>
            <a:r>
              <a:rPr sz="5600"/>
              <a:t>and models a possible response.</a:t>
            </a:r>
            <a:endParaRPr sz="5600"/>
          </a:p>
          <a:p>
            <a:pPr algn="l" defTabSz="642937">
              <a:defRPr b="0" sz="3400"/>
            </a:pPr>
          </a:p>
          <a:p>
            <a:pPr algn="l" defTabSz="642937">
              <a:defRPr b="0" sz="3400"/>
            </a:pPr>
            <a:r>
              <a:rPr b="1"/>
              <a:t>Step 5</a:t>
            </a:r>
            <a:r>
              <a:t>.  Pupils read through the text, in pairs,  and prepare their response to the </a:t>
            </a:r>
            <a:r>
              <a:rPr b="1"/>
              <a:t>IQ</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1237" name="Comprehension was sometimes affected by reliance on illustrations."/>
          <p:cNvSpPr txBox="1"/>
          <p:nvPr>
            <p:ph type="title"/>
          </p:nvPr>
        </p:nvSpPr>
        <p:spPr>
          <a:prstGeom prst="rect">
            <a:avLst/>
          </a:prstGeom>
        </p:spPr>
        <p:txBody>
          <a:bodyPr/>
          <a:lstStyle>
            <a:lvl1pPr defTabSz="643889">
              <a:defRPr sz="6551"/>
            </a:lvl1pPr>
          </a:lstStyle>
          <a:p>
            <a:pPr/>
            <a:r>
              <a:t>Comprehension was sometimes affected by reliance on illustrations. </a:t>
            </a:r>
            <a:endParaRPr sz="935"/>
          </a:p>
        </p:txBody>
      </p:sp>
      <p:sp>
        <p:nvSpPr>
          <p:cNvPr id="1238" name="Several of the misconceptions that children demonstrated on the fiction texts seemed to arise from an over-reliance on illustrations. Though illustrations can be useful to support comprehension, they only depict part of the story and so over-dependence o"/>
          <p:cNvSpPr txBox="1"/>
          <p:nvPr>
            <p:ph type="body" idx="1"/>
          </p:nvPr>
        </p:nvSpPr>
        <p:spPr>
          <a:prstGeom prst="rect">
            <a:avLst/>
          </a:prstGeom>
        </p:spPr>
        <p:txBody>
          <a:bodyPr/>
          <a:lstStyle/>
          <a:p>
            <a:pPr marL="0" indent="0">
              <a:buSzTx/>
              <a:buNone/>
            </a:pPr>
            <a:r>
              <a:t>Several of the misconceptions that children demonstrated on the fiction texts seemed to arise from an </a:t>
            </a:r>
            <a:r>
              <a:rPr b="1"/>
              <a:t>over-reliance on illustrations.</a:t>
            </a:r>
            <a:r>
              <a:t> Though illustrations can be useful to support comprehension, they only depict part of the story and so over-dependence on these can cause ‘gaps’ in comprehension. This may be </a:t>
            </a:r>
            <a:r>
              <a:rPr b="1"/>
              <a:t>children who are struggling to decode</a:t>
            </a:r>
            <a:r>
              <a:t> or </a:t>
            </a:r>
            <a:r>
              <a:rPr b="1"/>
              <a:t>make inferences</a:t>
            </a:r>
            <a:r>
              <a:t> from a text, and so may </a:t>
            </a:r>
            <a:r>
              <a:rPr b="1"/>
              <a:t>resort to using the illustrations to inform their understanding. </a:t>
            </a:r>
            <a:r>
              <a:t>There was some evidence that </a:t>
            </a:r>
            <a:r>
              <a:rPr b="1"/>
              <a:t>boys</a:t>
            </a:r>
            <a:r>
              <a:t> were more likely to show this pattern. </a:t>
            </a:r>
            <a:endParaRPr sz="1200"/>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Practice matching different pictures to points in a story…"/>
          <p:cNvSpPr txBox="1"/>
          <p:nvPr>
            <p:ph type="body" idx="1"/>
          </p:nvPr>
        </p:nvSpPr>
        <p:spPr>
          <a:prstGeom prst="rect">
            <a:avLst/>
          </a:prstGeom>
        </p:spPr>
        <p:txBody>
          <a:bodyPr/>
          <a:lstStyle/>
          <a:p>
            <a:pPr marL="997527" indent="-997527">
              <a:buSzPct val="100000"/>
            </a:pPr>
            <a:r>
              <a:t>Practice matching different pictures to points in a story </a:t>
            </a:r>
          </a:p>
          <a:p>
            <a:pPr marL="228600" indent="-228600">
              <a:buSzPct val="100000"/>
            </a:pPr>
            <a:r>
              <a:t>    </a:t>
            </a:r>
            <a:r>
              <a:rPr b="1"/>
              <a:t>Explaining what a story illustration is showing them</a:t>
            </a:r>
            <a:r>
              <a:t> and finding the part of the text that supports this - find the bit where</a:t>
            </a:r>
          </a:p>
        </p:txBody>
      </p:sp>
      <p:sp>
        <p:nvSpPr>
          <p:cNvPr id="1241" name="Comprehension was sometimes affected by reliance on illustrations."/>
          <p:cNvSpPr txBox="1"/>
          <p:nvPr>
            <p:ph type="title"/>
          </p:nvPr>
        </p:nvSpPr>
        <p:spPr>
          <a:prstGeom prst="rect">
            <a:avLst/>
          </a:prstGeom>
        </p:spPr>
        <p:txBody>
          <a:bodyPr/>
          <a:lstStyle>
            <a:lvl1pPr defTabSz="643889">
              <a:defRPr sz="6551"/>
            </a:lvl1pPr>
          </a:lstStyle>
          <a:p>
            <a:pPr/>
            <a:r>
              <a:t>Comprehension was sometimes affected by reliance on illustrations. </a:t>
            </a:r>
            <a:endParaRPr sz="935"/>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678" name="Table"/>
          <p:cNvGraphicFramePr/>
          <p:nvPr/>
        </p:nvGraphicFramePr>
        <p:xfrm>
          <a:off x="1836953" y="1816448"/>
          <a:ext cx="7217604" cy="10086279"/>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2232262"/>
                <a:gridCol w="1660721"/>
                <a:gridCol w="1660721"/>
                <a:gridCol w="1660721"/>
              </a:tblGrid>
              <a:tr h="1049501">
                <a:tc>
                  <a:txBody>
                    <a:bodyPr/>
                    <a:lstStyle/>
                    <a:p>
                      <a:pPr defTabSz="914400">
                        <a:defRPr sz="1800"/>
                      </a:pPr>
                      <a:r>
                        <a:rPr b="1">
                          <a:sym typeface="Helvetica Neue"/>
                        </a:rPr>
                        <a:t>Prediction</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tcPr>
                </a:tc>
                <a:tc gridSpan="3">
                  <a:txBody>
                    <a:bodyPr/>
                    <a:lstStyle/>
                    <a:p>
                      <a:pPr marL="357187" indent="-357187" algn="l" defTabSz="914400">
                        <a:buSzPct val="100000"/>
                        <a:buAutoNum type="arabicParenR" startAt="1"/>
                        <a:defRPr sz="1800">
                          <a:sym typeface="Helvetica Neue"/>
                        </a:defRPr>
                      </a:pPr>
                      <a:r>
                        <a:t>SoVo</a:t>
                      </a:r>
                    </a:p>
                    <a:p>
                      <a:pPr marL="357187" indent="-357187" algn="l" defTabSz="914400">
                        <a:buSzPct val="100000"/>
                        <a:buAutoNum type="arabicParenR" startAt="1"/>
                        <a:defRPr sz="1800">
                          <a:sym typeface="Helvetica Neue"/>
                        </a:defRPr>
                      </a:pPr>
                      <a:r>
                        <a:t>Trailer</a:t>
                      </a:r>
                    </a:p>
                    <a:p>
                      <a:pPr marL="357187" indent="-357187" algn="l" defTabSz="914400">
                        <a:buSzPct val="100000"/>
                        <a:buAutoNum type="arabicParenR" startAt="1"/>
                        <a:defRPr sz="1800">
                          <a:sym typeface="Helvetica Neue"/>
                        </a:defRPr>
                      </a:pPr>
                      <a:r>
                        <a:t>Cover</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c hMerge="1">
                  <a:tcPr/>
                </a:tc>
                <a:tc hMerge="1">
                  <a:tcPr/>
                </a:tc>
              </a:tr>
              <a:tr h="1331089">
                <a:tc>
                  <a:txBody>
                    <a:bodyPr/>
                    <a:lstStyle/>
                    <a:p>
                      <a:pPr defTabSz="914400">
                        <a:defRPr sz="1800"/>
                      </a:pPr>
                      <a:r>
                        <a:rPr b="1">
                          <a:sym typeface="Helvetica Neue"/>
                        </a:rPr>
                        <a:t>Vocabulary
Check - 7 Steps</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marL="357187" indent="-357187" algn="l" defTabSz="914400">
                        <a:buSzPct val="100000"/>
                        <a:buAutoNum type="arabicParenR" startAt="1"/>
                        <a:defRPr sz="1800">
                          <a:sym typeface="Helvetica Neue"/>
                        </a:defRPr>
                      </a:pPr>
                      <a:r>
                        <a:t>Militarised</a:t>
                      </a:r>
                    </a:p>
                    <a:p>
                      <a:pPr marL="357187" indent="-357187" algn="l" defTabSz="914400">
                        <a:buSzPct val="100000"/>
                        <a:buAutoNum type="arabicParenR" startAt="1"/>
                        <a:defRPr sz="1800">
                          <a:sym typeface="Helvetica Neue"/>
                        </a:defRPr>
                      </a:pPr>
                      <a:r>
                        <a:t>Contrast</a:t>
                      </a:r>
                    </a:p>
                    <a:p>
                      <a:pPr marL="357187" indent="-357187" algn="l" defTabSz="914400">
                        <a:buSzPct val="100000"/>
                        <a:buAutoNum type="arabicParenR" startAt="1"/>
                        <a:defRPr sz="1800">
                          <a:sym typeface="Helvetica Neue"/>
                        </a:defRPr>
                      </a:pPr>
                      <a:r>
                        <a:t>Bristle</a:t>
                      </a:r>
                    </a:p>
                    <a:p>
                      <a:pPr marL="357187" indent="-357187" algn="l" defTabSz="914400">
                        <a:buSzPct val="100000"/>
                        <a:buAutoNum type="arabicParenR" startAt="1"/>
                        <a:defRPr sz="1800">
                          <a:sym typeface="Helvetica Neue"/>
                        </a:defRPr>
                      </a:pPr>
                      <a:r>
                        <a:t>Firepower</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738211">
                <a:tc>
                  <a:txBody>
                    <a:bodyPr/>
                    <a:lstStyle/>
                    <a:p>
                      <a:pPr defTabSz="914400">
                        <a:defRPr sz="1800"/>
                      </a:pPr>
                      <a:r>
                        <a:rPr b="1" sz="2400">
                          <a:sym typeface="Helvetica Neue"/>
                        </a:rPr>
                        <a:t>Modelling and Echo Reading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gridSpan="3">
                  <a:txBody>
                    <a:bodyPr/>
                    <a:lstStyle/>
                    <a:p>
                      <a:pPr algn="l" defTabSz="914400">
                        <a:defRPr sz="1800"/>
                      </a:pPr>
                      <a:r>
                        <a:rPr sz="2400">
                          <a:sym typeface="Helvetica Neue"/>
                        </a:rPr>
                        <a:t>p7 to p10 </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hMerge="1">
                  <a:tcPr/>
                </a:tc>
                <a:tc hMerge="1">
                  <a:tcPr/>
                </a:tc>
              </a:tr>
              <a:tr h="1354228">
                <a:tc>
                  <a:txBody>
                    <a:bodyPr/>
                    <a:lstStyle/>
                    <a:p>
                      <a:pPr defTabSz="914400">
                        <a:defRPr sz="1800"/>
                      </a:pPr>
                      <a:r>
                        <a:rPr b="1" sz="2400">
                          <a:sym typeface="Helvetica Neue"/>
                        </a:rPr>
                        <a:t>Repeated re-reading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gridSpan="3">
                  <a:txBody>
                    <a:bodyPr/>
                    <a:lstStyle/>
                    <a:p>
                      <a:pPr algn="l" defTabSz="914400">
                        <a:defRPr sz="1800"/>
                      </a:pPr>
                      <a:r>
                        <a:rPr sz="2400">
                          <a:sym typeface="Helvetica Neue"/>
                        </a:rPr>
                        <a:t>p7 to p10 </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hMerge="1">
                  <a:tcPr/>
                </a:tc>
                <a:tc hMerge="1">
                  <a:tcPr/>
                </a:tc>
              </a:tr>
              <a:tr h="1431025">
                <a:tc>
                  <a:txBody>
                    <a:bodyPr/>
                    <a:lstStyle/>
                    <a:p>
                      <a:pPr defTabSz="914400">
                        <a:defRPr sz="1800"/>
                      </a:pPr>
                      <a:r>
                        <a:rPr b="1" sz="2400">
                          <a:sym typeface="Helvetica Neue"/>
                        </a:rPr>
                        <a:t>Performance 
Reading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gridSpan="3">
                  <a:txBody>
                    <a:bodyPr/>
                    <a:lstStyle/>
                    <a:p>
                      <a:pPr algn="l" defTabSz="914400">
                        <a:defRPr sz="1800"/>
                      </a:pPr>
                      <a:r>
                        <a:rPr sz="2400">
                          <a:sym typeface="Helvetica Neue"/>
                        </a:rPr>
                        <a:t>Children’s choice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chemeClr val="accent3">
                        <a:hueOff val="-274225"/>
                        <a:satOff val="26768"/>
                        <a:lumOff val="11368"/>
                      </a:schemeClr>
                    </a:solidFill>
                  </a:tcPr>
                </a:tc>
                <a:tc hMerge="1">
                  <a:tcPr/>
                </a:tc>
                <a:tc hMerge="1">
                  <a:tcPr/>
                </a:tc>
              </a:tr>
              <a:tr h="1844499">
                <a:tc>
                  <a:txBody>
                    <a:bodyPr/>
                    <a:lstStyle/>
                    <a:p>
                      <a:pPr defTabSz="914400">
                        <a:defRPr sz="1800"/>
                      </a:pPr>
                      <a:r>
                        <a:rPr b="1">
                          <a:sym typeface="Helvetica Neue"/>
                        </a:rPr>
                        <a:t>Timed retrieval p7/8</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marL="353579" indent="-353579" algn="l" defTabSz="914400">
                        <a:buSzPct val="100000"/>
                        <a:buAutoNum type="arabicParenR" startAt="1"/>
                        <a:defRPr sz="1400">
                          <a:solidFill>
                            <a:schemeClr val="accent3">
                              <a:hueOff val="914337"/>
                              <a:satOff val="31515"/>
                              <a:lumOff val="-30790"/>
                            </a:schemeClr>
                          </a:solidFill>
                          <a:sym typeface="Helvetica Neue"/>
                        </a:defRPr>
                      </a:pPr>
                      <a:r>
                        <a:t>Who pressed his forepaws against the flight desk window?</a:t>
                      </a:r>
                    </a:p>
                    <a:p>
                      <a:pPr marL="353579" indent="-353579" algn="l" defTabSz="914400">
                        <a:buSzPct val="100000"/>
                        <a:buAutoNum type="arabicParenR" startAt="1"/>
                        <a:defRPr sz="1400">
                          <a:solidFill>
                            <a:schemeClr val="accent3">
                              <a:hueOff val="914337"/>
                              <a:satOff val="31515"/>
                              <a:lumOff val="-30790"/>
                            </a:schemeClr>
                          </a:solidFill>
                          <a:sym typeface="Helvetica Neue"/>
                        </a:defRPr>
                      </a:pPr>
                      <a:r>
                        <a:t>What thudded into the hull?</a:t>
                      </a:r>
                    </a:p>
                    <a:p>
                      <a:pPr marL="353579" indent="-353579" algn="l" defTabSz="914400">
                        <a:buSzPct val="100000"/>
                        <a:buAutoNum type="arabicParenR" startAt="1"/>
                        <a:defRPr sz="1400">
                          <a:solidFill>
                            <a:schemeClr val="accent3">
                              <a:hueOff val="914337"/>
                              <a:satOff val="31515"/>
                              <a:lumOff val="-30790"/>
                            </a:schemeClr>
                          </a:solidFill>
                          <a:sym typeface="Helvetica Neue"/>
                        </a:defRPr>
                      </a:pPr>
                      <a:r>
                        <a:t>Where was the silver airship at the start of the chase?</a:t>
                      </a:r>
                    </a:p>
                    <a:p>
                      <a:pPr algn="l" defTabSz="914400">
                        <a:defRPr sz="1400">
                          <a:solidFill>
                            <a:schemeClr val="accent3">
                              <a:hueOff val="914337"/>
                              <a:satOff val="31515"/>
                              <a:lumOff val="-30790"/>
                            </a:schemeClr>
                          </a:solidFill>
                          <a:sym typeface="Helvetica Neue"/>
                        </a:defRPr>
                      </a:pPr>
                      <a:r>
                        <a:t>4)   Why wouldn’t John leave his ship</a:t>
                      </a:r>
                    </a:p>
                    <a:p>
                      <a:pPr algn="l" defTabSz="914400">
                        <a:defRPr sz="1400">
                          <a:solidFill>
                            <a:schemeClr val="accent3">
                              <a:hueOff val="914337"/>
                              <a:satOff val="31515"/>
                              <a:lumOff val="-30790"/>
                            </a:schemeClr>
                          </a:solidFill>
                          <a:sym typeface="Helvetica Neue"/>
                        </a:defRPr>
                      </a:pPr>
                      <a:r>
                        <a:t>5)   When should John have told Lily about her past?</a:t>
                      </a:r>
                    </a:p>
                    <a:p>
                      <a:pPr algn="l" defTabSz="914400">
                        <a:defRPr sz="1400">
                          <a:solidFill>
                            <a:schemeClr val="accent3">
                              <a:hueOff val="914337"/>
                              <a:satOff val="31515"/>
                              <a:lumOff val="-30790"/>
                            </a:schemeClr>
                          </a:solidFill>
                          <a:sym typeface="Helvetica Neue"/>
                        </a:defRPr>
                      </a:pPr>
                      <a:r>
                        <a:t>6)   How did the pod bays open?</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334548">
                <a:tc>
                  <a:txBody>
                    <a:bodyPr/>
                    <a:lstStyle/>
                    <a:p>
                      <a:pPr defTabSz="914400">
                        <a:defRPr sz="1800"/>
                      </a:pPr>
                      <a:r>
                        <a:rPr b="1">
                          <a:sym typeface="Helvetica Neue"/>
                        </a:rPr>
                        <a:t>Find and copy 
p9</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gridSpan="3">
                  <a:txBody>
                    <a:bodyPr/>
                    <a:lstStyle/>
                    <a:p>
                      <a:pPr marL="357187" indent="-357187" algn="l" defTabSz="914400">
                        <a:buSzPct val="100000"/>
                        <a:buAutoNum type="arabicParenR" startAt="1"/>
                        <a:defRPr sz="1800">
                          <a:sym typeface="Helvetica Neue"/>
                        </a:defRPr>
                      </a:pPr>
                      <a:r>
                        <a:t>A word that means similar to </a:t>
                      </a:r>
                      <a:r>
                        <a:rPr b="1">
                          <a:solidFill>
                            <a:schemeClr val="accent3">
                              <a:hueOff val="-274225"/>
                              <a:satOff val="26768"/>
                              <a:lumOff val="11368"/>
                            </a:schemeClr>
                          </a:solidFill>
                        </a:rPr>
                        <a:t>bending</a:t>
                      </a:r>
                      <a:endParaRPr>
                        <a:solidFill>
                          <a:srgbClr val="89FA4E"/>
                        </a:solidFill>
                      </a:endParaRPr>
                    </a:p>
                    <a:p>
                      <a:pPr marL="357187" indent="-357187" algn="l" defTabSz="914400">
                        <a:buSzPct val="100000"/>
                        <a:buAutoNum type="arabicParenR" startAt="1"/>
                        <a:defRPr sz="1800">
                          <a:sym typeface="Helvetica Neue"/>
                        </a:defRPr>
                      </a:pPr>
                      <a:r>
                        <a:t>A word that means similar to </a:t>
                      </a:r>
                      <a:r>
                        <a:rPr b="1">
                          <a:solidFill>
                            <a:schemeClr val="accent3">
                              <a:hueOff val="-274225"/>
                              <a:satOff val="26768"/>
                              <a:lumOff val="11368"/>
                            </a:schemeClr>
                          </a:solidFill>
                        </a:rPr>
                        <a:t>smelling</a:t>
                      </a:r>
                    </a:p>
                    <a:p>
                      <a:pPr marL="357187" indent="-357187" algn="l" defTabSz="914400">
                        <a:buSzPct val="100000"/>
                        <a:buAutoNum type="arabicParenR" startAt="1"/>
                        <a:defRPr sz="1800">
                          <a:sym typeface="Helvetica Neue"/>
                        </a:defRPr>
                      </a:pPr>
                      <a:r>
                        <a:t>A word that means the opposite of </a:t>
                      </a:r>
                      <a:r>
                        <a:rPr b="1">
                          <a:solidFill>
                            <a:schemeClr val="accent3">
                              <a:hueOff val="-274225"/>
                              <a:satOff val="26768"/>
                              <a:lumOff val="11368"/>
                            </a:schemeClr>
                          </a:solidFill>
                        </a:rPr>
                        <a:t>shiny</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c hMerge="1">
                  <a:tcPr/>
                </a:tc>
                <a:tc hMerge="1">
                  <a:tcPr/>
                </a:tc>
              </a:tr>
            </a:tbl>
          </a:graphicData>
        </a:graphic>
      </p:graphicFrame>
      <p:graphicFrame>
        <p:nvGraphicFramePr>
          <p:cNvPr id="679" name="Table"/>
          <p:cNvGraphicFramePr/>
          <p:nvPr/>
        </p:nvGraphicFramePr>
        <p:xfrm>
          <a:off x="14167535" y="1963225"/>
          <a:ext cx="7400303" cy="9335777"/>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1849281"/>
                <a:gridCol w="1849281"/>
                <a:gridCol w="1849281"/>
                <a:gridCol w="1849281"/>
              </a:tblGrid>
              <a:tr h="6646463">
                <a:tc>
                  <a:txBody>
                    <a:bodyPr/>
                    <a:lstStyle/>
                    <a:p>
                      <a:pPr defTabSz="914400">
                        <a:defRPr sz="1800"/>
                      </a:pPr>
                      <a:r>
                        <a:rPr b="1" sz="2400">
                          <a:sym typeface="Helvetica Neue"/>
                        </a:rPr>
                        <a:t>The IQ question
p10</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solidFill>
                      <a:schemeClr val="accent3">
                        <a:hueOff val="-274225"/>
                        <a:satOff val="26768"/>
                        <a:lumOff val="11368"/>
                      </a:schemeClr>
                    </a:solidFill>
                  </a:tcPr>
                </a:tc>
                <a:tc gridSpan="3">
                  <a:txBody>
                    <a:bodyPr/>
                    <a:lstStyle/>
                    <a:p>
                      <a:pPr marL="476250" indent="-476250" algn="l" defTabSz="914400">
                        <a:buSzPct val="100000"/>
                        <a:buAutoNum type="arabicParenR" startAt="1"/>
                        <a:defRPr>
                          <a:sym typeface="Helvetica Neue"/>
                        </a:defRPr>
                      </a:pPr>
                      <a:r>
                        <a:rPr b="1">
                          <a:solidFill>
                            <a:schemeClr val="accent4">
                              <a:hueOff val="-1081314"/>
                              <a:satOff val="4338"/>
                              <a:lumOff val="-8931"/>
                            </a:schemeClr>
                          </a:solidFill>
                        </a:rPr>
                        <a:t>Do John and Malkin get on well? How do you know?</a:t>
                      </a:r>
                      <a:endParaRPr b="1">
                        <a:solidFill>
                          <a:schemeClr val="accent4">
                            <a:hueOff val="-1081314"/>
                            <a:satOff val="4338"/>
                            <a:lumOff val="-8931"/>
                          </a:schemeClr>
                        </a:solidFill>
                      </a:endParaR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tcPr>
                </a:tc>
                <a:tc hMerge="1">
                  <a:tcPr/>
                </a:tc>
                <a:tc hMerge="1">
                  <a:tcPr/>
                </a:tc>
              </a:tr>
              <a:tr h="776039">
                <a:tc>
                  <a:txBody>
                    <a:bodyPr/>
                    <a:lstStyle/>
                    <a:p>
                      <a:pPr defTabSz="914400">
                        <a:defRPr sz="1800"/>
                      </a:pPr>
                      <a:r>
                        <a:rPr b="1">
                          <a:sym typeface="Helvetica Neue"/>
                        </a:rPr>
                        <a:t>Summary</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tcPr>
                </a:tc>
                <a:tc gridSpan="3">
                  <a:txBody>
                    <a:bodyPr/>
                    <a:lstStyle/>
                    <a:p>
                      <a:pPr defTabSz="914400">
                        <a:defRPr sz="1800"/>
                      </a:pPr>
                      <a:r>
                        <a:rPr>
                          <a:sym typeface="Helvetica Neue"/>
                        </a:rPr>
                        <a:t>3:2:1</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tcPr>
                </a:tc>
                <a:tc hMerge="1">
                  <a:tcPr/>
                </a:tc>
                <a:tc hMerge="1">
                  <a:tcPr/>
                </a:tc>
              </a:tr>
              <a:tr h="1910099">
                <a:tc>
                  <a:txBody>
                    <a:bodyPr/>
                    <a:lstStyle/>
                    <a:p>
                      <a:pPr defTabSz="914400">
                        <a:defRPr sz="1800">
                          <a:sym typeface="Helvetica Neue"/>
                        </a:defRPr>
                      </a:pP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tcPr>
                </a:tc>
                <a:tc gridSpan="3">
                  <a:txBody>
                    <a:bodyPr/>
                    <a:lstStyle/>
                    <a:p>
                      <a:pPr algn="l" defTabSz="914400">
                        <a:defRPr sz="1800">
                          <a:sym typeface="Helvetica Neue"/>
                        </a:defRPr>
                      </a:pPr>
                      <a:r>
                        <a:rPr b="1"/>
                        <a:t>3</a:t>
                      </a:r>
                      <a:r>
                        <a:t> things you are sure of</a:t>
                      </a:r>
                    </a:p>
                    <a:p>
                      <a:pPr algn="l" defTabSz="914400">
                        <a:defRPr sz="1800">
                          <a:sym typeface="Helvetica Neue"/>
                        </a:defRPr>
                      </a:pPr>
                      <a:r>
                        <a:rPr b="1"/>
                        <a:t>2</a:t>
                      </a:r>
                      <a:r>
                        <a:t> things you are not so sure about</a:t>
                      </a:r>
                    </a:p>
                    <a:p>
                      <a:pPr algn="l" defTabSz="914400">
                        <a:defRPr sz="1800">
                          <a:sym typeface="Helvetica Neue"/>
                        </a:defRPr>
                      </a:pPr>
                      <a:r>
                        <a:rPr b="1"/>
                        <a:t>1</a:t>
                      </a:r>
                      <a:r>
                        <a:t> question you would like to ask</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tcPr>
                </a:tc>
                <a:tc hMerge="1">
                  <a:tcPr/>
                </a:tc>
                <a:tc hMerge="1">
                  <a:tcPr/>
                </a:tc>
              </a:tr>
            </a:tbl>
          </a:graphicData>
        </a:graphic>
      </p:graphicFrame>
      <p:sp>
        <p:nvSpPr>
          <p:cNvPr id="680" name="Whole class reading: adapted  for reading fluency"/>
          <p:cNvSpPr txBox="1"/>
          <p:nvPr>
            <p:ph type="title"/>
          </p:nvPr>
        </p:nvSpPr>
        <p:spPr>
          <a:xfrm>
            <a:off x="1599409" y="-404630"/>
            <a:ext cx="21185182" cy="2277071"/>
          </a:xfrm>
          <a:prstGeom prst="rect">
            <a:avLst/>
          </a:prstGeom>
        </p:spPr>
        <p:txBody>
          <a:bodyPr/>
          <a:lstStyle>
            <a:lvl1pPr defTabSz="525779">
              <a:defRPr sz="7168"/>
            </a:lvl1pPr>
          </a:lstStyle>
          <a:p>
            <a:pPr/>
            <a:r>
              <a:t>Whole class reading: adapted  for reading fluency</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3" name="Image" descr="Image"/>
          <p:cNvPicPr>
            <a:picLocks noChangeAspect="1"/>
          </p:cNvPicPr>
          <p:nvPr/>
        </p:nvPicPr>
        <p:blipFill>
          <a:blip r:embed="rId2">
            <a:extLst/>
          </a:blip>
          <a:srcRect l="19292" t="0" r="19292" b="0"/>
          <a:stretch>
            <a:fillRect/>
          </a:stretch>
        </p:blipFill>
        <p:spPr>
          <a:xfrm>
            <a:off x="19226699" y="507672"/>
            <a:ext cx="3478091" cy="2607078"/>
          </a:xfrm>
          <a:prstGeom prst="rect">
            <a:avLst/>
          </a:prstGeom>
          <a:ln w="12700">
            <a:miter lim="400000"/>
          </a:ln>
        </p:spPr>
      </p:pic>
      <p:pic>
        <p:nvPicPr>
          <p:cNvPr id="1244" name="Image" descr="Image"/>
          <p:cNvPicPr>
            <a:picLocks noChangeAspect="1"/>
          </p:cNvPicPr>
          <p:nvPr/>
        </p:nvPicPr>
        <p:blipFill>
          <a:blip r:embed="rId3">
            <a:extLst/>
          </a:blip>
          <a:srcRect l="16293" t="0" r="16293" b="0"/>
          <a:stretch>
            <a:fillRect/>
          </a:stretch>
        </p:blipFill>
        <p:spPr>
          <a:xfrm>
            <a:off x="19203085" y="3620789"/>
            <a:ext cx="3525495" cy="2642609"/>
          </a:xfrm>
          <a:prstGeom prst="rect">
            <a:avLst/>
          </a:prstGeom>
          <a:ln w="12700">
            <a:miter lim="400000"/>
          </a:ln>
        </p:spPr>
      </p:pic>
      <p:grpSp>
        <p:nvGrpSpPr>
          <p:cNvPr id="1247" name="Group"/>
          <p:cNvGrpSpPr/>
          <p:nvPr/>
        </p:nvGrpSpPr>
        <p:grpSpPr>
          <a:xfrm>
            <a:off x="19252644" y="6787483"/>
            <a:ext cx="3426322" cy="2568272"/>
            <a:chOff x="0" y="0"/>
            <a:chExt cx="3426320" cy="2568271"/>
          </a:xfrm>
        </p:grpSpPr>
        <p:pic>
          <p:nvPicPr>
            <p:cNvPr id="1245" name="Image" descr="Image"/>
            <p:cNvPicPr>
              <a:picLocks noChangeAspect="1"/>
            </p:cNvPicPr>
            <p:nvPr/>
          </p:nvPicPr>
          <p:blipFill>
            <a:blip r:embed="rId4">
              <a:extLst/>
            </a:blip>
            <a:srcRect l="5886" t="0" r="5886" b="0"/>
            <a:stretch>
              <a:fillRect/>
            </a:stretch>
          </p:blipFill>
          <p:spPr>
            <a:xfrm>
              <a:off x="0" y="0"/>
              <a:ext cx="3426321" cy="2568272"/>
            </a:xfrm>
            <a:prstGeom prst="rect">
              <a:avLst/>
            </a:prstGeom>
            <a:ln w="12700" cap="flat">
              <a:noFill/>
              <a:miter lim="400000"/>
            </a:ln>
            <a:effectLst/>
          </p:spPr>
        </p:pic>
        <p:sp>
          <p:nvSpPr>
            <p:cNvPr id="1246" name="Rectangle"/>
            <p:cNvSpPr/>
            <p:nvPr/>
          </p:nvSpPr>
          <p:spPr>
            <a:xfrm>
              <a:off x="1528966" y="1124230"/>
              <a:ext cx="949753" cy="319812"/>
            </a:xfrm>
            <a:prstGeom prst="rect">
              <a:avLst/>
            </a:prstGeom>
            <a:solidFill>
              <a:srgbClr val="D5D5D5"/>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248" name="Image" descr="Image"/>
          <p:cNvPicPr>
            <a:picLocks noChangeAspect="1"/>
          </p:cNvPicPr>
          <p:nvPr/>
        </p:nvPicPr>
        <p:blipFill>
          <a:blip r:embed="rId5">
            <a:extLst/>
          </a:blip>
          <a:srcRect l="0" t="14991" r="0" b="14991"/>
          <a:stretch>
            <a:fillRect/>
          </a:stretch>
        </p:blipFill>
        <p:spPr>
          <a:xfrm>
            <a:off x="19181455" y="9879659"/>
            <a:ext cx="3568507" cy="2674850"/>
          </a:xfrm>
          <a:prstGeom prst="rect">
            <a:avLst/>
          </a:prstGeom>
          <a:ln w="12700">
            <a:miter lim="400000"/>
          </a:ln>
        </p:spPr>
      </p:pic>
      <p:sp>
        <p:nvSpPr>
          <p:cNvPr id="1249" name="One day, Erin came up with a very smelly…"/>
          <p:cNvSpPr txBox="1"/>
          <p:nvPr/>
        </p:nvSpPr>
        <p:spPr>
          <a:xfrm>
            <a:off x="734600" y="4779732"/>
            <a:ext cx="8152690" cy="1105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3400"/>
            </a:pPr>
            <a:r>
              <a:t>One day, Erin came up with a very smelly </a:t>
            </a:r>
          </a:p>
          <a:p>
            <a:pPr algn="l" defTabSz="457200">
              <a:defRPr b="0" sz="3400"/>
            </a:pPr>
            <a:r>
              <a:t>plan to outsmart Archie’s nose.</a:t>
            </a:r>
          </a:p>
        </p:txBody>
      </p:sp>
      <p:sp>
        <p:nvSpPr>
          <p:cNvPr id="1250" name="Her mum was far too busy to notice Erin was on board."/>
          <p:cNvSpPr txBox="1"/>
          <p:nvPr/>
        </p:nvSpPr>
        <p:spPr>
          <a:xfrm>
            <a:off x="645404" y="1512453"/>
            <a:ext cx="10879075" cy="5975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3400"/>
            </a:lvl1pPr>
          </a:lstStyle>
          <a:p>
            <a:pPr/>
            <a:r>
              <a:t>Her mum was far too busy to notice Erin was on board. </a:t>
            </a:r>
          </a:p>
        </p:txBody>
      </p:sp>
      <p:sp>
        <p:nvSpPr>
          <p:cNvPr id="1251" name="As the day got later, a fog appeared...…"/>
          <p:cNvSpPr txBox="1"/>
          <p:nvPr/>
        </p:nvSpPr>
        <p:spPr>
          <a:xfrm>
            <a:off x="645404" y="10156372"/>
            <a:ext cx="10879075" cy="2121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400"/>
            </a:pPr>
            <a:r>
              <a:t>As the day got later, a fog appeared...</a:t>
            </a:r>
          </a:p>
          <a:p>
            <a:pPr algn="l" defTabSz="457200">
              <a:defRPr b="0" sz="3400"/>
            </a:pPr>
            <a:r>
              <a:t>...which got thicker...</a:t>
            </a:r>
          </a:p>
          <a:p>
            <a:pPr algn="l" defTabSz="457200">
              <a:defRPr b="0" sz="3400"/>
            </a:pPr>
            <a:r>
              <a:t>... and thicker...</a:t>
            </a:r>
          </a:p>
        </p:txBody>
      </p:sp>
      <p:sp>
        <p:nvSpPr>
          <p:cNvPr id="1252" name="Suddenly, a huge, dark shape loomed…"/>
          <p:cNvSpPr txBox="1"/>
          <p:nvPr/>
        </p:nvSpPr>
        <p:spPr>
          <a:xfrm>
            <a:off x="645404" y="7518864"/>
            <a:ext cx="10879075" cy="1105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400"/>
            </a:pPr>
            <a:r>
              <a:t>Suddenly, a huge, dark shape loomed </a:t>
            </a:r>
          </a:p>
          <a:p>
            <a:pPr algn="l" defTabSz="457200">
              <a:defRPr b="0" sz="3400"/>
            </a:pPr>
            <a:r>
              <a:t>right into the boat’s  path! </a:t>
            </a:r>
          </a:p>
        </p:txBody>
      </p:sp>
      <p:sp>
        <p:nvSpPr>
          <p:cNvPr id="1253" name="Line"/>
          <p:cNvSpPr/>
          <p:nvPr/>
        </p:nvSpPr>
        <p:spPr>
          <a:xfrm>
            <a:off x="11628368" y="1821580"/>
            <a:ext cx="6925574" cy="3150065"/>
          </a:xfrm>
          <a:prstGeom prst="line">
            <a:avLst/>
          </a:prstGeom>
          <a:ln w="25400">
            <a:solidFill>
              <a:srgbClr val="000000"/>
            </a:solidFill>
            <a:miter lim="400000"/>
          </a:ln>
        </p:spPr>
        <p:txBody>
          <a:bodyPr lIns="50800" tIns="50800" rIns="50800" bIns="50800" anchor="ctr"/>
          <a:lstStyle/>
          <a:p>
            <a:pPr/>
          </a:p>
        </p:txBody>
      </p:sp>
      <p:sp>
        <p:nvSpPr>
          <p:cNvPr id="1254" name="Line"/>
          <p:cNvSpPr/>
          <p:nvPr/>
        </p:nvSpPr>
        <p:spPr>
          <a:xfrm flipV="1">
            <a:off x="9001171" y="1724906"/>
            <a:ext cx="10088032" cy="3665855"/>
          </a:xfrm>
          <a:prstGeom prst="line">
            <a:avLst/>
          </a:prstGeom>
          <a:ln w="25400">
            <a:solidFill>
              <a:srgbClr val="000000"/>
            </a:solidFill>
            <a:miter lim="400000"/>
          </a:ln>
        </p:spPr>
        <p:txBody>
          <a:bodyPr lIns="50800" tIns="50800" rIns="50800" bIns="50800" anchor="ctr"/>
          <a:lstStyle/>
          <a:p>
            <a:pPr/>
          </a:p>
        </p:txBody>
      </p:sp>
      <p:sp>
        <p:nvSpPr>
          <p:cNvPr id="1255" name="Computer"/>
          <p:cNvSpPr/>
          <p:nvPr/>
        </p:nvSpPr>
        <p:spPr>
          <a:xfrm>
            <a:off x="417886" y="11826115"/>
            <a:ext cx="2170813" cy="1751793"/>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3"/>
          </a:solidFill>
          <a:ln w="12700">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Responding to illustration 1"/>
          <p:cNvSpPr txBox="1"/>
          <p:nvPr>
            <p:ph type="title"/>
          </p:nvPr>
        </p:nvSpPr>
        <p:spPr>
          <a:prstGeom prst="rect">
            <a:avLst/>
          </a:prstGeom>
        </p:spPr>
        <p:txBody>
          <a:bodyPr/>
          <a:lstStyle/>
          <a:p>
            <a:pPr/>
            <a:r>
              <a:t>Responding to illustration 1</a:t>
            </a:r>
          </a:p>
        </p:txBody>
      </p:sp>
      <p:sp>
        <p:nvSpPr>
          <p:cNvPr id="1258" name="Responding to illustration – approach 1…"/>
          <p:cNvSpPr txBox="1"/>
          <p:nvPr>
            <p:ph type="body" idx="1"/>
          </p:nvPr>
        </p:nvSpPr>
        <p:spPr>
          <a:prstGeom prst="rect">
            <a:avLst/>
          </a:prstGeom>
        </p:spPr>
        <p:txBody>
          <a:bodyPr/>
          <a:lstStyle/>
          <a:p>
            <a:pPr marL="0" indent="0">
              <a:buSzTx/>
              <a:buNone/>
            </a:pPr>
            <a:r>
              <a:t>Responding to illustration – approach 1</a:t>
            </a:r>
          </a:p>
          <a:p>
            <a:pPr marL="0" indent="0">
              <a:buSzTx/>
              <a:buNone/>
            </a:pPr>
            <a:r>
              <a:t>Ask children what do they notice/see in the image? </a:t>
            </a:r>
          </a:p>
          <a:p>
            <a:pPr marL="0" indent="0">
              <a:buSzTx/>
              <a:buNone/>
            </a:pPr>
            <a:r>
              <a:t>Have they they seen anything like this before? </a:t>
            </a:r>
          </a:p>
          <a:p>
            <a:pPr marL="0" indent="0">
              <a:buSzTx/>
              <a:buNone/>
            </a:pPr>
            <a:r>
              <a:t>Ask them to discuss the image in their groups and make notes of these initial thoughts. What  can they see? Does it prompt any questions? Is there anything that puzzles them? </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Responding to illustration 2"/>
          <p:cNvSpPr txBox="1"/>
          <p:nvPr>
            <p:ph type="title"/>
          </p:nvPr>
        </p:nvSpPr>
        <p:spPr>
          <a:prstGeom prst="rect">
            <a:avLst/>
          </a:prstGeom>
        </p:spPr>
        <p:txBody>
          <a:bodyPr/>
          <a:lstStyle/>
          <a:p>
            <a:pPr/>
            <a:r>
              <a:t>Responding to illustration 2</a:t>
            </a:r>
          </a:p>
        </p:txBody>
      </p:sp>
      <p:sp>
        <p:nvSpPr>
          <p:cNvPr id="1261" name="Responding to illustration – approach 2…"/>
          <p:cNvSpPr txBox="1"/>
          <p:nvPr>
            <p:ph type="body" idx="1"/>
          </p:nvPr>
        </p:nvSpPr>
        <p:spPr>
          <a:prstGeom prst="rect">
            <a:avLst/>
          </a:prstGeom>
        </p:spPr>
        <p:txBody>
          <a:bodyPr/>
          <a:lstStyle/>
          <a:p>
            <a:pPr marL="0" indent="0">
              <a:buSzTx/>
              <a:buNone/>
            </a:pPr>
            <a:r>
              <a:t>Responding to illustration – approach 2</a:t>
            </a:r>
          </a:p>
          <a:p>
            <a:pPr marL="0" indent="0">
              <a:buSzTx/>
              <a:buNone/>
            </a:pPr>
            <a:r>
              <a:t>Working with a partner, ask children to write down a list of 3 things that they can see in the illustration. </a:t>
            </a:r>
          </a:p>
          <a:p>
            <a:pPr marL="0" indent="0">
              <a:buSzTx/>
              <a:buNone/>
            </a:pPr>
            <a:r>
              <a:t>Ask each pair of children to work with another pair to compare their lists – did anybody notice something new? </a:t>
            </a:r>
          </a:p>
          <a:p>
            <a:pPr marL="0" indent="0">
              <a:buSzTx/>
              <a:buNone/>
            </a:pPr>
            <a:r>
              <a:t>Gather children’s ideas to make a class list of what they can see</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hueOff val="-274225"/>
            <a:satOff val="26768"/>
            <a:lumOff val="11368"/>
          </a:schemeClr>
        </a:solidFill>
      </p:bgPr>
    </p:bg>
    <p:spTree>
      <p:nvGrpSpPr>
        <p:cNvPr id="1" name=""/>
        <p:cNvGrpSpPr/>
        <p:nvPr/>
      </p:nvGrpSpPr>
      <p:grpSpPr>
        <a:xfrm>
          <a:off x="0" y="0"/>
          <a:ext cx="0" cy="0"/>
          <a:chOff x="0" y="0"/>
          <a:chExt cx="0" cy="0"/>
        </a:xfrm>
      </p:grpSpPr>
      <p:pic>
        <p:nvPicPr>
          <p:cNvPr id="1263" name="IMG_2749.jpeg" descr="IMG_2749.jpeg"/>
          <p:cNvPicPr>
            <a:picLocks noChangeAspect="1"/>
          </p:cNvPicPr>
          <p:nvPr/>
        </p:nvPicPr>
        <p:blipFill>
          <a:blip r:embed="rId2">
            <a:extLst/>
          </a:blip>
          <a:stretch>
            <a:fillRect/>
          </a:stretch>
        </p:blipFill>
        <p:spPr>
          <a:xfrm>
            <a:off x="1642337" y="-1"/>
            <a:ext cx="21099326" cy="13716001"/>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85259"/>
            <a:satOff val="14347"/>
            <a:lumOff val="22373"/>
          </a:schemeClr>
        </a:solidFill>
      </p:bgPr>
    </p:bg>
    <p:spTree>
      <p:nvGrpSpPr>
        <p:cNvPr id="1" name=""/>
        <p:cNvGrpSpPr/>
        <p:nvPr/>
      </p:nvGrpSpPr>
      <p:grpSpPr>
        <a:xfrm>
          <a:off x="0" y="0"/>
          <a:ext cx="0" cy="0"/>
          <a:chOff x="0" y="0"/>
          <a:chExt cx="0" cy="0"/>
        </a:xfrm>
      </p:grpSpPr>
      <p:sp>
        <p:nvSpPr>
          <p:cNvPr id="1265" name="Children may benefit from more experience with a range of non-fiction texts."/>
          <p:cNvSpPr txBox="1"/>
          <p:nvPr>
            <p:ph type="title" idx="4294967295"/>
          </p:nvPr>
        </p:nvSpPr>
        <p:spPr>
          <a:prstGeom prst="rect">
            <a:avLst/>
          </a:prstGeom>
        </p:spPr>
        <p:txBody>
          <a:bodyPr/>
          <a:lstStyle>
            <a:lvl1pPr defTabSz="643889">
              <a:defRPr sz="6551"/>
            </a:lvl1pPr>
          </a:lstStyle>
          <a:p>
            <a:pPr/>
            <a:r>
              <a:t>Children may benefit from more experience with a range of non-fiction texts. </a:t>
            </a:r>
            <a:endParaRPr sz="935"/>
          </a:p>
        </p:txBody>
      </p:sp>
      <p:sp>
        <p:nvSpPr>
          <p:cNvPr id="1266" name="Children struggled with interpreting information from a non-fiction text, compared to fiction texts. This was true for the children in 2020 as well as the 2017 cohort. Children’s confusion of prominent information in response to retrieval questions, alre"/>
          <p:cNvSpPr txBox="1"/>
          <p:nvPr>
            <p:ph type="body" idx="4294967295"/>
          </p:nvPr>
        </p:nvSpPr>
        <p:spPr>
          <a:prstGeom prst="rect">
            <a:avLst/>
          </a:prstGeom>
        </p:spPr>
        <p:txBody>
          <a:bodyPr/>
          <a:lstStyle/>
          <a:p>
            <a:pPr marL="0" indent="0">
              <a:buSzTx/>
              <a:buNone/>
              <a:defRPr sz="4800"/>
            </a:pPr>
            <a:r>
              <a:t>Children </a:t>
            </a:r>
            <a:r>
              <a:rPr b="1"/>
              <a:t>struggled with interpreting information from a non-fiction text, </a:t>
            </a:r>
            <a:r>
              <a:t>compared to fiction texts. This was true for the children in 2020 as well as the 2017 cohort. Children’s confusion of prominent information in response to retrieval questions, already discussed, contributes to this overall difficulty with non-fiction texts. </a:t>
            </a:r>
            <a:r>
              <a:rPr b="1"/>
              <a:t>Children who did not locate their answers in the text </a:t>
            </a:r>
            <a:r>
              <a:t>performed less well across the reading assessment as a whole. </a:t>
            </a:r>
            <a:endParaRPr sz="1200"/>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Double-click to edit"/>
          <p:cNvSpPr txBox="1"/>
          <p:nvPr>
            <p:ph type="title" idx="4294967295"/>
          </p:nvPr>
        </p:nvSpPr>
        <p:spPr>
          <a:prstGeom prst="rect">
            <a:avLst/>
          </a:prstGeom>
        </p:spPr>
        <p:txBody>
          <a:bodyPr/>
          <a:lstStyle/>
          <a:p>
            <a:pPr/>
          </a:p>
        </p:txBody>
      </p:sp>
      <p:sp>
        <p:nvSpPr>
          <p:cNvPr id="1269" name="Increasing children’s experience with a range of non-fiction texts would help them to become more familiar with the different ways information is presented across text types. This could be by, for example:…"/>
          <p:cNvSpPr txBox="1"/>
          <p:nvPr>
            <p:ph type="body" idx="4294967295"/>
          </p:nvPr>
        </p:nvSpPr>
        <p:spPr>
          <a:prstGeom prst="rect">
            <a:avLst/>
          </a:prstGeom>
        </p:spPr>
        <p:txBody>
          <a:bodyPr/>
          <a:lstStyle/>
          <a:p>
            <a:pPr marL="0" indent="0" defTabSz="767715">
              <a:spcBef>
                <a:spcPts val="5400"/>
              </a:spcBef>
              <a:buSzTx/>
              <a:buNone/>
              <a:defRPr sz="4464"/>
            </a:pPr>
            <a:r>
              <a:t>Increasing children’s experience with a range of non-fiction texts would help them to become more familiar with the different ways information is presented across text types. This could be by, for example: </a:t>
            </a:r>
            <a:endParaRPr sz="1116"/>
          </a:p>
          <a:p>
            <a:pPr marL="0" indent="0" defTabSz="767715">
              <a:spcBef>
                <a:spcPts val="5400"/>
              </a:spcBef>
              <a:buSzTx/>
              <a:buNone/>
              <a:defRPr sz="4464"/>
            </a:pPr>
            <a:r>
              <a:t>• exploring </a:t>
            </a:r>
            <a:r>
              <a:rPr b="1"/>
              <a:t>different non-fiction texts</a:t>
            </a:r>
            <a:r>
              <a:t> such as instructions, recipes, </a:t>
            </a:r>
            <a:r>
              <a:rPr b="1"/>
              <a:t>leaflets</a:t>
            </a:r>
            <a:r>
              <a:t> and newsletters among others </a:t>
            </a:r>
            <a:endParaRPr sz="1116"/>
          </a:p>
          <a:p>
            <a:pPr marL="0" indent="0" defTabSz="767715">
              <a:spcBef>
                <a:spcPts val="5400"/>
              </a:spcBef>
              <a:buSzTx/>
              <a:buNone/>
              <a:defRPr sz="4464"/>
            </a:pPr>
            <a:r>
              <a:t>• using</a:t>
            </a:r>
            <a:r>
              <a:rPr b="1"/>
              <a:t> simplified non-fiction text exemplars to introduce this genre in an easier and supported way </a:t>
            </a:r>
            <a:endParaRPr b="1" sz="1116"/>
          </a:p>
          <a:p>
            <a:pPr marL="0" indent="0" defTabSz="767715">
              <a:spcBef>
                <a:spcPts val="5400"/>
              </a:spcBef>
              <a:buSzTx/>
              <a:buNone/>
              <a:defRPr sz="4464"/>
            </a:pPr>
            <a:r>
              <a:t>• giving children the opportunity to </a:t>
            </a:r>
            <a:r>
              <a:rPr b="1"/>
              <a:t>create non-fiction texts</a:t>
            </a:r>
            <a:r>
              <a:t> to support their understanding of its features. </a:t>
            </a:r>
            <a:endParaRPr sz="1116"/>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1" name="Laika The Astronaut…"/>
          <p:cNvSpPr txBox="1"/>
          <p:nvPr/>
        </p:nvSpPr>
        <p:spPr>
          <a:xfrm>
            <a:off x="198068" y="5243039"/>
            <a:ext cx="23433939" cy="68847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200"/>
            </a:pPr>
            <a:r>
              <a:t>Laika The Astronaut </a:t>
            </a:r>
          </a:p>
          <a:p>
            <a:pPr algn="l" defTabSz="457200">
              <a:defRPr sz="3200"/>
            </a:pPr>
          </a:p>
          <a:p>
            <a:pPr algn="l" defTabSz="457200">
              <a:defRPr sz="3200"/>
            </a:pPr>
            <a:r>
              <a:rPr b="0"/>
              <a:t>Laika</a:t>
            </a:r>
            <a:r>
              <a:t> </a:t>
            </a:r>
            <a:r>
              <a:rPr b="0"/>
              <a:t>was a stray dog, wandering the streets of Moscow. She had no family and nowhere to call home. Laika was all alone.</a:t>
            </a:r>
            <a:endParaRPr b="0"/>
          </a:p>
          <a:p>
            <a:pPr algn="l" defTabSz="457200">
              <a:defRPr sz="3200"/>
            </a:pPr>
            <a:endParaRPr b="0"/>
          </a:p>
          <a:p>
            <a:pPr algn="l" defTabSz="457200">
              <a:defRPr sz="3200"/>
            </a:pPr>
            <a:r>
              <a:rPr b="0"/>
              <a:t>At night, she looked at the stars and made a wish - a wish to find a family who would love her. Then someone noticed Laika was alone and decided she would be perfect for a very special job....</a:t>
            </a:r>
            <a:endParaRPr b="0"/>
          </a:p>
          <a:p>
            <a:pPr algn="l" defTabSz="457200">
              <a:defRPr sz="3200"/>
            </a:pPr>
            <a:endParaRPr b="0"/>
          </a:p>
          <a:p>
            <a:pPr algn="l" defTabSz="457200">
              <a:defRPr sz="3200"/>
            </a:pPr>
            <a:r>
              <a:rPr b="0"/>
              <a:t>A group of scientists wanted her to try out their new spacecraft. She trained very hard and was tested many times until finally...</a:t>
            </a:r>
            <a:endParaRPr b="0"/>
          </a:p>
          <a:p>
            <a:pPr algn="l" defTabSz="457200">
              <a:defRPr sz="3200"/>
            </a:pPr>
            <a:endParaRPr b="0"/>
          </a:p>
          <a:p>
            <a:pPr algn="l" defTabSz="457200">
              <a:defRPr sz="3200"/>
            </a:pPr>
            <a:r>
              <a:rPr b="0"/>
              <a:t>Laika was ready to go into space. She climbed aboard her rocket and waited.</a:t>
            </a:r>
            <a:endParaRPr b="0"/>
          </a:p>
          <a:p>
            <a:pPr algn="l" defTabSz="457200">
              <a:defRPr sz="3200"/>
            </a:pPr>
            <a:endParaRPr b="0"/>
          </a:p>
          <a:p>
            <a:pPr algn="l" defTabSz="457200">
              <a:defRPr sz="3200"/>
            </a:pPr>
            <a:r>
              <a:rPr b="0"/>
              <a:t>10...9...8...7...6...5...4...3...2...1...</a:t>
            </a:r>
            <a:endParaRPr b="0"/>
          </a:p>
          <a:p>
            <a:pPr algn="l" defTabSz="457200">
              <a:defRPr sz="3200"/>
            </a:pPr>
            <a:endParaRPr b="0"/>
          </a:p>
          <a:p>
            <a:pPr algn="l" defTabSz="457200">
              <a:defRPr sz="3200"/>
            </a:pPr>
            <a:r>
              <a:rPr b="0"/>
              <a:t>BLAST OFF!</a:t>
            </a:r>
          </a:p>
        </p:txBody>
      </p:sp>
      <p:pic>
        <p:nvPicPr>
          <p:cNvPr id="1272" name="IMG_2254.jpeg" descr="IMG_2254.jpeg"/>
          <p:cNvPicPr>
            <a:picLocks noChangeAspect="1"/>
          </p:cNvPicPr>
          <p:nvPr/>
        </p:nvPicPr>
        <p:blipFill>
          <a:blip r:embed="rId2">
            <a:extLst/>
          </a:blip>
          <a:stretch>
            <a:fillRect/>
          </a:stretch>
        </p:blipFill>
        <p:spPr>
          <a:xfrm>
            <a:off x="1493738" y="181669"/>
            <a:ext cx="5829729" cy="4372297"/>
          </a:xfrm>
          <a:prstGeom prst="rect">
            <a:avLst/>
          </a:prstGeom>
          <a:ln w="12700">
            <a:miter lim="400000"/>
          </a:ln>
        </p:spPr>
      </p:pic>
      <p:sp>
        <p:nvSpPr>
          <p:cNvPr id="1273" name="Y2?"/>
          <p:cNvSpPr txBox="1"/>
          <p:nvPr>
            <p:ph type="title" idx="4294967295"/>
          </p:nvPr>
        </p:nvSpPr>
        <p:spPr>
          <a:xfrm>
            <a:off x="21739225" y="-492126"/>
            <a:ext cx="2464991" cy="3336926"/>
          </a:xfrm>
          <a:prstGeom prst="rect">
            <a:avLst/>
          </a:prstGeom>
        </p:spPr>
        <p:txBody>
          <a:bodyPr lIns="101600" tIns="101600" rIns="101600" bIns="101600"/>
          <a:lstStyle>
            <a:lvl1pPr marL="76200" indent="-76200" algn="l" defTabSz="1828800">
              <a:defRPr b="1" sz="7800">
                <a:latin typeface="Arial"/>
                <a:ea typeface="Arial"/>
                <a:cs typeface="Arial"/>
                <a:sym typeface="Arial"/>
              </a:defRPr>
            </a:lvl1pPr>
          </a:lstStyle>
          <a:p>
            <a:pPr/>
            <a:r>
              <a:t>Y2?</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https://www.skiptoncastle.co.uk/uploads/Skipton-Castle-Leaflet-2020.pdf"/>
          <p:cNvSpPr txBox="1"/>
          <p:nvPr/>
        </p:nvSpPr>
        <p:spPr>
          <a:xfrm>
            <a:off x="1518667" y="11888340"/>
            <a:ext cx="20729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5000">
                <a:latin typeface="Helvetica Light"/>
                <a:ea typeface="Helvetica Light"/>
                <a:cs typeface="Helvetica Light"/>
                <a:sym typeface="Helvetica Light"/>
              </a:defRPr>
            </a:lvl1pPr>
          </a:lstStyle>
          <a:p>
            <a:pPr/>
            <a:r>
              <a:t>https://www.skiptoncastle.co.uk/uploads/Skipton-Castle-Leaflet-2020.pdf</a:t>
            </a:r>
          </a:p>
        </p:txBody>
      </p:sp>
      <p:pic>
        <p:nvPicPr>
          <p:cNvPr id="1276" name="Image" descr="Image"/>
          <p:cNvPicPr>
            <a:picLocks noChangeAspect="1"/>
          </p:cNvPicPr>
          <p:nvPr/>
        </p:nvPicPr>
        <p:blipFill>
          <a:blip r:embed="rId2">
            <a:extLst/>
          </a:blip>
          <a:stretch>
            <a:fillRect/>
          </a:stretch>
        </p:blipFill>
        <p:spPr>
          <a:xfrm>
            <a:off x="9513495" y="2662852"/>
            <a:ext cx="4262940" cy="8963105"/>
          </a:xfrm>
          <a:prstGeom prst="rect">
            <a:avLst/>
          </a:prstGeom>
          <a:ln w="12700">
            <a:miter lim="400000"/>
          </a:ln>
        </p:spPr>
      </p:pic>
      <p:sp>
        <p:nvSpPr>
          <p:cNvPr id="1277" name="Take it apart"/>
          <p:cNvSpPr txBox="1"/>
          <p:nvPr>
            <p:ph type="title" idx="4294967295"/>
          </p:nvPr>
        </p:nvSpPr>
        <p:spPr>
          <a:xfrm>
            <a:off x="4387453" y="-362813"/>
            <a:ext cx="15609094" cy="3036095"/>
          </a:xfrm>
          <a:prstGeom prst="rect">
            <a:avLst/>
          </a:prstGeom>
        </p:spPr>
        <p:txBody>
          <a:bodyPr lIns="71437" tIns="71437" rIns="71437" bIns="71437"/>
          <a:lstStyle>
            <a:lvl1pPr defTabSz="821531"/>
          </a:lstStyle>
          <a:p>
            <a:pPr/>
            <a:r>
              <a:t>Take it apart</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9" name="Image" descr="Image"/>
          <p:cNvPicPr>
            <a:picLocks noChangeAspect="1"/>
          </p:cNvPicPr>
          <p:nvPr/>
        </p:nvPicPr>
        <p:blipFill>
          <a:blip r:embed="rId2">
            <a:extLst/>
          </a:blip>
          <a:stretch>
            <a:fillRect/>
          </a:stretch>
        </p:blipFill>
        <p:spPr>
          <a:xfrm>
            <a:off x="3048000" y="502351"/>
            <a:ext cx="18288000" cy="11889767"/>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1" name="Image" descr="Image"/>
          <p:cNvPicPr>
            <a:picLocks noChangeAspect="1"/>
          </p:cNvPicPr>
          <p:nvPr/>
        </p:nvPicPr>
        <p:blipFill>
          <a:blip r:embed="rId2">
            <a:extLst/>
          </a:blip>
          <a:stretch>
            <a:fillRect/>
          </a:stretch>
        </p:blipFill>
        <p:spPr>
          <a:xfrm>
            <a:off x="3048000" y="480386"/>
            <a:ext cx="18288000" cy="1193369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