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eg" ContentType="image/jpeg"/>
  <Override PartName="/ppt/media/image10.jpeg" ContentType="image/jpeg"/>
  <Override PartName="/ppt/notesSlides/notesSlide4.xml" ContentType="application/vnd.openxmlformats-officedocument.presentationml.notesSlide+xml"/>
  <Override PartName="/ppt/media/image11.jpeg" ContentType="image/jpeg"/>
  <Override PartName="/ppt/media/image1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8.xml" ContentType="application/vnd.openxmlformats-officedocument.presentationml.notesSlide+xml"/>
  <Override PartName="/ppt/media/image22.jpeg" ContentType="image/jpeg"/>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media/image23.jpeg" ContentType="image/jpeg"/>
  <Override PartName="/ppt/charts/chart1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eg" ContentType="image/jpeg"/>
  <Override PartName="/ppt/media/image25.jpeg" ContentType="image/jpeg"/>
  <Override PartName="/ppt/media/image26.jpeg" ContentType="image/jpeg"/>
  <Override PartName="/ppt/media/image2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Relationships xmlns="http://schemas.openxmlformats.org/package/2006/relationships"><Relationship Id="rId1" Type="http://schemas.openxmlformats.org/officeDocument/2006/relationships/package" Target="../embeddings/Microsoft_Excel_Sheet1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34382"/>
          <c:y val="0.034382"/>
          <c:w val="0.931236"/>
          <c:h val="0.918736"/>
        </c:manualLayout>
      </c:layout>
      <c:pieChart>
        <c:varyColors val="0"/>
        <c:ser>
          <c:idx val="0"/>
          <c:order val="0"/>
          <c:tx>
            <c:strRef>
              <c:f>Sheet1!$A$2</c:f>
              <c:strCache>
                <c:ptCount val="1"/>
                <c:pt idx="0">
                  <c:v>Region 1</c:v>
                </c:pt>
              </c:strCache>
            </c:strRef>
          </c:tx>
          <c:spPr>
            <a:solidFill>
              <a:srgbClr val="00A2FF"/>
            </a:solidFill>
            <a:ln w="9525" cap="flat">
              <a:solidFill>
                <a:srgbClr val="F9F9F9"/>
              </a:solidFill>
              <a:prstDash val="solid"/>
              <a:round/>
            </a:ln>
            <a:effectLst/>
          </c:spPr>
          <c:explosion val="0"/>
          <c:dPt>
            <c:idx val="0"/>
            <c:explosion val="0"/>
            <c:spPr>
              <a:solidFill>
                <a:srgbClr val="00A2FF"/>
              </a:solidFill>
              <a:ln w="9525" cap="flat">
                <a:solidFill>
                  <a:srgbClr val="F9F9F9"/>
                </a:solidFill>
                <a:prstDash val="solid"/>
                <a:round/>
              </a:ln>
              <a:effectLst/>
            </c:spPr>
          </c:dPt>
          <c:dPt>
            <c:idx val="1"/>
            <c:explosion val="0"/>
            <c:spPr>
              <a:solidFill>
                <a:srgbClr val="16E7CF"/>
              </a:solidFill>
              <a:ln w="9525" cap="flat">
                <a:solidFill>
                  <a:srgbClr val="F9F9F9"/>
                </a:solidFill>
                <a:prstDash val="solid"/>
                <a:round/>
              </a:ln>
              <a:effectLst/>
            </c:spPr>
          </c:dPt>
          <c:dPt>
            <c:idx val="2"/>
            <c:explosion val="0"/>
            <c:spPr>
              <a:solidFill>
                <a:srgbClr val="61D836"/>
              </a:solidFill>
              <a:ln w="9525" cap="flat">
                <a:solidFill>
                  <a:srgbClr val="F9F9F9"/>
                </a:solidFill>
                <a:prstDash val="solid"/>
                <a:round/>
              </a:ln>
              <a:effectLst/>
            </c:spPr>
          </c:dPt>
          <c:dLbls>
            <c:dLbl>
              <c:idx val="0"/>
              <c:numFmt formatCode="#,##0%" sourceLinked="0"/>
              <c:txPr>
                <a:bodyPr/>
                <a:lstStyle/>
                <a:p>
                  <a:pPr>
                    <a:defRPr b="0" i="0" strike="noStrike" sz="3000" u="none">
                      <a:solidFill>
                        <a:srgbClr val="000000"/>
                      </a:solidFill>
                      <a:latin typeface="Helvetica Neue Medium"/>
                    </a:defRPr>
                  </a:pPr>
                </a:p>
              </c:txPr>
              <c:dLblPos val="ctr"/>
              <c:showLegendKey val="0"/>
              <c:showVal val="0"/>
              <c:showCatName val="1"/>
              <c:showSerName val="0"/>
              <c:showPercent val="1"/>
              <c:showBubbleSize val="0"/>
            </c:dLbl>
            <c:dLbl>
              <c:idx val="1"/>
              <c:numFmt formatCode="#,##0%" sourceLinked="0"/>
              <c:txPr>
                <a:bodyPr/>
                <a:lstStyle/>
                <a:p>
                  <a:pPr>
                    <a:defRPr b="0" i="0" strike="noStrike" sz="3000" u="none">
                      <a:solidFill>
                        <a:srgbClr val="000000"/>
                      </a:solidFill>
                      <a:latin typeface="Helvetica Neue Medium"/>
                    </a:defRPr>
                  </a:pPr>
                </a:p>
              </c:txPr>
              <c:dLblPos val="inEnd"/>
              <c:showLegendKey val="0"/>
              <c:showVal val="0"/>
              <c:showCatName val="1"/>
              <c:showSerName val="0"/>
              <c:showPercent val="1"/>
              <c:showBubbleSize val="0"/>
            </c:dLbl>
            <c:dLbl>
              <c:idx val="2"/>
              <c:numFmt formatCode="#,##0%" sourceLinked="0"/>
              <c:txPr>
                <a:bodyPr/>
                <a:lstStyle/>
                <a:p>
                  <a:pPr>
                    <a:defRPr b="0" i="0" strike="noStrike" sz="3000" u="none">
                      <a:solidFill>
                        <a:srgbClr val="000000"/>
                      </a:solidFill>
                      <a:latin typeface="Helvetica Neue Medium"/>
                    </a:defRPr>
                  </a:pPr>
                </a:p>
              </c:txPr>
              <c:dLblPos val="ctr"/>
              <c:showLegendKey val="0"/>
              <c:showVal val="0"/>
              <c:showCatName val="1"/>
              <c:showSerName val="0"/>
              <c:showPercent val="1"/>
              <c:showBubbleSize val="0"/>
            </c:dLbl>
            <c:numFmt formatCode="#,##0%" sourceLinked="0"/>
            <c:txPr>
              <a:bodyPr/>
              <a:lstStyle/>
              <a:p>
                <a:pPr>
                  <a:defRPr b="0" i="0" strike="noStrike" sz="3000" u="none">
                    <a:solidFill>
                      <a:srgbClr val="000000"/>
                    </a:solidFill>
                    <a:latin typeface="Helvetica Neue Medium"/>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Sheet1!$B$1:$D$1</c:f>
              <c:strCache>
                <c:ptCount val="3"/>
                <c:pt idx="0">
                  <c:v>Non-fiction</c:v>
                </c:pt>
                <c:pt idx="1">
                  <c:v>Fiction</c:v>
                </c:pt>
                <c:pt idx="2">
                  <c:v>Poetry</c:v>
                </c:pt>
              </c:strCache>
            </c:strRef>
          </c:cat>
          <c:val>
            <c:numRef>
              <c:f>Sheet1!$B$2:$D$2</c:f>
              <c:numCache>
                <c:ptCount val="3"/>
                <c:pt idx="0">
                  <c:v>34.000000</c:v>
                </c:pt>
                <c:pt idx="1">
                  <c:v>34.000000</c:v>
                </c:pt>
                <c:pt idx="2">
                  <c:v>32.000000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82364"/>
          <c:y val="0.0552976"/>
          <c:w val="0.812636"/>
          <c:h val="0.84736"/>
        </c:manualLayout>
      </c:layout>
      <c:barChart>
        <c:barDir val="col"/>
        <c:grouping val="clustered"/>
        <c:varyColors val="0"/>
        <c:ser>
          <c:idx val="0"/>
          <c:order val="0"/>
          <c:tx>
            <c:strRef>
              <c:f>Sheet1!$A$2</c:f>
              <c:strCache>
                <c:ptCount val="1"/>
                <c:pt idx="0">
                  <c:v>Marks</c:v>
                </c:pt>
              </c:strCache>
            </c:strRef>
          </c:tx>
          <c:spPr>
            <a:solidFill>
              <a:srgbClr val="0076BA"/>
            </a:solidFill>
            <a:ln w="9525" cap="flat">
              <a:solidFill>
                <a:srgbClr val="F9F9F9"/>
              </a:solidFill>
              <a:prstDash val="solid"/>
              <a:round/>
            </a:ln>
            <a:effectLst/>
          </c:spPr>
          <c:invertIfNegative val="0"/>
          <c:dLbls>
            <c:numFmt formatCode="#,##0" sourceLinked="0"/>
            <c:txPr>
              <a:bodyPr/>
              <a:lstStyle/>
              <a:p>
                <a:pPr>
                  <a:defRPr b="0" i="0" strike="noStrike" sz="1800" u="none">
                    <a:solidFill>
                      <a:srgbClr val="000000"/>
                    </a:solidFill>
                    <a:latin typeface="Helvetica Neue"/>
                  </a:defRPr>
                </a:pPr>
              </a:p>
            </c:txPr>
            <c:dLblPos val="outEnd"/>
            <c:showLegendKey val="0"/>
            <c:showVal val="0"/>
            <c:showCatName val="0"/>
            <c:showSerName val="0"/>
            <c:showPercent val="0"/>
            <c:showBubbleSize val="0"/>
            <c:showLeaderLines val="0"/>
          </c:dLbls>
          <c:cat>
            <c:strRef>
              <c:f>Sheet1!$B$1:$F$1</c:f>
              <c:strCache>
                <c:ptCount val="5"/>
                <c:pt idx="0">
                  <c:v>2a</c:v>
                </c:pt>
                <c:pt idx="1">
                  <c:v>2b</c:v>
                </c:pt>
                <c:pt idx="2">
                  <c:v>2c</c:v>
                </c:pt>
                <c:pt idx="3">
                  <c:v>2d</c:v>
                </c:pt>
                <c:pt idx="4">
                  <c:v>2g</c:v>
                </c:pt>
              </c:strCache>
            </c:strRef>
          </c:cat>
          <c:val>
            <c:numRef>
              <c:f>Sheet1!$B$2:$F$2</c:f>
              <c:numCache>
                <c:ptCount val="5"/>
                <c:pt idx="0">
                  <c:v>5.000000</c:v>
                </c:pt>
                <c:pt idx="1">
                  <c:v>19.000000</c:v>
                </c:pt>
                <c:pt idx="2">
                  <c:v>1.000000</c:v>
                </c:pt>
                <c:pt idx="3">
                  <c:v>22.000000</c:v>
                </c:pt>
                <c:pt idx="4">
                  <c:v>3.000000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2"/>
        <c:crosses val="autoZero"/>
        <c:crossBetween val="between"/>
        <c:majorUnit val="7.5"/>
        <c:minorUnit val="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53694"/>
          <c:y val="0.253694"/>
          <c:w val="0.492612"/>
          <c:h val="0.480112"/>
        </c:manualLayout>
      </c:layout>
      <c:pieChart>
        <c:varyColors val="0"/>
        <c:ser>
          <c:idx val="0"/>
          <c:order val="0"/>
          <c:tx>
            <c:strRef>
              <c:f>Sheet1!$A$2</c:f>
              <c:strCache>
                <c:ptCount val="1"/>
                <c:pt idx="0">
                  <c:v>Label 4</c:v>
                </c:pt>
              </c:strCache>
            </c:strRef>
          </c:tx>
          <c:spPr>
            <a:solidFill>
              <a:schemeClr val="accent2"/>
            </a:solidFill>
            <a:ln w="12700" cap="flat">
              <a:noFill/>
              <a:miter lim="400000"/>
            </a:ln>
            <a:effectLst/>
          </c:spPr>
          <c:explosion val="0"/>
          <c:dPt>
            <c:idx val="0"/>
            <c:explosion val="0"/>
            <c:spPr>
              <a:solidFill>
                <a:schemeClr val="accent2"/>
              </a:solidFill>
              <a:ln w="12700" cap="flat">
                <a:noFill/>
                <a:miter lim="400000"/>
              </a:ln>
              <a:effectLst/>
            </c:spPr>
          </c:dPt>
          <c:dPt>
            <c:idx val="1"/>
            <c:explosion val="0"/>
            <c:spPr>
              <a:solidFill>
                <a:schemeClr val="accent2"/>
              </a:solidFill>
              <a:ln w="12700" cap="flat">
                <a:solidFill>
                  <a:srgbClr val="000000"/>
                </a:solidFill>
                <a:prstDash val="solid"/>
                <a:miter lim="400000"/>
              </a:ln>
              <a:effectLst/>
            </c:spPr>
          </c:dPt>
          <c:dPt>
            <c:idx val="2"/>
            <c:explosion val="0"/>
            <c:spPr>
              <a:solidFill>
                <a:schemeClr val="accent2"/>
              </a:solidFill>
              <a:ln w="12700" cap="flat">
                <a:noFill/>
                <a:miter lim="400000"/>
              </a:ln>
              <a:effectLst/>
            </c:spPr>
          </c:dPt>
          <c:dPt>
            <c:idx val="3"/>
            <c:explosion val="0"/>
            <c:spPr>
              <a:solidFill>
                <a:srgbClr val="70BF41"/>
              </a:solidFill>
              <a:ln w="12700" cap="flat">
                <a:noFill/>
                <a:miter lim="400000"/>
              </a:ln>
              <a:effectLst/>
            </c:spPr>
          </c:dPt>
          <c:dPt>
            <c:idx val="4"/>
            <c:explosion val="0"/>
            <c:spPr>
              <a:solidFill>
                <a:schemeClr val="accent4"/>
              </a:solidFill>
              <a:ln w="9525" cap="flat">
                <a:solidFill>
                  <a:srgbClr val="F9F9F9"/>
                </a:solidFill>
                <a:prstDash val="solid"/>
                <a:round/>
              </a:ln>
              <a:effectLst/>
            </c:spPr>
          </c:dPt>
          <c:dPt>
            <c:idx val="5"/>
            <c:explosion val="0"/>
            <c:spPr>
              <a:solidFill>
                <a:srgbClr val="EF5FA7"/>
              </a:solidFill>
              <a:ln w="9525" cap="flat">
                <a:solidFill>
                  <a:srgbClr val="F9F9F9"/>
                </a:solidFill>
                <a:prstDash val="solid"/>
                <a:round/>
              </a:ln>
              <a:effectLst/>
            </c:spPr>
          </c:dPt>
          <c:dLbls>
            <c:dLbl>
              <c:idx val="0"/>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outEnd"/>
              <c:showLegendKey val="0"/>
              <c:showVal val="1"/>
              <c:showCatName val="1"/>
              <c:showSerName val="0"/>
              <c:showPercent val="0"/>
              <c:showBubbleSize val="0"/>
            </c:dLbl>
            <c:dLbl>
              <c:idx val="1"/>
              <c:numFmt formatCode="0" sourceLinked="0"/>
              <c:txPr>
                <a:bodyPr/>
                <a:lstStyle/>
                <a:p>
                  <a:pPr>
                    <a:defRPr b="0" i="0" strike="noStrike" sz="30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1"/>
              <c:showCatName val="1"/>
              <c:showSerName val="0"/>
              <c:showPercent val="0"/>
              <c:showBubbleSize val="0"/>
            </c:dLbl>
            <c:dLbl>
              <c:idx val="2"/>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outEnd"/>
              <c:showLegendKey val="0"/>
              <c:showVal val="1"/>
              <c:showCatName val="1"/>
              <c:showSerName val="0"/>
              <c:showPercent val="0"/>
              <c:showBubbleSize val="0"/>
            </c:dLbl>
            <c:dLbl>
              <c:idx val="3"/>
              <c:numFmt formatCode="0" sourceLinked="0"/>
              <c:txPr>
                <a:bodyPr/>
                <a:lstStyle/>
                <a:p>
                  <a:pPr>
                    <a:defRPr b="0" i="0" strike="noStrike" sz="30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ctr"/>
              <c:showLegendKey val="0"/>
              <c:showVal val="1"/>
              <c:showCatName val="1"/>
              <c:showSerName val="0"/>
              <c:showPercent val="0"/>
              <c:showBubbleSize val="0"/>
            </c:dLbl>
            <c:dLbl>
              <c:idx val="4"/>
              <c:numFmt formatCode="#,##0" sourceLinked="0"/>
              <c:txPr>
                <a:bodyPr/>
                <a:lstStyle/>
                <a:p>
                  <a:pPr>
                    <a:defRPr b="1" i="0" strike="noStrike" sz="3300" u="none">
                      <a:solidFill>
                        <a:srgbClr val="000000"/>
                      </a:solidFill>
                      <a:latin typeface="Helvetica"/>
                    </a:defRPr>
                  </a:pPr>
                </a:p>
              </c:txPr>
              <c:dLblPos val="ctr"/>
              <c:showLegendKey val="0"/>
              <c:showVal val="1"/>
              <c:showCatName val="1"/>
              <c:showSerName val="0"/>
              <c:showPercent val="0"/>
              <c:showBubbleSize val="0"/>
            </c:dLbl>
            <c:dLbl>
              <c:idx val="5"/>
              <c:numFmt formatCode="#,##0%" sourceLinked="0"/>
              <c:txPr>
                <a:bodyPr/>
                <a:lstStyle/>
                <a:p>
                  <a:pPr>
                    <a:defRPr b="0" i="0" strike="noStrike" sz="3300" u="none">
                      <a:solidFill>
                        <a:srgbClr val="000000"/>
                      </a:solidFill>
                      <a:latin typeface="Helvetica"/>
                    </a:defRPr>
                  </a:pPr>
                </a:p>
              </c:txPr>
              <c:dLblPos val="outEnd"/>
              <c:showLegendKey val="0"/>
              <c:showVal val="0"/>
              <c:showCatName val="0"/>
              <c:showSerName val="0"/>
              <c:showPercent val="1"/>
              <c:showBubbleSize val="0"/>
            </c:dLbl>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outEnd"/>
            <c:showLegendKey val="0"/>
            <c:showVal val="1"/>
            <c:showCatName val="1"/>
            <c:showSerName val="0"/>
            <c:showPercent val="0"/>
            <c:showBubbleSize val="0"/>
            <c:showLeaderLines val="0"/>
            <c:leaderLines>
              <c:spPr>
                <a:noFill/>
                <a:ln w="6350" cap="flat">
                  <a:solidFill>
                    <a:srgbClr val="000000"/>
                  </a:solidFill>
                  <a:prstDash val="solid"/>
                  <a:miter lim="400000"/>
                </a:ln>
                <a:effectLst/>
              </c:spPr>
            </c:leaderLines>
          </c:dLbls>
          <c:cat>
            <c:strRef>
              <c:f>Sheet1!$B$1:$G$1</c:f>
              <c:strCache>
                <c:ptCount val="6"/>
                <c:pt idx="0">
                  <c:v>Retrieve and Record</c:v>
                </c:pt>
                <c:pt idx="1">
                  <c:v>Summarise </c:v>
                </c:pt>
                <c:pt idx="2">
                  <c:v>Compare</c:v>
                </c:pt>
                <c:pt idx="3">
                  <c:v>Vocab'</c:v>
                </c:pt>
                <c:pt idx="4">
                  <c:v>Making Inferences</c:v>
                </c:pt>
                <c:pt idx="5">
                  <c:v>LfE</c:v>
                </c:pt>
              </c:strCache>
            </c:strRef>
          </c:cat>
          <c:val>
            <c:numRef>
              <c:f>Sheet1!$B$2:$G$2</c:f>
              <c:numCache>
                <c:ptCount val="6"/>
                <c:pt idx="0">
                  <c:v>3.000000</c:v>
                </c:pt>
                <c:pt idx="1">
                  <c:v>1.000000</c:v>
                </c:pt>
                <c:pt idx="2">
                  <c:v>0.000000</c:v>
                </c:pt>
                <c:pt idx="3">
                  <c:v>4.000000</c:v>
                </c:pt>
                <c:pt idx="4">
                  <c:v>9.000000</c:v>
                </c:pt>
                <c:pt idx="5">
                  <c:v>0.000000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28464"/>
          <c:y val="0.0828464"/>
          <c:w val="0.834307"/>
          <c:h val="0.821807"/>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85CC82"/>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1"/>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2"/>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3"/>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0"/>
              <c:showCatName val="0"/>
              <c:showSerName val="0"/>
              <c:showPercent val="1"/>
              <c:showBubbleSize val="0"/>
            </c:dLbl>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Comp/vocab</c:v>
                </c:pt>
                <c:pt idx="2">
                  <c:v>Making Inference</c:v>
                </c:pt>
                <c:pt idx="3">
                  <c:v>LfE</c:v>
                </c:pt>
              </c:strCache>
            </c:strRef>
          </c:cat>
          <c:val>
            <c:numRef>
              <c:f>Sheet1!$B$2:$E$2</c:f>
              <c:numCache>
                <c:ptCount val="4"/>
                <c:pt idx="0">
                  <c:v>16.000000</c:v>
                </c:pt>
                <c:pt idx="1">
                  <c:v>10.000000</c:v>
                </c:pt>
                <c:pt idx="2">
                  <c:v>18.000000</c:v>
                </c:pt>
                <c:pt idx="3">
                  <c:v>2.000000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56772"/>
          <c:y val="0.056772"/>
          <c:w val="0.886456"/>
          <c:h val="0.873956"/>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85CC82"/>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1"/>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2"/>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3"/>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1"/>
              <c:showCatName val="0"/>
              <c:showSerName val="0"/>
              <c:showPercent val="0"/>
              <c:showBubbleSize val="0"/>
            </c:dLbl>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Comp/vocab</c:v>
                </c:pt>
                <c:pt idx="2">
                  <c:v>Making Inference</c:v>
                </c:pt>
                <c:pt idx="3">
                  <c:v>LfE</c:v>
                </c:pt>
              </c:strCache>
            </c:strRef>
          </c:cat>
          <c:val>
            <c:numRef>
              <c:f>Sheet1!$B$2:$E$2</c:f>
              <c:numCache>
                <c:ptCount val="4"/>
                <c:pt idx="0">
                  <c:v>34.000000</c:v>
                </c:pt>
                <c:pt idx="1">
                  <c:v>20.000000</c:v>
                </c:pt>
                <c:pt idx="2">
                  <c:v>44.000000</c:v>
                </c:pt>
                <c:pt idx="3">
                  <c:v>2.000000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85CC82"/>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1"/>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2"/>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dLbl>
            <c:dLbl>
              <c:idx val="3"/>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1"/>
              <c:showCatName val="0"/>
              <c:showSerName val="0"/>
              <c:showPercent val="0"/>
              <c:showBubbleSize val="0"/>
            </c:dLbl>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1"/>
            <c:showCatName val="0"/>
            <c:showSerName val="0"/>
            <c:showPercent val="0"/>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Vocab'</c:v>
                </c:pt>
                <c:pt idx="2">
                  <c:v>Making Inference</c:v>
                </c:pt>
                <c:pt idx="3">
                  <c:v>LfE</c:v>
                </c:pt>
              </c:strCache>
            </c:strRef>
          </c:cat>
          <c:val>
            <c:numRef>
              <c:f>Sheet1!$B$2:$E$2</c:f>
              <c:numCache>
                <c:ptCount val="4"/>
                <c:pt idx="0">
                  <c:v>36.000000</c:v>
                </c:pt>
                <c:pt idx="1">
                  <c:v>20.000000</c:v>
                </c:pt>
                <c:pt idx="2">
                  <c:v>44.000000</c:v>
                </c:pt>
                <c:pt idx="3">
                  <c:v>0.000000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61454"/>
          <c:y val="0.261454"/>
          <c:w val="0.477092"/>
          <c:h val="0.464592"/>
        </c:manualLayout>
      </c:layout>
      <c:pieChart>
        <c:varyColors val="0"/>
        <c:ser>
          <c:idx val="0"/>
          <c:order val="0"/>
          <c:tx>
            <c:strRef>
              <c:f>Sheet1!$A$2</c:f>
              <c:strCache>
                <c:ptCount val="1"/>
                <c:pt idx="0">
                  <c:v>Label 4</c:v>
                </c:pt>
              </c:strCache>
            </c:strRef>
          </c:tx>
          <c:spPr>
            <a:solidFill>
              <a:schemeClr val="accent2"/>
            </a:solidFill>
            <a:ln w="12700" cap="flat">
              <a:noFill/>
              <a:miter lim="400000"/>
            </a:ln>
            <a:effectLst/>
          </c:spPr>
          <c:explosion val="0"/>
          <c:dPt>
            <c:idx val="0"/>
            <c:explosion val="0"/>
            <c:spPr>
              <a:solidFill>
                <a:schemeClr val="accent2"/>
              </a:solidFill>
              <a:ln w="12700" cap="flat">
                <a:noFill/>
                <a:miter lim="400000"/>
              </a:ln>
              <a:effectLst/>
            </c:spPr>
          </c:dPt>
          <c:dPt>
            <c:idx val="1"/>
            <c:explosion val="0"/>
            <c:spPr>
              <a:solidFill>
                <a:schemeClr val="accent2"/>
              </a:solidFill>
              <a:ln w="12700" cap="flat">
                <a:solidFill>
                  <a:srgbClr val="000000"/>
                </a:solidFill>
                <a:prstDash val="solid"/>
                <a:miter lim="400000"/>
              </a:ln>
              <a:effectLst/>
            </c:spPr>
          </c:dPt>
          <c:dPt>
            <c:idx val="2"/>
            <c:explosion val="0"/>
            <c:spPr>
              <a:solidFill>
                <a:schemeClr val="accent2"/>
              </a:solidFill>
              <a:ln w="12700" cap="flat">
                <a:noFill/>
                <a:miter lim="400000"/>
              </a:ln>
              <a:effectLst/>
            </c:spPr>
          </c:dPt>
          <c:dPt>
            <c:idx val="3"/>
            <c:explosion val="0"/>
            <c:spPr>
              <a:solidFill>
                <a:srgbClr val="70BF41"/>
              </a:solidFill>
              <a:ln w="12700" cap="flat">
                <a:noFill/>
                <a:miter lim="400000"/>
              </a:ln>
              <a:effectLst/>
            </c:spPr>
          </c:dPt>
          <c:dPt>
            <c:idx val="4"/>
            <c:explosion val="0"/>
            <c:spPr>
              <a:solidFill>
                <a:schemeClr val="accent4"/>
              </a:solidFill>
              <a:ln w="9525" cap="flat">
                <a:solidFill>
                  <a:srgbClr val="F9F9F9"/>
                </a:solidFill>
                <a:prstDash val="solid"/>
                <a:round/>
              </a:ln>
              <a:effectLst/>
            </c:spPr>
          </c:dPt>
          <c:dPt>
            <c:idx val="5"/>
            <c:explosion val="0"/>
            <c:spPr>
              <a:solidFill>
                <a:srgbClr val="EF5FA7"/>
              </a:solidFill>
              <a:ln w="9525" cap="flat">
                <a:solidFill>
                  <a:srgbClr val="F9F9F9"/>
                </a:solidFill>
                <a:prstDash val="solid"/>
                <a:round/>
              </a:ln>
              <a:effectLst/>
            </c:spPr>
          </c:dPt>
          <c:dLbls>
            <c:dLbl>
              <c:idx val="0"/>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ctr"/>
              <c:showLegendKey val="0"/>
              <c:showVal val="1"/>
              <c:showCatName val="1"/>
              <c:showSerName val="0"/>
              <c:showPercent val="0"/>
              <c:showBubbleSize val="0"/>
            </c:dLbl>
            <c:dLbl>
              <c:idx val="1"/>
              <c:numFmt formatCode="0" sourceLinked="0"/>
              <c:txPr>
                <a:bodyPr/>
                <a:lstStyle/>
                <a:p>
                  <a:pPr>
                    <a:defRPr b="0" i="0" strike="noStrike" sz="30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1"/>
              <c:showCatName val="1"/>
              <c:showSerName val="0"/>
              <c:showPercent val="0"/>
              <c:showBubbleSize val="0"/>
            </c:dLbl>
            <c:dLbl>
              <c:idx val="2"/>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inEnd"/>
              <c:showLegendKey val="0"/>
              <c:showVal val="1"/>
              <c:showCatName val="1"/>
              <c:showSerName val="0"/>
              <c:showPercent val="0"/>
              <c:showBubbleSize val="0"/>
            </c:dLbl>
            <c:dLbl>
              <c:idx val="3"/>
              <c:numFmt formatCode="0" sourceLinked="0"/>
              <c:txPr>
                <a:bodyPr/>
                <a:lstStyle/>
                <a:p>
                  <a:pPr>
                    <a:defRPr b="0" i="0" strike="noStrike" sz="30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ctr"/>
              <c:showLegendKey val="0"/>
              <c:showVal val="1"/>
              <c:showCatName val="1"/>
              <c:showSerName val="0"/>
              <c:showPercent val="0"/>
              <c:showBubbleSize val="0"/>
            </c:dLbl>
            <c:dLbl>
              <c:idx val="4"/>
              <c:numFmt formatCode="#,##0" sourceLinked="0"/>
              <c:txPr>
                <a:bodyPr/>
                <a:lstStyle/>
                <a:p>
                  <a:pPr>
                    <a:defRPr b="1" i="0" strike="noStrike" sz="3300" u="none">
                      <a:solidFill>
                        <a:srgbClr val="000000"/>
                      </a:solidFill>
                      <a:latin typeface="Helvetica"/>
                    </a:defRPr>
                  </a:pPr>
                </a:p>
              </c:txPr>
              <c:dLblPos val="outEnd"/>
              <c:showLegendKey val="0"/>
              <c:showVal val="1"/>
              <c:showCatName val="1"/>
              <c:showSerName val="0"/>
              <c:showPercent val="0"/>
              <c:showBubbleSize val="0"/>
            </c:dLbl>
            <c:dLbl>
              <c:idx val="5"/>
              <c:numFmt formatCode="#,##0%" sourceLinked="0"/>
              <c:txPr>
                <a:bodyPr/>
                <a:lstStyle/>
                <a:p>
                  <a:pPr>
                    <a:defRPr b="0" i="0" strike="noStrike" sz="3300" u="none">
                      <a:solidFill>
                        <a:srgbClr val="000000"/>
                      </a:solidFill>
                      <a:latin typeface="Helvetica"/>
                    </a:defRPr>
                  </a:pPr>
                </a:p>
              </c:txPr>
              <c:dLblPos val="outEnd"/>
              <c:showLegendKey val="0"/>
              <c:showVal val="0"/>
              <c:showCatName val="0"/>
              <c:showSerName val="0"/>
              <c:showPercent val="1"/>
              <c:showBubbleSize val="0"/>
            </c:dLbl>
            <c:numFmt formatCode="#,##0" sourceLinked="0"/>
            <c:txPr>
              <a:bodyPr/>
              <a:lstStyle/>
              <a:p>
                <a:pPr>
                  <a:defRPr b="1" i="0" strike="noStrike" sz="30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ctr"/>
            <c:showLegendKey val="0"/>
            <c:showVal val="1"/>
            <c:showCatName val="1"/>
            <c:showSerName val="0"/>
            <c:showPercent val="0"/>
            <c:showBubbleSize val="0"/>
            <c:showLeaderLines val="0"/>
            <c:leaderLines>
              <c:spPr>
                <a:noFill/>
                <a:ln w="6350" cap="flat">
                  <a:solidFill>
                    <a:srgbClr val="000000"/>
                  </a:solidFill>
                  <a:prstDash val="solid"/>
                  <a:miter lim="400000"/>
                </a:ln>
                <a:effectLst/>
              </c:spPr>
            </c:leaderLines>
          </c:dLbls>
          <c:cat>
            <c:strRef>
              <c:f>Sheet1!$B$1:$G$1</c:f>
              <c:strCache>
                <c:ptCount val="6"/>
                <c:pt idx="0">
                  <c:v>Retrieve and Record</c:v>
                </c:pt>
                <c:pt idx="1">
                  <c:v>Summarise </c:v>
                </c:pt>
                <c:pt idx="2">
                  <c:v>Compare</c:v>
                </c:pt>
                <c:pt idx="3">
                  <c:v>Vocab'</c:v>
                </c:pt>
                <c:pt idx="4">
                  <c:v>Making Inferences</c:v>
                </c:pt>
                <c:pt idx="5">
                  <c:v>LfE</c:v>
                </c:pt>
              </c:strCache>
            </c:strRef>
          </c:cat>
          <c:val>
            <c:numRef>
              <c:f>Sheet1!$B$2:$G$2</c:f>
              <c:numCache>
                <c:ptCount val="6"/>
                <c:pt idx="0">
                  <c:v>9.000000</c:v>
                </c:pt>
                <c:pt idx="1">
                  <c:v>1.000000</c:v>
                </c:pt>
                <c:pt idx="2">
                  <c:v>2.000000</c:v>
                </c:pt>
                <c:pt idx="3">
                  <c:v>3.000000</c:v>
                </c:pt>
                <c:pt idx="4">
                  <c:v>1.000000</c:v>
                </c:pt>
                <c:pt idx="5">
                  <c:v>0.000000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82364"/>
          <c:y val="0.0552976"/>
          <c:w val="0.812636"/>
          <c:h val="0.84736"/>
        </c:manualLayout>
      </c:layout>
      <c:barChart>
        <c:barDir val="col"/>
        <c:grouping val="clustered"/>
        <c:varyColors val="0"/>
        <c:ser>
          <c:idx val="0"/>
          <c:order val="0"/>
          <c:tx>
            <c:strRef>
              <c:f>Sheet1!$A$2</c:f>
              <c:strCache>
                <c:ptCount val="1"/>
                <c:pt idx="0">
                  <c:v>Marks</c:v>
                </c:pt>
              </c:strCache>
            </c:strRef>
          </c:tx>
          <c:spPr>
            <a:solidFill>
              <a:srgbClr val="0076BA"/>
            </a:solidFill>
            <a:ln w="9525" cap="flat">
              <a:solidFill>
                <a:srgbClr val="F9F9F9"/>
              </a:solidFill>
              <a:prstDash val="solid"/>
              <a:round/>
            </a:ln>
            <a:effectLst/>
          </c:spPr>
          <c:invertIfNegative val="0"/>
          <c:dLbls>
            <c:numFmt formatCode="#,##0" sourceLinked="0"/>
            <c:txPr>
              <a:bodyPr/>
              <a:lstStyle/>
              <a:p>
                <a:pPr>
                  <a:defRPr b="0" i="0" strike="noStrike" sz="1800" u="none">
                    <a:solidFill>
                      <a:srgbClr val="000000"/>
                    </a:solidFill>
                    <a:latin typeface="Helvetica Neue"/>
                  </a:defRPr>
                </a:pPr>
              </a:p>
            </c:txPr>
            <c:dLblPos val="outEnd"/>
            <c:showLegendKey val="0"/>
            <c:showVal val="0"/>
            <c:showCatName val="0"/>
            <c:showSerName val="0"/>
            <c:showPercent val="0"/>
            <c:showBubbleSize val="0"/>
            <c:showLeaderLines val="0"/>
          </c:dLbls>
          <c:cat>
            <c:strRef>
              <c:f>Sheet1!$B$1:$E$1</c:f>
              <c:strCache>
                <c:ptCount val="4"/>
                <c:pt idx="0">
                  <c:v>2a</c:v>
                </c:pt>
                <c:pt idx="1">
                  <c:v>2b</c:v>
                </c:pt>
                <c:pt idx="2">
                  <c:v>2c</c:v>
                </c:pt>
                <c:pt idx="3">
                  <c:v>2d</c:v>
                </c:pt>
              </c:strCache>
            </c:strRef>
          </c:cat>
          <c:val>
            <c:numRef>
              <c:f>Sheet1!$B$2:$E$2</c:f>
              <c:numCache>
                <c:ptCount val="4"/>
                <c:pt idx="0">
                  <c:v>1.000000</c:v>
                </c:pt>
                <c:pt idx="1">
                  <c:v>9.000000</c:v>
                </c:pt>
                <c:pt idx="2">
                  <c:v>0.000000</c:v>
                </c:pt>
                <c:pt idx="3">
                  <c:v>6.000000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2"/>
        <c:crosses val="autoZero"/>
        <c:crossBetween val="between"/>
        <c:majorUnit val="2.25"/>
        <c:minorUnit val="1.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39131"/>
          <c:y val="0.0552976"/>
          <c:w val="0.855869"/>
          <c:h val="0.84736"/>
        </c:manualLayout>
      </c:layout>
      <c:barChart>
        <c:barDir val="col"/>
        <c:grouping val="clustered"/>
        <c:varyColors val="0"/>
        <c:ser>
          <c:idx val="0"/>
          <c:order val="0"/>
          <c:tx>
            <c:strRef>
              <c:f>Sheet1!$A$2</c:f>
              <c:strCache>
                <c:ptCount val="1"/>
                <c:pt idx="0">
                  <c:v>Marks</c:v>
                </c:pt>
              </c:strCache>
            </c:strRef>
          </c:tx>
          <c:spPr>
            <a:solidFill>
              <a:srgbClr val="0076BA"/>
            </a:solidFill>
            <a:ln w="9525" cap="flat">
              <a:solidFill>
                <a:srgbClr val="F9F9F9"/>
              </a:solidFill>
              <a:prstDash val="solid"/>
              <a:round/>
            </a:ln>
            <a:effectLst/>
          </c:spPr>
          <c:invertIfNegative val="0"/>
          <c:dLbls>
            <c:numFmt formatCode="#,##0" sourceLinked="0"/>
            <c:txPr>
              <a:bodyPr/>
              <a:lstStyle/>
              <a:p>
                <a:pPr>
                  <a:defRPr b="0" i="0" strike="noStrike" sz="1800" u="none">
                    <a:solidFill>
                      <a:srgbClr val="000000"/>
                    </a:solidFill>
                    <a:latin typeface="Helvetica Neue"/>
                  </a:defRPr>
                </a:pPr>
              </a:p>
            </c:txPr>
            <c:dLblPos val="outEnd"/>
            <c:showLegendKey val="0"/>
            <c:showVal val="0"/>
            <c:showCatName val="0"/>
            <c:showSerName val="0"/>
            <c:showPercent val="0"/>
            <c:showBubbleSize val="0"/>
            <c:showLeaderLines val="0"/>
          </c:dLbls>
          <c:cat>
            <c:strRef>
              <c:f>Sheet1!$B$1:$E$1</c:f>
              <c:strCache>
                <c:ptCount val="4"/>
                <c:pt idx="0">
                  <c:v>2a</c:v>
                </c:pt>
                <c:pt idx="1">
                  <c:v>2b</c:v>
                </c:pt>
                <c:pt idx="2">
                  <c:v>2c</c:v>
                </c:pt>
                <c:pt idx="3">
                  <c:v>2d</c:v>
                </c:pt>
              </c:strCache>
            </c:strRef>
          </c:cat>
          <c:val>
            <c:numRef>
              <c:f>Sheet1!$B$2:$E$2</c:f>
              <c:numCache>
                <c:ptCount val="4"/>
                <c:pt idx="0">
                  <c:v>0.000000</c:v>
                </c:pt>
                <c:pt idx="1">
                  <c:v>5.000000</c:v>
                </c:pt>
                <c:pt idx="2">
                  <c:v>1.000000</c:v>
                </c:pt>
                <c:pt idx="3">
                  <c:v>12.000000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2"/>
        <c:crosses val="autoZero"/>
        <c:crossBetween val="between"/>
        <c:majorUnit val="3"/>
        <c:minorUnit val="1.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82364"/>
          <c:y val="0.0552976"/>
          <c:w val="0.812636"/>
          <c:h val="0.84736"/>
        </c:manualLayout>
      </c:layout>
      <c:barChart>
        <c:barDir val="col"/>
        <c:grouping val="clustered"/>
        <c:varyColors val="0"/>
        <c:ser>
          <c:idx val="0"/>
          <c:order val="0"/>
          <c:tx>
            <c:strRef>
              <c:f>Sheet1!$A$2</c:f>
              <c:strCache>
                <c:ptCount val="1"/>
                <c:pt idx="0">
                  <c:v>Marks</c:v>
                </c:pt>
              </c:strCache>
            </c:strRef>
          </c:tx>
          <c:spPr>
            <a:solidFill>
              <a:srgbClr val="0076BA"/>
            </a:solidFill>
            <a:ln w="9525" cap="flat">
              <a:solidFill>
                <a:srgbClr val="F9F9F9"/>
              </a:solidFill>
              <a:prstDash val="solid"/>
              <a:round/>
            </a:ln>
            <a:effectLst/>
          </c:spPr>
          <c:invertIfNegative val="0"/>
          <c:dLbls>
            <c:numFmt formatCode="#,##0" sourceLinked="0"/>
            <c:txPr>
              <a:bodyPr/>
              <a:lstStyle/>
              <a:p>
                <a:pPr>
                  <a:defRPr b="0" i="0" strike="noStrike" sz="1800" u="none">
                    <a:solidFill>
                      <a:srgbClr val="000000"/>
                    </a:solidFill>
                    <a:latin typeface="Helvetica Neue"/>
                  </a:defRPr>
                </a:pPr>
              </a:p>
            </c:txPr>
            <c:dLblPos val="outEnd"/>
            <c:showLegendKey val="0"/>
            <c:showVal val="0"/>
            <c:showCatName val="0"/>
            <c:showSerName val="0"/>
            <c:showPercent val="0"/>
            <c:showBubbleSize val="0"/>
            <c:showLeaderLines val="0"/>
          </c:dLbls>
          <c:cat>
            <c:strRef>
              <c:f>Sheet1!$B$1:$F$1</c:f>
              <c:strCache>
                <c:ptCount val="5"/>
                <c:pt idx="0">
                  <c:v>2a</c:v>
                </c:pt>
                <c:pt idx="1">
                  <c:v>2b</c:v>
                </c:pt>
                <c:pt idx="2">
                  <c:v>2c</c:v>
                </c:pt>
                <c:pt idx="3">
                  <c:v>2d</c:v>
                </c:pt>
                <c:pt idx="4">
                  <c:v>2g</c:v>
                </c:pt>
              </c:strCache>
            </c:strRef>
          </c:cat>
          <c:val>
            <c:numRef>
              <c:f>Sheet1!$B$2:$F$2</c:f>
              <c:numCache>
                <c:ptCount val="5"/>
                <c:pt idx="0">
                  <c:v>5.000000</c:v>
                </c:pt>
                <c:pt idx="1">
                  <c:v>19.000000</c:v>
                </c:pt>
                <c:pt idx="2">
                  <c:v>1.000000</c:v>
                </c:pt>
                <c:pt idx="3">
                  <c:v>22.000000</c:v>
                </c:pt>
                <c:pt idx="4">
                  <c:v>3.000000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2"/>
        <c:crosses val="autoZero"/>
        <c:crossBetween val="between"/>
        <c:majorUnit val="7.5"/>
        <c:minorUnit val="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82364"/>
          <c:y val="0.0552976"/>
          <c:w val="0.812636"/>
          <c:h val="0.84736"/>
        </c:manualLayout>
      </c:layout>
      <c:barChart>
        <c:barDir val="col"/>
        <c:grouping val="clustered"/>
        <c:varyColors val="0"/>
        <c:ser>
          <c:idx val="0"/>
          <c:order val="0"/>
          <c:tx>
            <c:strRef>
              <c:f>Sheet1!$A$2</c:f>
              <c:strCache>
                <c:ptCount val="1"/>
                <c:pt idx="0">
                  <c:v>Marks</c:v>
                </c:pt>
              </c:strCache>
            </c:strRef>
          </c:tx>
          <c:spPr>
            <a:solidFill>
              <a:srgbClr val="0076BA"/>
            </a:solidFill>
            <a:ln w="9525" cap="flat">
              <a:solidFill>
                <a:srgbClr val="F9F9F9"/>
              </a:solidFill>
              <a:prstDash val="solid"/>
              <a:round/>
            </a:ln>
            <a:effectLst/>
          </c:spPr>
          <c:invertIfNegative val="0"/>
          <c:dLbls>
            <c:numFmt formatCode="#,##0" sourceLinked="0"/>
            <c:txPr>
              <a:bodyPr/>
              <a:lstStyle/>
              <a:p>
                <a:pPr>
                  <a:defRPr b="0" i="0" strike="noStrike" sz="1800" u="none">
                    <a:solidFill>
                      <a:srgbClr val="000000"/>
                    </a:solidFill>
                    <a:latin typeface="Helvetica Neue"/>
                  </a:defRPr>
                </a:pPr>
              </a:p>
            </c:txPr>
            <c:dLblPos val="outEnd"/>
            <c:showLegendKey val="0"/>
            <c:showVal val="0"/>
            <c:showCatName val="0"/>
            <c:showSerName val="0"/>
            <c:showPercent val="0"/>
            <c:showBubbleSize val="0"/>
            <c:showLeaderLines val="0"/>
          </c:dLbls>
          <c:cat>
            <c:strRef>
              <c:f>Sheet1!$B$1:$E$1</c:f>
              <c:strCache>
                <c:ptCount val="4"/>
                <c:pt idx="0">
                  <c:v>2a</c:v>
                </c:pt>
                <c:pt idx="1">
                  <c:v>2b</c:v>
                </c:pt>
                <c:pt idx="2">
                  <c:v>2c</c:v>
                </c:pt>
                <c:pt idx="3">
                  <c:v>2d</c:v>
                </c:pt>
              </c:strCache>
            </c:strRef>
          </c:cat>
          <c:val>
            <c:numRef>
              <c:f>Sheet1!$B$2:$E$2</c:f>
              <c:numCache>
                <c:ptCount val="4"/>
                <c:pt idx="0">
                  <c:v>1.000000</c:v>
                </c:pt>
                <c:pt idx="1">
                  <c:v>9.000000</c:v>
                </c:pt>
                <c:pt idx="2">
                  <c:v>0.000000</c:v>
                </c:pt>
                <c:pt idx="3">
                  <c:v>6.000000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Helvetica Neue"/>
              </a:defRPr>
            </a:pPr>
          </a:p>
        </c:txPr>
        <c:crossAx val="2094734552"/>
        <c:crosses val="autoZero"/>
        <c:crossBetween val="between"/>
        <c:majorUnit val="2.25"/>
        <c:minorUnit val="1.1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53" name="Shape 1653"/>
          <p:cNvSpPr/>
          <p:nvPr>
            <p:ph type="sldImg"/>
          </p:nvPr>
        </p:nvSpPr>
        <p:spPr>
          <a:xfrm>
            <a:off x="1143000" y="685800"/>
            <a:ext cx="4572000" cy="3429000"/>
          </a:xfrm>
          <a:prstGeom prst="rect">
            <a:avLst/>
          </a:prstGeom>
        </p:spPr>
        <p:txBody>
          <a:bodyPr/>
          <a:lstStyle/>
          <a:p>
            <a:pPr/>
          </a:p>
        </p:txBody>
      </p:sp>
      <p:sp>
        <p:nvSpPr>
          <p:cNvPr id="1654" name="Shape 16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5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1" name="Shape 1841"/>
          <p:cNvSpPr/>
          <p:nvPr>
            <p:ph type="sldImg"/>
          </p:nvPr>
        </p:nvSpPr>
        <p:spPr>
          <a:prstGeom prst="rect">
            <a:avLst/>
          </a:prstGeom>
        </p:spPr>
        <p:txBody>
          <a:bodyPr/>
          <a:lstStyle/>
          <a:p>
            <a:pPr/>
          </a:p>
        </p:txBody>
      </p:sp>
      <p:sp>
        <p:nvSpPr>
          <p:cNvPr id="1842" name="Shape 1842"/>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this our foundation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1" name="Shape 3091"/>
          <p:cNvSpPr/>
          <p:nvPr>
            <p:ph type="sldImg"/>
          </p:nvPr>
        </p:nvSpPr>
        <p:spPr>
          <a:prstGeom prst="rect">
            <a:avLst/>
          </a:prstGeom>
        </p:spPr>
        <p:txBody>
          <a:bodyPr/>
          <a:lstStyle/>
          <a:p>
            <a:pPr/>
          </a:p>
        </p:txBody>
      </p:sp>
      <p:sp>
        <p:nvSpPr>
          <p:cNvPr id="3092" name="Shape 3092"/>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writing sequence - show models - critique models - adapt models - plan - draft - improve - publish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7" name="Shape 3097"/>
          <p:cNvSpPr/>
          <p:nvPr>
            <p:ph type="sldImg"/>
          </p:nvPr>
        </p:nvSpPr>
        <p:spPr>
          <a:prstGeom prst="rect">
            <a:avLst/>
          </a:prstGeom>
        </p:spPr>
        <p:txBody>
          <a:bodyPr/>
          <a:lstStyle/>
          <a:p>
            <a:pPr/>
          </a:p>
        </p:txBody>
      </p:sp>
      <p:sp>
        <p:nvSpPr>
          <p:cNvPr id="3098" name="Shape 3098"/>
          <p:cNvSpPr/>
          <p:nvPr>
            <p:ph type="body" sz="quarter" idx="1"/>
          </p:nvPr>
        </p:nvSpPr>
        <p:spPr>
          <a:prstGeom prst="rect">
            <a:avLst/>
          </a:prstGeom>
        </p:spPr>
        <p:txBody>
          <a:bodyPr/>
          <a:lstStyle/>
          <a:p>
            <a:pPr>
              <a:lnSpc>
                <a:spcPct val="125000"/>
              </a:lnSpc>
              <a:defRPr sz="2400">
                <a:latin typeface="Avenir Book"/>
                <a:ea typeface="Avenir Book"/>
                <a:cs typeface="Avenir Book"/>
                <a:sym typeface="Avenir Book"/>
              </a:defRPr>
            </a:pPr>
            <a:r>
              <a:t>wordle </a:t>
            </a:r>
          </a:p>
          <a:p>
            <a:pPr>
              <a:lnSpc>
                <a:spcPct val="125000"/>
              </a:lnSpc>
              <a:defRPr sz="2400">
                <a:latin typeface="Avenir Book"/>
                <a:ea typeface="Avenir Book"/>
                <a:cs typeface="Avenir Book"/>
                <a:sym typeface="Avenir Book"/>
              </a:defRPr>
            </a:pPr>
            <a:r>
              <a:t>what can you say about this poem?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4" name="Shape 3124"/>
          <p:cNvSpPr/>
          <p:nvPr>
            <p:ph type="sldImg"/>
          </p:nvPr>
        </p:nvSpPr>
        <p:spPr>
          <a:prstGeom prst="rect">
            <a:avLst/>
          </a:prstGeom>
        </p:spPr>
        <p:txBody>
          <a:bodyPr/>
          <a:lstStyle/>
          <a:p>
            <a:pPr/>
          </a:p>
        </p:txBody>
      </p:sp>
      <p:sp>
        <p:nvSpPr>
          <p:cNvPr id="3125" name="Shape 3125"/>
          <p:cNvSpPr/>
          <p:nvPr>
            <p:ph type="body" sz="quarter" idx="1"/>
          </p:nvPr>
        </p:nvSpPr>
        <p:spPr>
          <a:prstGeom prst="rect">
            <a:avLst/>
          </a:prstGeom>
        </p:spPr>
        <p:txBody>
          <a:bodyPr/>
          <a:lstStyle>
            <a:lvl1pPr>
              <a:defRPr sz="3000"/>
            </a:lvl1pPr>
          </a:lstStyle>
          <a:p>
            <a:pPr/>
            <a:r>
              <a:t>essential resources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4" name="Shape 3144"/>
          <p:cNvSpPr/>
          <p:nvPr>
            <p:ph type="sldImg"/>
          </p:nvPr>
        </p:nvSpPr>
        <p:spPr>
          <a:prstGeom prst="rect">
            <a:avLst/>
          </a:prstGeom>
        </p:spPr>
        <p:txBody>
          <a:bodyPr/>
          <a:lstStyle/>
          <a:p>
            <a:pPr/>
          </a:p>
        </p:txBody>
      </p:sp>
      <p:sp>
        <p:nvSpPr>
          <p:cNvPr id="3145" name="Shape 3145"/>
          <p:cNvSpPr/>
          <p:nvPr>
            <p:ph type="body" sz="quarter" idx="1"/>
          </p:nvPr>
        </p:nvSpPr>
        <p:spPr>
          <a:prstGeom prst="rect">
            <a:avLst/>
          </a:prstGeom>
        </p:spPr>
        <p:txBody>
          <a:bodyPr/>
          <a:lstStyle>
            <a:lvl1pPr>
              <a:defRPr sz="3000"/>
            </a:lvl1pPr>
          </a:lstStyle>
          <a:p>
            <a:pPr/>
            <a:r>
              <a:t>so go outside - have a wonder - senses - write a cinquain to share around your tables - complete poetry grid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9" name="Shape 3149"/>
          <p:cNvSpPr/>
          <p:nvPr>
            <p:ph type="sldImg"/>
          </p:nvPr>
        </p:nvSpPr>
        <p:spPr>
          <a:prstGeom prst="rect">
            <a:avLst/>
          </a:prstGeom>
        </p:spPr>
        <p:txBody>
          <a:bodyPr/>
          <a:lstStyle/>
          <a:p>
            <a:pPr/>
          </a:p>
        </p:txBody>
      </p:sp>
      <p:sp>
        <p:nvSpPr>
          <p:cNvPr id="3150" name="Shape 3150"/>
          <p:cNvSpPr/>
          <p:nvPr>
            <p:ph type="body" sz="quarter" idx="1"/>
          </p:nvPr>
        </p:nvSpPr>
        <p:spPr>
          <a:prstGeom prst="rect">
            <a:avLst/>
          </a:prstGeom>
        </p:spPr>
        <p:txBody>
          <a:bodyPr/>
          <a:lstStyle>
            <a:lvl1pPr>
              <a:defRPr sz="3000"/>
            </a:lvl1pPr>
          </a:lstStyle>
          <a:p>
            <a:pPr/>
            <a:r>
              <a:t>so go outside - have a wonder - senses - write a cinquain to share around your tables - complete poetry grid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9" name="Shape 3339"/>
          <p:cNvSpPr/>
          <p:nvPr>
            <p:ph type="sldImg"/>
          </p:nvPr>
        </p:nvSpPr>
        <p:spPr>
          <a:prstGeom prst="rect">
            <a:avLst/>
          </a:prstGeom>
        </p:spPr>
        <p:txBody>
          <a:bodyPr/>
          <a:lstStyle/>
          <a:p>
            <a:pPr/>
          </a:p>
        </p:txBody>
      </p:sp>
      <p:sp>
        <p:nvSpPr>
          <p:cNvPr id="3340" name="Shape 3340"/>
          <p:cNvSpPr/>
          <p:nvPr>
            <p:ph type="body" sz="quarter" idx="1"/>
          </p:nvPr>
        </p:nvSpPr>
        <p:spPr>
          <a:prstGeom prst="rect">
            <a:avLst/>
          </a:prstGeom>
        </p:spPr>
        <p:txBody>
          <a:bodyPr/>
          <a:lstStyle/>
          <a:p>
            <a:pPr/>
            <a:r>
              <a:t>vicious - cautious  - conscious - infectious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1" name="Shape 3351"/>
          <p:cNvSpPr/>
          <p:nvPr>
            <p:ph type="sldImg"/>
          </p:nvPr>
        </p:nvSpPr>
        <p:spPr>
          <a:prstGeom prst="rect">
            <a:avLst/>
          </a:prstGeom>
        </p:spPr>
        <p:txBody>
          <a:bodyPr/>
          <a:lstStyle/>
          <a:p>
            <a:pPr/>
          </a:p>
        </p:txBody>
      </p:sp>
      <p:sp>
        <p:nvSpPr>
          <p:cNvPr id="3352" name="Shape 3352"/>
          <p:cNvSpPr/>
          <p:nvPr>
            <p:ph type="body" sz="quarter" idx="1"/>
          </p:nvPr>
        </p:nvSpPr>
        <p:spPr>
          <a:prstGeom prst="rect">
            <a:avLst/>
          </a:prstGeom>
        </p:spPr>
        <p:txBody>
          <a:bodyPr/>
          <a:lstStyle/>
          <a:p>
            <a:pPr defTabSz="914400">
              <a:lnSpc>
                <a:spcPct val="100000"/>
              </a:lnSpc>
              <a:spcBef>
                <a:spcPts val="400"/>
              </a:spcBef>
              <a:defRPr sz="3000">
                <a:latin typeface="Calibri"/>
                <a:ea typeface="Calibri"/>
                <a:cs typeface="Calibri"/>
                <a:sym typeface="Calibri"/>
              </a:defRPr>
            </a:pPr>
            <a:r>
              <a:t>Gauge</a:t>
            </a:r>
            <a:endParaRPr sz="4200"/>
          </a:p>
          <a:p>
            <a:pPr defTabSz="914400">
              <a:lnSpc>
                <a:spcPct val="100000"/>
              </a:lnSpc>
              <a:spcBef>
                <a:spcPts val="400"/>
              </a:spcBef>
              <a:defRPr sz="3000">
                <a:latin typeface="Calibri"/>
                <a:ea typeface="Calibri"/>
                <a:cs typeface="Calibri"/>
                <a:sym typeface="Calibri"/>
              </a:defRPr>
            </a:pPr>
            <a:r>
              <a:t>Gauging</a:t>
            </a:r>
            <a:endParaRPr sz="4200"/>
          </a:p>
          <a:p>
            <a:pPr defTabSz="914400">
              <a:lnSpc>
                <a:spcPct val="100000"/>
              </a:lnSpc>
              <a:spcBef>
                <a:spcPts val="400"/>
              </a:spcBef>
              <a:defRPr sz="3000">
                <a:latin typeface="Calibri"/>
                <a:ea typeface="Calibri"/>
                <a:cs typeface="Calibri"/>
                <a:sym typeface="Calibri"/>
              </a:defRPr>
            </a:pPr>
            <a:r>
              <a:t>Gauged</a:t>
            </a:r>
            <a:endParaRPr sz="4200"/>
          </a:p>
          <a:p>
            <a:pPr defTabSz="914400">
              <a:lnSpc>
                <a:spcPct val="100000"/>
              </a:lnSpc>
              <a:spcBef>
                <a:spcPts val="400"/>
              </a:spcBef>
              <a:defRPr sz="3000">
                <a:latin typeface="Calibri"/>
                <a:ea typeface="Calibri"/>
                <a:cs typeface="Calibri"/>
                <a:sym typeface="Calibri"/>
              </a:defRPr>
            </a:pPr>
            <a:r>
              <a:t>I was gauging her reaction. I gauged it incorrectly.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7" name="Shape 3377"/>
          <p:cNvSpPr/>
          <p:nvPr>
            <p:ph type="sldImg"/>
          </p:nvPr>
        </p:nvSpPr>
        <p:spPr>
          <a:prstGeom prst="rect">
            <a:avLst/>
          </a:prstGeom>
        </p:spPr>
        <p:txBody>
          <a:bodyPr/>
          <a:lstStyle/>
          <a:p>
            <a:pPr/>
          </a:p>
        </p:txBody>
      </p:sp>
      <p:sp>
        <p:nvSpPr>
          <p:cNvPr id="3378" name="Shape 3378"/>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accommodate</a:t>
            </a:r>
            <a:endParaRPr sz="1600"/>
          </a:p>
          <a:p>
            <a:pPr defTabSz="914400">
              <a:lnSpc>
                <a:spcPct val="100000"/>
              </a:lnSpc>
              <a:spcBef>
                <a:spcPts val="400"/>
              </a:spcBef>
              <a:defRPr sz="1200">
                <a:latin typeface="Calibri"/>
                <a:ea typeface="Calibri"/>
                <a:cs typeface="Calibri"/>
                <a:sym typeface="Calibri"/>
              </a:defRPr>
            </a:pPr>
            <a:r>
              <a:t>cemetery</a:t>
            </a:r>
            <a:endParaRPr sz="1600"/>
          </a:p>
          <a:p>
            <a:pPr defTabSz="914400">
              <a:lnSpc>
                <a:spcPct val="100000"/>
              </a:lnSpc>
              <a:spcBef>
                <a:spcPts val="400"/>
              </a:spcBef>
              <a:defRPr sz="1200">
                <a:latin typeface="Calibri"/>
                <a:ea typeface="Calibri"/>
                <a:cs typeface="Calibri"/>
                <a:sym typeface="Calibri"/>
              </a:defRPr>
            </a:pPr>
            <a:r>
              <a:t>embarrassed</a:t>
            </a:r>
            <a:endParaRPr sz="1600"/>
          </a:p>
          <a:p>
            <a:pPr defTabSz="914400">
              <a:lnSpc>
                <a:spcPct val="100000"/>
              </a:lnSpc>
              <a:spcBef>
                <a:spcPts val="400"/>
              </a:spcBef>
              <a:defRPr sz="1200">
                <a:latin typeface="Calibri"/>
                <a:ea typeface="Calibri"/>
                <a:cs typeface="Calibri"/>
                <a:sym typeface="Calibri"/>
              </a:defRPr>
            </a:pPr>
            <a:r>
              <a:t>harassed</a:t>
            </a:r>
            <a:endParaRPr sz="1600"/>
          </a:p>
          <a:p>
            <a:pPr defTabSz="914400">
              <a:lnSpc>
                <a:spcPct val="100000"/>
              </a:lnSpc>
              <a:spcBef>
                <a:spcPts val="400"/>
              </a:spcBef>
              <a:defRPr sz="1200">
                <a:latin typeface="Calibri"/>
                <a:ea typeface="Calibri"/>
                <a:cs typeface="Calibri"/>
                <a:sym typeface="Calibri"/>
              </a:defRPr>
            </a:pPr>
            <a:r>
              <a:t>necessary</a:t>
            </a:r>
            <a:endParaRPr sz="1600"/>
          </a:p>
          <a:p>
            <a:pPr defTabSz="914400">
              <a:lnSpc>
                <a:spcPct val="100000"/>
              </a:lnSpc>
              <a:spcBef>
                <a:spcPts val="400"/>
              </a:spcBef>
              <a:defRPr sz="1200">
                <a:latin typeface="Calibri"/>
                <a:ea typeface="Calibri"/>
                <a:cs typeface="Calibri"/>
                <a:sym typeface="Calibri"/>
              </a:defRPr>
            </a:pPr>
            <a:r>
              <a:t>unparalleled</a:t>
            </a:r>
            <a:endParaRPr sz="1600"/>
          </a:p>
          <a:p>
            <a:pPr defTabSz="914400">
              <a:lnSpc>
                <a:spcPct val="100000"/>
              </a:lnSpc>
              <a:spcBef>
                <a:spcPts val="400"/>
              </a:spcBef>
              <a:defRPr sz="1200">
                <a:latin typeface="Calibri"/>
                <a:ea typeface="Calibri"/>
                <a:cs typeface="Calibri"/>
                <a:sym typeface="Calibri"/>
              </a:defRPr>
            </a:pPr>
            <a:r>
              <a:t>ecstasy</a:t>
            </a:r>
            <a:endParaRPr sz="1600"/>
          </a:p>
          <a:p>
            <a:pPr defTabSz="914400">
              <a:lnSpc>
                <a:spcPct val="100000"/>
              </a:lnSpc>
              <a:spcBef>
                <a:spcPts val="400"/>
              </a:spcBef>
              <a:defRPr sz="1200">
                <a:latin typeface="Calibri"/>
                <a:ea typeface="Calibri"/>
                <a:cs typeface="Calibri"/>
                <a:sym typeface="Calibri"/>
              </a:defRPr>
            </a:pPr>
            <a:r>
              <a:t>lady’s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Shape 1873"/>
          <p:cNvSpPr/>
          <p:nvPr>
            <p:ph type="sldImg"/>
          </p:nvPr>
        </p:nvSpPr>
        <p:spPr>
          <a:prstGeom prst="rect">
            <a:avLst/>
          </a:prstGeom>
        </p:spPr>
        <p:txBody>
          <a:bodyPr/>
          <a:lstStyle/>
          <a:p>
            <a:pPr/>
          </a:p>
        </p:txBody>
      </p:sp>
      <p:sp>
        <p:nvSpPr>
          <p:cNvPr id="1874" name="Shape 1874"/>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variation for NF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Shape 1908"/>
          <p:cNvSpPr/>
          <p:nvPr>
            <p:ph type="sldImg"/>
          </p:nvPr>
        </p:nvSpPr>
        <p:spPr>
          <a:prstGeom prst="rect">
            <a:avLst/>
          </a:prstGeom>
        </p:spPr>
        <p:txBody>
          <a:bodyPr/>
          <a:lstStyle/>
          <a:p>
            <a:pPr/>
          </a:p>
        </p:txBody>
      </p:sp>
      <p:sp>
        <p:nvSpPr>
          <p:cNvPr id="1909" name="Shape 1909"/>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variation for NF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6" name="Shape 1956"/>
          <p:cNvSpPr/>
          <p:nvPr>
            <p:ph type="sldImg"/>
          </p:nvPr>
        </p:nvSpPr>
        <p:spPr>
          <a:prstGeom prst="rect">
            <a:avLst/>
          </a:prstGeom>
        </p:spPr>
        <p:txBody>
          <a:bodyPr/>
          <a:lstStyle/>
          <a:p>
            <a:pPr/>
          </a:p>
        </p:txBody>
      </p:sp>
      <p:sp>
        <p:nvSpPr>
          <p:cNvPr id="1957" name="Shape 1957"/>
          <p:cNvSpPr/>
          <p:nvPr>
            <p:ph type="body" sz="quarter" idx="1"/>
          </p:nvPr>
        </p:nvSpPr>
        <p:spPr>
          <a:prstGeom prst="rect">
            <a:avLst/>
          </a:prstGeom>
        </p:spPr>
        <p:txBody>
          <a:bodyPr/>
          <a:lstStyle/>
          <a:p>
            <a:pPr/>
            <a:r>
              <a:t>formatting ideas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2" name="Shape 2012"/>
          <p:cNvSpPr/>
          <p:nvPr>
            <p:ph type="sldImg"/>
          </p:nvPr>
        </p:nvSpPr>
        <p:spPr>
          <a:prstGeom prst="rect">
            <a:avLst/>
          </a:prstGeom>
        </p:spPr>
        <p:txBody>
          <a:bodyPr/>
          <a:lstStyle/>
          <a:p>
            <a:pPr/>
          </a:p>
        </p:txBody>
      </p:sp>
      <p:sp>
        <p:nvSpPr>
          <p:cNvPr id="2013" name="Shape 2013"/>
          <p:cNvSpPr/>
          <p:nvPr>
            <p:ph type="body" sz="quarter" idx="1"/>
          </p:nvPr>
        </p:nvSpPr>
        <p:spPr>
          <a:prstGeom prst="rect">
            <a:avLst/>
          </a:prstGeom>
        </p:spPr>
        <p:txBody>
          <a:bodyPr/>
          <a:lstStyle/>
          <a:p>
            <a:pPr/>
            <a:r>
              <a:t>choose one chapter as a four - feed back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8" name="Shape 2028"/>
          <p:cNvSpPr/>
          <p:nvPr>
            <p:ph type="sldImg"/>
          </p:nvPr>
        </p:nvSpPr>
        <p:spPr>
          <a:prstGeom prst="rect">
            <a:avLst/>
          </a:prstGeom>
        </p:spPr>
        <p:txBody>
          <a:bodyPr/>
          <a:lstStyle/>
          <a:p>
            <a:pPr/>
          </a:p>
        </p:txBody>
      </p:sp>
      <p:sp>
        <p:nvSpPr>
          <p:cNvPr id="2029" name="Shape 2029"/>
          <p:cNvSpPr/>
          <p:nvPr>
            <p:ph type="body" sz="quarter" idx="1"/>
          </p:nvPr>
        </p:nvSpPr>
        <p:spPr>
          <a:prstGeom prst="rect">
            <a:avLst/>
          </a:prstGeom>
        </p:spPr>
        <p:txBody>
          <a:bodyPr/>
          <a:lstStyle/>
          <a:p>
            <a:pPr/>
            <a:r>
              <a:t>choose one chapter as a four - feed back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Shape 2040"/>
          <p:cNvSpPr/>
          <p:nvPr>
            <p:ph type="sldImg"/>
          </p:nvPr>
        </p:nvSpPr>
        <p:spPr>
          <a:prstGeom prst="rect">
            <a:avLst/>
          </a:prstGeom>
        </p:spPr>
        <p:txBody>
          <a:bodyPr/>
          <a:lstStyle/>
          <a:p>
            <a:pPr/>
          </a:p>
        </p:txBody>
      </p:sp>
      <p:sp>
        <p:nvSpPr>
          <p:cNvPr id="2041" name="Shape 2041"/>
          <p:cNvSpPr/>
          <p:nvPr>
            <p:ph type="body" sz="quarter" idx="1"/>
          </p:nvPr>
        </p:nvSpPr>
        <p:spPr>
          <a:prstGeom prst="rect">
            <a:avLst/>
          </a:prstGeom>
        </p:spPr>
        <p:txBody>
          <a:bodyPr/>
          <a:lstStyle/>
          <a:p>
            <a:pPr/>
            <a:r>
              <a:t>choose one chapter as a four - feed back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8" name="Shape 2408"/>
          <p:cNvSpPr/>
          <p:nvPr>
            <p:ph type="sldImg"/>
          </p:nvPr>
        </p:nvSpPr>
        <p:spPr>
          <a:prstGeom prst="rect">
            <a:avLst/>
          </a:prstGeom>
        </p:spPr>
        <p:txBody>
          <a:bodyPr/>
          <a:lstStyle/>
          <a:p>
            <a:pPr/>
          </a:p>
        </p:txBody>
      </p:sp>
      <p:sp>
        <p:nvSpPr>
          <p:cNvPr id="2409" name="Shape 2409"/>
          <p:cNvSpPr/>
          <p:nvPr>
            <p:ph type="body" sz="quarter" idx="1"/>
          </p:nvPr>
        </p:nvSpPr>
        <p:spPr>
          <a:prstGeom prst="rect">
            <a:avLst/>
          </a:prstGeom>
        </p:spPr>
        <p:txBody>
          <a:bodyPr/>
          <a:lstStyle>
            <a:lvl1pPr>
              <a:defRPr sz="1800"/>
            </a:lvl1pPr>
          </a:lstStyle>
          <a:p>
            <a:pPr/>
            <a:r>
              <a:t>noun phrases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3" name="Shape 2563"/>
          <p:cNvSpPr/>
          <p:nvPr>
            <p:ph type="sldImg"/>
          </p:nvPr>
        </p:nvSpPr>
        <p:spPr>
          <a:prstGeom prst="rect">
            <a:avLst/>
          </a:prstGeom>
        </p:spPr>
        <p:txBody>
          <a:bodyPr/>
          <a:lstStyle/>
          <a:p>
            <a:pPr/>
          </a:p>
        </p:txBody>
      </p:sp>
      <p:sp>
        <p:nvSpPr>
          <p:cNvPr id="2564" name="Shape 2564"/>
          <p:cNvSpPr/>
          <p:nvPr>
            <p:ph type="body" sz="quarter" idx="1"/>
          </p:nvPr>
        </p:nvSpPr>
        <p:spPr>
          <a:prstGeom prst="rect">
            <a:avLst/>
          </a:prstGeom>
        </p:spPr>
        <p:txBody>
          <a:bodyPr/>
          <a:lstStyle>
            <a:lvl1pPr>
              <a:defRPr sz="1600"/>
            </a:lvl1pPr>
          </a:lstStyle>
          <a:p>
            <a:pPr/>
            <a:r>
              <a:t>short, sharp writing in comprehension phase - practise grammar here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j-lt"/>
                <a:ea typeface="+mj-ea"/>
                <a:cs typeface="+mj-cs"/>
                <a:sym typeface="Helvetica"/>
              </a:defRPr>
            </a:lvl1pPr>
            <a:lvl2pPr marL="740832" indent="-296332" algn="ctr">
              <a:spcBef>
                <a:spcPts val="0"/>
              </a:spcBef>
              <a:defRPr sz="2400">
                <a:latin typeface="+mj-lt"/>
                <a:ea typeface="+mj-ea"/>
                <a:cs typeface="+mj-cs"/>
                <a:sym typeface="Helvetica"/>
              </a:defRPr>
            </a:lvl2pPr>
            <a:lvl3pPr marL="1185332" indent="-296332" algn="ctr">
              <a:spcBef>
                <a:spcPts val="0"/>
              </a:spcBef>
              <a:defRPr sz="2400">
                <a:latin typeface="+mj-lt"/>
                <a:ea typeface="+mj-ea"/>
                <a:cs typeface="+mj-cs"/>
                <a:sym typeface="Helvetica"/>
              </a:defRPr>
            </a:lvl3pPr>
            <a:lvl4pPr marL="1629833" indent="-296332" algn="ctr">
              <a:spcBef>
                <a:spcPts val="0"/>
              </a:spcBef>
              <a:defRPr sz="2400">
                <a:latin typeface="+mj-lt"/>
                <a:ea typeface="+mj-ea"/>
                <a:cs typeface="+mj-cs"/>
                <a:sym typeface="Helvetica"/>
              </a:defRPr>
            </a:lvl4pPr>
            <a:lvl5pPr marL="2074333" indent="-296333" algn="ctr">
              <a:spcBef>
                <a:spcPts val="0"/>
              </a:spcBef>
              <a:defRPr sz="24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267200"/>
            <a:ext cx="10464800" cy="685800"/>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262" name="Group"/>
          <p:cNvGrpSpPr/>
          <p:nvPr/>
        </p:nvGrpSpPr>
        <p:grpSpPr>
          <a:xfrm>
            <a:off x="5415268" y="8315652"/>
            <a:ext cx="2174257" cy="530861"/>
            <a:chOff x="0" y="0"/>
            <a:chExt cx="2174256" cy="530859"/>
          </a:xfrm>
        </p:grpSpPr>
        <p:grpSp>
          <p:nvGrpSpPr>
            <p:cNvPr id="1260" name="Group"/>
            <p:cNvGrpSpPr/>
            <p:nvPr/>
          </p:nvGrpSpPr>
          <p:grpSpPr>
            <a:xfrm>
              <a:off x="-1" y="32505"/>
              <a:ext cx="345454" cy="111775"/>
              <a:chOff x="0" y="-1"/>
              <a:chExt cx="345453" cy="111774"/>
            </a:xfrm>
          </p:grpSpPr>
          <p:sp>
            <p:nvSpPr>
              <p:cNvPr id="1257" name="Rectangle"/>
              <p:cNvSpPr/>
              <p:nvPr/>
            </p:nvSpPr>
            <p:spPr>
              <a:xfrm>
                <a:off x="-1" y="-2"/>
                <a:ext cx="106779" cy="11177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258" name="Rectangle"/>
              <p:cNvSpPr/>
              <p:nvPr/>
            </p:nvSpPr>
            <p:spPr>
              <a:xfrm>
                <a:off x="119337" y="-2"/>
                <a:ext cx="106779" cy="11177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259" name="Rectangle"/>
              <p:cNvSpPr/>
              <p:nvPr/>
            </p:nvSpPr>
            <p:spPr>
              <a:xfrm>
                <a:off x="238673" y="-2"/>
                <a:ext cx="106780" cy="11177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grpSp>
        <p:sp>
          <p:nvSpPr>
            <p:cNvPr id="1261" name="Philip Webb | Literacy"/>
            <p:cNvSpPr txBox="1"/>
            <p:nvPr/>
          </p:nvSpPr>
          <p:spPr>
            <a:xfrm>
              <a:off x="447047" y="0"/>
              <a:ext cx="1727209"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63" name="Slide Number"/>
          <p:cNvSpPr txBox="1"/>
          <p:nvPr>
            <p:ph type="sldNum" sz="quarter" idx="2"/>
          </p:nvPr>
        </p:nvSpPr>
        <p:spPr>
          <a:xfrm>
            <a:off x="6380835" y="7362825"/>
            <a:ext cx="239320" cy="243230"/>
          </a:xfrm>
          <a:prstGeom prst="rect">
            <a:avLst/>
          </a:prstGeom>
        </p:spPr>
        <p:txBody>
          <a:bodyPr lIns="28575" tIns="28575" rIns="28575" bIns="28575"/>
          <a:lstStyle>
            <a:lvl1pPr>
              <a:defRPr sz="1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275" name="Group"/>
          <p:cNvGrpSpPr/>
          <p:nvPr/>
        </p:nvGrpSpPr>
        <p:grpSpPr>
          <a:xfrm>
            <a:off x="5052891" y="8182185"/>
            <a:ext cx="2899006" cy="279401"/>
            <a:chOff x="-2" y="0"/>
            <a:chExt cx="2899004" cy="279400"/>
          </a:xfrm>
        </p:grpSpPr>
        <p:grpSp>
          <p:nvGrpSpPr>
            <p:cNvPr id="1273" name="Group"/>
            <p:cNvGrpSpPr/>
            <p:nvPr/>
          </p:nvGrpSpPr>
          <p:grpSpPr>
            <a:xfrm>
              <a:off x="-3" y="43341"/>
              <a:ext cx="460602" cy="149031"/>
              <a:chOff x="0" y="-1"/>
              <a:chExt cx="460600" cy="149030"/>
            </a:xfrm>
          </p:grpSpPr>
          <p:sp>
            <p:nvSpPr>
              <p:cNvPr id="1270" name="Rectangle"/>
              <p:cNvSpPr/>
              <p:nvPr/>
            </p:nvSpPr>
            <p:spPr>
              <a:xfrm>
                <a:off x="-1" y="-2"/>
                <a:ext cx="142371" cy="14903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271" name="Rectangle"/>
              <p:cNvSpPr/>
              <p:nvPr/>
            </p:nvSpPr>
            <p:spPr>
              <a:xfrm>
                <a:off x="159116" y="-2"/>
                <a:ext cx="142370" cy="14903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272" name="Rectangle"/>
              <p:cNvSpPr/>
              <p:nvPr/>
            </p:nvSpPr>
            <p:spPr>
              <a:xfrm>
                <a:off x="318229" y="-2"/>
                <a:ext cx="142371" cy="14903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274" name="Philip Webb | Literacy"/>
            <p:cNvSpPr txBox="1"/>
            <p:nvPr/>
          </p:nvSpPr>
          <p:spPr>
            <a:xfrm>
              <a:off x="596060" y="0"/>
              <a:ext cx="230294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76" name="Slide Number"/>
          <p:cNvSpPr txBox="1"/>
          <p:nvPr>
            <p:ph type="sldNum" sz="quarter" idx="2"/>
          </p:nvPr>
        </p:nvSpPr>
        <p:spPr>
          <a:xfrm>
            <a:off x="10583523" y="7842590"/>
            <a:ext cx="308000" cy="313433"/>
          </a:xfrm>
          <a:prstGeom prst="rect">
            <a:avLst/>
          </a:prstGeom>
        </p:spPr>
        <p:txBody>
          <a:bodyPr lIns="48766" tIns="48766" rIns="48766" bIns="48766" anchor="ctr"/>
          <a:lstStyle>
            <a:lvl1pPr algn="r" defTabSz="1300480">
              <a:defRPr sz="14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83" name="Title Text"/>
          <p:cNvSpPr txBox="1"/>
          <p:nvPr>
            <p:ph type="title"/>
          </p:nvPr>
        </p:nvSpPr>
        <p:spPr>
          <a:xfrm>
            <a:off x="2339973" y="1552571"/>
            <a:ext cx="8324854" cy="1619254"/>
          </a:xfrm>
          <a:prstGeom prst="rect">
            <a:avLst/>
          </a:prstGeom>
        </p:spPr>
        <p:txBody>
          <a:bodyPr lIns="38100" tIns="38100" rIns="38100" bIns="38100"/>
          <a:lstStyle>
            <a:lvl1pPr defTabSz="830861">
              <a:defRPr sz="7400"/>
            </a:lvl1pPr>
          </a:lstStyle>
          <a:p>
            <a:pPr/>
            <a:r>
              <a:t>Title Text</a:t>
            </a:r>
          </a:p>
        </p:txBody>
      </p:sp>
      <p:sp>
        <p:nvSpPr>
          <p:cNvPr id="1284" name="Body Level One…"/>
          <p:cNvSpPr txBox="1"/>
          <p:nvPr>
            <p:ph type="body" sz="half" idx="1"/>
          </p:nvPr>
        </p:nvSpPr>
        <p:spPr>
          <a:xfrm>
            <a:off x="2339973" y="3171824"/>
            <a:ext cx="8324854" cy="4714877"/>
          </a:xfrm>
          <a:prstGeom prst="rect">
            <a:avLst/>
          </a:prstGeom>
        </p:spPr>
        <p:txBody>
          <a:bodyPr lIns="38100" tIns="38100" rIns="38100" bIns="38100"/>
          <a:lstStyle>
            <a:lvl1pPr marL="345721" indent="-345721" defTabSz="830861">
              <a:spcBef>
                <a:spcPts val="5900"/>
              </a:spcBef>
              <a:defRPr sz="2800"/>
            </a:lvl1pPr>
            <a:lvl2pPr marL="790219" indent="-345721" defTabSz="830861">
              <a:spcBef>
                <a:spcPts val="5900"/>
              </a:spcBef>
              <a:defRPr sz="2800"/>
            </a:lvl2pPr>
            <a:lvl3pPr marL="1234719" indent="-345719" defTabSz="830861">
              <a:spcBef>
                <a:spcPts val="5900"/>
              </a:spcBef>
              <a:defRPr sz="2800"/>
            </a:lvl3pPr>
            <a:lvl4pPr marL="1679219" indent="-345719" defTabSz="830861">
              <a:spcBef>
                <a:spcPts val="5900"/>
              </a:spcBef>
              <a:defRPr sz="2800"/>
            </a:lvl4pPr>
            <a:lvl5pPr marL="2123719" indent="-345719" defTabSz="830861">
              <a:spcBef>
                <a:spcPts val="5900"/>
              </a:spcBef>
              <a:defRPr sz="2800"/>
            </a:lvl5pPr>
          </a:lstStyle>
          <a:p>
            <a:pPr/>
            <a:r>
              <a:t>Body Level One</a:t>
            </a:r>
          </a:p>
          <a:p>
            <a:pPr lvl="1"/>
            <a:r>
              <a:t>Body Level Two</a:t>
            </a:r>
          </a:p>
          <a:p>
            <a:pPr lvl="2"/>
            <a:r>
              <a:t>Body Level Three</a:t>
            </a:r>
          </a:p>
          <a:p>
            <a:pPr lvl="3"/>
            <a:r>
              <a:t>Body Level Four</a:t>
            </a:r>
          </a:p>
          <a:p>
            <a:pPr lvl="4"/>
            <a:r>
              <a:t>Body Level Five</a:t>
            </a:r>
          </a:p>
        </p:txBody>
      </p:sp>
      <p:grpSp>
        <p:nvGrpSpPr>
          <p:cNvPr id="1290" name="Group"/>
          <p:cNvGrpSpPr/>
          <p:nvPr/>
        </p:nvGrpSpPr>
        <p:grpSpPr>
          <a:xfrm>
            <a:off x="5052896" y="8182181"/>
            <a:ext cx="2899003" cy="192374"/>
            <a:chOff x="-2" y="0"/>
            <a:chExt cx="2899002" cy="192373"/>
          </a:xfrm>
        </p:grpSpPr>
        <p:grpSp>
          <p:nvGrpSpPr>
            <p:cNvPr id="1288" name="Group"/>
            <p:cNvGrpSpPr/>
            <p:nvPr/>
          </p:nvGrpSpPr>
          <p:grpSpPr>
            <a:xfrm>
              <a:off x="-3" y="43345"/>
              <a:ext cx="460596" cy="149028"/>
              <a:chOff x="0" y="0"/>
              <a:chExt cx="460594" cy="149026"/>
            </a:xfrm>
          </p:grpSpPr>
          <p:sp>
            <p:nvSpPr>
              <p:cNvPr id="1285" name="Rectangle"/>
              <p:cNvSpPr/>
              <p:nvPr/>
            </p:nvSpPr>
            <p:spPr>
              <a:xfrm>
                <a:off x="-1" y="-1"/>
                <a:ext cx="142368" cy="149028"/>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286" name="Rectangle"/>
              <p:cNvSpPr/>
              <p:nvPr/>
            </p:nvSpPr>
            <p:spPr>
              <a:xfrm>
                <a:off x="159111" y="-1"/>
                <a:ext cx="142370" cy="149028"/>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287" name="Rectangle"/>
              <p:cNvSpPr/>
              <p:nvPr/>
            </p:nvSpPr>
            <p:spPr>
              <a:xfrm>
                <a:off x="318224" y="-1"/>
                <a:ext cx="142370" cy="149028"/>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grpSp>
        <p:sp>
          <p:nvSpPr>
            <p:cNvPr id="1289" name="Philip Webb | Literacy"/>
            <p:cNvSpPr txBox="1"/>
            <p:nvPr/>
          </p:nvSpPr>
          <p:spPr>
            <a:xfrm>
              <a:off x="596055" y="-1"/>
              <a:ext cx="230294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91" name="Slide Number"/>
          <p:cNvSpPr txBox="1"/>
          <p:nvPr>
            <p:ph type="sldNum" sz="quarter" idx="2"/>
          </p:nvPr>
        </p:nvSpPr>
        <p:spPr>
          <a:xfrm>
            <a:off x="6368453" y="8158160"/>
            <a:ext cx="258370" cy="254001"/>
          </a:xfrm>
          <a:prstGeom prst="rect">
            <a:avLst/>
          </a:prstGeom>
        </p:spPr>
        <p:txBody>
          <a:bodyPr lIns="38100" tIns="38100" rIns="38100" bIns="38100"/>
          <a:lstStyle>
            <a:lvl1pPr defTabSz="830861">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98" name="Title Text"/>
          <p:cNvSpPr txBox="1"/>
          <p:nvPr>
            <p:ph type="title"/>
          </p:nvPr>
        </p:nvSpPr>
        <p:spPr>
          <a:xfrm>
            <a:off x="2339973" y="1552571"/>
            <a:ext cx="8324854" cy="1619254"/>
          </a:xfrm>
          <a:prstGeom prst="rect">
            <a:avLst/>
          </a:prstGeom>
        </p:spPr>
        <p:txBody>
          <a:bodyPr lIns="38100" tIns="38100" rIns="38100" bIns="38100"/>
          <a:lstStyle>
            <a:lvl1pPr defTabSz="830861">
              <a:defRPr sz="7400"/>
            </a:lvl1pPr>
          </a:lstStyle>
          <a:p>
            <a:pPr/>
            <a:r>
              <a:t>Title Text</a:t>
            </a:r>
          </a:p>
        </p:txBody>
      </p:sp>
      <p:sp>
        <p:nvSpPr>
          <p:cNvPr id="1299" name="Body Level One…"/>
          <p:cNvSpPr txBox="1"/>
          <p:nvPr>
            <p:ph type="body" sz="half" idx="1"/>
          </p:nvPr>
        </p:nvSpPr>
        <p:spPr>
          <a:xfrm>
            <a:off x="2339973" y="3171824"/>
            <a:ext cx="8324854" cy="4714877"/>
          </a:xfrm>
          <a:prstGeom prst="rect">
            <a:avLst/>
          </a:prstGeom>
        </p:spPr>
        <p:txBody>
          <a:bodyPr lIns="38100" tIns="38100" rIns="38100" bIns="38100"/>
          <a:lstStyle>
            <a:lvl1pPr marL="345721" indent="-345721" defTabSz="830861">
              <a:spcBef>
                <a:spcPts val="5900"/>
              </a:spcBef>
              <a:defRPr sz="2800"/>
            </a:lvl1pPr>
            <a:lvl2pPr marL="790219" indent="-345721" defTabSz="830861">
              <a:spcBef>
                <a:spcPts val="5900"/>
              </a:spcBef>
              <a:defRPr sz="2800"/>
            </a:lvl2pPr>
            <a:lvl3pPr marL="1234719" indent="-345719" defTabSz="830861">
              <a:spcBef>
                <a:spcPts val="5900"/>
              </a:spcBef>
              <a:defRPr sz="2800"/>
            </a:lvl3pPr>
            <a:lvl4pPr marL="1679219" indent="-345719" defTabSz="830861">
              <a:spcBef>
                <a:spcPts val="5900"/>
              </a:spcBef>
              <a:defRPr sz="2800"/>
            </a:lvl4pPr>
            <a:lvl5pPr marL="2123719" indent="-345719" defTabSz="830861">
              <a:spcBef>
                <a:spcPts val="5900"/>
              </a:spcBef>
              <a:defRPr sz="2800"/>
            </a:lvl5pPr>
          </a:lstStyle>
          <a:p>
            <a:pPr/>
            <a:r>
              <a:t>Body Level One</a:t>
            </a:r>
          </a:p>
          <a:p>
            <a:pPr lvl="1"/>
            <a:r>
              <a:t>Body Level Two</a:t>
            </a:r>
          </a:p>
          <a:p>
            <a:pPr lvl="2"/>
            <a:r>
              <a:t>Body Level Three</a:t>
            </a:r>
          </a:p>
          <a:p>
            <a:pPr lvl="3"/>
            <a:r>
              <a:t>Body Level Four</a:t>
            </a:r>
          </a:p>
          <a:p>
            <a:pPr lvl="4"/>
            <a:r>
              <a:t>Body Level Five</a:t>
            </a:r>
          </a:p>
        </p:txBody>
      </p:sp>
      <p:grpSp>
        <p:nvGrpSpPr>
          <p:cNvPr id="1305" name="Group"/>
          <p:cNvGrpSpPr/>
          <p:nvPr/>
        </p:nvGrpSpPr>
        <p:grpSpPr>
          <a:xfrm>
            <a:off x="5052893" y="8182180"/>
            <a:ext cx="2899005" cy="192379"/>
            <a:chOff x="-1" y="-1"/>
            <a:chExt cx="2899004" cy="192378"/>
          </a:xfrm>
        </p:grpSpPr>
        <p:grpSp>
          <p:nvGrpSpPr>
            <p:cNvPr id="1303" name="Group"/>
            <p:cNvGrpSpPr/>
            <p:nvPr/>
          </p:nvGrpSpPr>
          <p:grpSpPr>
            <a:xfrm>
              <a:off x="-2" y="43345"/>
              <a:ext cx="460597" cy="149033"/>
              <a:chOff x="0" y="-1"/>
              <a:chExt cx="460596" cy="149032"/>
            </a:xfrm>
          </p:grpSpPr>
          <p:sp>
            <p:nvSpPr>
              <p:cNvPr id="1300" name="Rectangle"/>
              <p:cNvSpPr/>
              <p:nvPr/>
            </p:nvSpPr>
            <p:spPr>
              <a:xfrm>
                <a:off x="-1" y="-2"/>
                <a:ext cx="142370" cy="14903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301" name="Rectangle"/>
              <p:cNvSpPr/>
              <p:nvPr/>
            </p:nvSpPr>
            <p:spPr>
              <a:xfrm>
                <a:off x="159112" y="-2"/>
                <a:ext cx="142371" cy="14903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302" name="Rectangle"/>
              <p:cNvSpPr/>
              <p:nvPr/>
            </p:nvSpPr>
            <p:spPr>
              <a:xfrm>
                <a:off x="318225" y="-2"/>
                <a:ext cx="142371" cy="14903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grpSp>
        <p:sp>
          <p:nvSpPr>
            <p:cNvPr id="1304" name="Philip Webb | Literacy"/>
            <p:cNvSpPr txBox="1"/>
            <p:nvPr/>
          </p:nvSpPr>
          <p:spPr>
            <a:xfrm>
              <a:off x="596057" y="-2"/>
              <a:ext cx="230294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06" name="Slide Number"/>
          <p:cNvSpPr txBox="1"/>
          <p:nvPr>
            <p:ph type="sldNum" sz="quarter" idx="2"/>
          </p:nvPr>
        </p:nvSpPr>
        <p:spPr>
          <a:xfrm>
            <a:off x="6368453" y="8158160"/>
            <a:ext cx="258370" cy="254001"/>
          </a:xfrm>
          <a:prstGeom prst="rect">
            <a:avLst/>
          </a:prstGeom>
        </p:spPr>
        <p:txBody>
          <a:bodyPr lIns="38100" tIns="38100" rIns="38100" bIns="38100"/>
          <a:lstStyle>
            <a:lvl1pPr defTabSz="830861">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318" name="Group"/>
          <p:cNvGrpSpPr/>
          <p:nvPr/>
        </p:nvGrpSpPr>
        <p:grpSpPr>
          <a:xfrm>
            <a:off x="5052892" y="9158454"/>
            <a:ext cx="2899008" cy="279401"/>
            <a:chOff x="0" y="0"/>
            <a:chExt cx="2899007" cy="279400"/>
          </a:xfrm>
        </p:grpSpPr>
        <p:grpSp>
          <p:nvGrpSpPr>
            <p:cNvPr id="1316" name="Group"/>
            <p:cNvGrpSpPr/>
            <p:nvPr/>
          </p:nvGrpSpPr>
          <p:grpSpPr>
            <a:xfrm>
              <a:off x="-1" y="43342"/>
              <a:ext cx="460601" cy="149034"/>
              <a:chOff x="-1" y="-1"/>
              <a:chExt cx="460600" cy="149033"/>
            </a:xfrm>
          </p:grpSpPr>
          <p:sp>
            <p:nvSpPr>
              <p:cNvPr id="1313" name="Rectangle"/>
              <p:cNvSpPr/>
              <p:nvPr/>
            </p:nvSpPr>
            <p:spPr>
              <a:xfrm>
                <a:off x="-2" y="-2"/>
                <a:ext cx="142369" cy="14903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314" name="Rectangle"/>
              <p:cNvSpPr/>
              <p:nvPr/>
            </p:nvSpPr>
            <p:spPr>
              <a:xfrm>
                <a:off x="159115" y="-2"/>
                <a:ext cx="142371" cy="14903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315" name="Rectangle"/>
              <p:cNvSpPr/>
              <p:nvPr/>
            </p:nvSpPr>
            <p:spPr>
              <a:xfrm>
                <a:off x="318228" y="-2"/>
                <a:ext cx="142372" cy="14903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317" name="Philip Webb | Literacy"/>
            <p:cNvSpPr txBox="1"/>
            <p:nvPr/>
          </p:nvSpPr>
          <p:spPr>
            <a:xfrm>
              <a:off x="596061" y="0"/>
              <a:ext cx="230294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19" name="Slide Number"/>
          <p:cNvSpPr txBox="1"/>
          <p:nvPr>
            <p:ph type="sldNum" sz="quarter" idx="2"/>
          </p:nvPr>
        </p:nvSpPr>
        <p:spPr>
          <a:xfrm>
            <a:off x="6356553" y="8191500"/>
            <a:ext cx="286614"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grpSp>
        <p:nvGrpSpPr>
          <p:cNvPr id="1331" name="Group"/>
          <p:cNvGrpSpPr/>
          <p:nvPr/>
        </p:nvGrpSpPr>
        <p:grpSpPr>
          <a:xfrm>
            <a:off x="5052874" y="8182185"/>
            <a:ext cx="2899030" cy="279401"/>
            <a:chOff x="-1" y="0"/>
            <a:chExt cx="2899028" cy="279400"/>
          </a:xfrm>
        </p:grpSpPr>
        <p:grpSp>
          <p:nvGrpSpPr>
            <p:cNvPr id="1329" name="Group"/>
            <p:cNvGrpSpPr/>
            <p:nvPr/>
          </p:nvGrpSpPr>
          <p:grpSpPr>
            <a:xfrm>
              <a:off x="-2" y="43331"/>
              <a:ext cx="460618" cy="149048"/>
              <a:chOff x="0" y="-1"/>
              <a:chExt cx="460617" cy="149047"/>
            </a:xfrm>
          </p:grpSpPr>
          <p:sp>
            <p:nvSpPr>
              <p:cNvPr id="1326" name="Square"/>
              <p:cNvSpPr/>
              <p:nvPr/>
            </p:nvSpPr>
            <p:spPr>
              <a:xfrm>
                <a:off x="-1" y="-2"/>
                <a:ext cx="142376" cy="14904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327" name="Square"/>
              <p:cNvSpPr/>
              <p:nvPr/>
            </p:nvSpPr>
            <p:spPr>
              <a:xfrm>
                <a:off x="159120" y="-2"/>
                <a:ext cx="142376" cy="14904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328" name="Square"/>
              <p:cNvSpPr/>
              <p:nvPr/>
            </p:nvSpPr>
            <p:spPr>
              <a:xfrm>
                <a:off x="318241" y="-2"/>
                <a:ext cx="142376" cy="14904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330" name="Philip Webb | Literacy"/>
            <p:cNvSpPr txBox="1"/>
            <p:nvPr/>
          </p:nvSpPr>
          <p:spPr>
            <a:xfrm>
              <a:off x="596072" y="0"/>
              <a:ext cx="230295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32" name="Title Text"/>
          <p:cNvSpPr txBox="1"/>
          <p:nvPr>
            <p:ph type="title"/>
          </p:nvPr>
        </p:nvSpPr>
        <p:spPr>
          <a:xfrm>
            <a:off x="2339973" y="1409696"/>
            <a:ext cx="8324854" cy="1619259"/>
          </a:xfrm>
          <a:prstGeom prst="rect">
            <a:avLst/>
          </a:prstGeom>
        </p:spPr>
        <p:txBody>
          <a:bodyPr lIns="38096" tIns="38096" rIns="38096" bIns="38096"/>
          <a:lstStyle>
            <a:lvl1pPr defTabSz="584195">
              <a:defRPr sz="7600">
                <a:latin typeface="Helvetica Neue Medium"/>
                <a:ea typeface="Helvetica Neue Medium"/>
                <a:cs typeface="Helvetica Neue Medium"/>
                <a:sym typeface="Helvetica Neue Medium"/>
              </a:defRPr>
            </a:lvl1pPr>
          </a:lstStyle>
          <a:p>
            <a:pPr/>
            <a:r>
              <a:t>Title Text</a:t>
            </a:r>
          </a:p>
        </p:txBody>
      </p:sp>
      <p:sp>
        <p:nvSpPr>
          <p:cNvPr id="1333" name="Body Level One…"/>
          <p:cNvSpPr txBox="1"/>
          <p:nvPr>
            <p:ph type="body" sz="half" idx="1"/>
          </p:nvPr>
        </p:nvSpPr>
        <p:spPr>
          <a:xfrm>
            <a:off x="2339973" y="3162299"/>
            <a:ext cx="8324854" cy="4714879"/>
          </a:xfrm>
          <a:prstGeom prst="rect">
            <a:avLst/>
          </a:prstGeom>
        </p:spPr>
        <p:txBody>
          <a:bodyPr lIns="38096" tIns="38096" rIns="38096" bIns="38096"/>
          <a:lstStyle>
            <a:lvl1pPr marL="388935" indent="-388935" defTabSz="584195">
              <a:spcBef>
                <a:spcPts val="4100"/>
              </a:spcBef>
              <a:buSzPct val="145000"/>
              <a:defRPr sz="2800">
                <a:latin typeface="+mn-lt"/>
                <a:ea typeface="+mn-ea"/>
                <a:cs typeface="+mn-cs"/>
                <a:sym typeface="Helvetica Neue"/>
              </a:defRPr>
            </a:lvl1pPr>
            <a:lvl2pPr marL="833436" indent="-388934" defTabSz="584195">
              <a:spcBef>
                <a:spcPts val="4100"/>
              </a:spcBef>
              <a:buSzPct val="145000"/>
              <a:defRPr sz="2800">
                <a:latin typeface="+mn-lt"/>
                <a:ea typeface="+mn-ea"/>
                <a:cs typeface="+mn-cs"/>
                <a:sym typeface="Helvetica Neue"/>
              </a:defRPr>
            </a:lvl2pPr>
            <a:lvl3pPr marL="1277934" indent="-388934" defTabSz="584195">
              <a:spcBef>
                <a:spcPts val="4100"/>
              </a:spcBef>
              <a:buSzPct val="145000"/>
              <a:defRPr sz="2800">
                <a:latin typeface="+mn-lt"/>
                <a:ea typeface="+mn-ea"/>
                <a:cs typeface="+mn-cs"/>
                <a:sym typeface="Helvetica Neue"/>
              </a:defRPr>
            </a:lvl3pPr>
            <a:lvl4pPr marL="1722434" indent="-388934" defTabSz="584195">
              <a:spcBef>
                <a:spcPts val="4100"/>
              </a:spcBef>
              <a:buSzPct val="145000"/>
              <a:defRPr sz="2800">
                <a:latin typeface="+mn-lt"/>
                <a:ea typeface="+mn-ea"/>
                <a:cs typeface="+mn-cs"/>
                <a:sym typeface="Helvetica Neue"/>
              </a:defRPr>
            </a:lvl4pPr>
            <a:lvl5pPr marL="2166934" indent="-388934" defTabSz="584195">
              <a:spcBef>
                <a:spcPts val="4100"/>
              </a:spcBef>
              <a:buSzPct val="145000"/>
              <a:defRPr sz="28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34" name="Slide Number"/>
          <p:cNvSpPr txBox="1"/>
          <p:nvPr>
            <p:ph type="sldNum" sz="quarter" idx="2"/>
          </p:nvPr>
        </p:nvSpPr>
        <p:spPr>
          <a:xfrm>
            <a:off x="6370679" y="8191500"/>
            <a:ext cx="258362" cy="262272"/>
          </a:xfrm>
          <a:prstGeom prst="rect">
            <a:avLst/>
          </a:prstGeom>
        </p:spPr>
        <p:txBody>
          <a:bodyPr lIns="38096" tIns="38096" rIns="38096" bIns="38096"/>
          <a:lstStyle>
            <a:lvl1pPr defTabSz="584195">
              <a:defRPr sz="1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41" name="Title Text"/>
          <p:cNvSpPr txBox="1"/>
          <p:nvPr>
            <p:ph type="title"/>
          </p:nvPr>
        </p:nvSpPr>
        <p:spPr>
          <a:xfrm>
            <a:off x="2339974" y="1409699"/>
            <a:ext cx="8324854"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1342" name="Body Level One…"/>
          <p:cNvSpPr txBox="1"/>
          <p:nvPr>
            <p:ph type="body" sz="half" idx="1"/>
          </p:nvPr>
        </p:nvSpPr>
        <p:spPr>
          <a:xfrm>
            <a:off x="2339974" y="3162299"/>
            <a:ext cx="8324854" cy="4714877"/>
          </a:xfrm>
          <a:prstGeom prst="rect">
            <a:avLst/>
          </a:prstGeom>
        </p:spPr>
        <p:txBody>
          <a:bodyPr lIns="38100" tIns="38100" rIns="38100" bIns="38100"/>
          <a:lstStyle>
            <a:lvl1pPr marL="416718" indent="-416718">
              <a:buSzPct val="145000"/>
              <a:defRPr sz="3000">
                <a:latin typeface="+mn-lt"/>
                <a:ea typeface="+mn-ea"/>
                <a:cs typeface="+mn-cs"/>
                <a:sym typeface="Helvetica Neue"/>
              </a:defRPr>
            </a:lvl1pPr>
            <a:lvl2pPr marL="861217" indent="-416718">
              <a:buSzPct val="145000"/>
              <a:defRPr sz="3000">
                <a:latin typeface="+mn-lt"/>
                <a:ea typeface="+mn-ea"/>
                <a:cs typeface="+mn-cs"/>
                <a:sym typeface="Helvetica Neue"/>
              </a:defRPr>
            </a:lvl2pPr>
            <a:lvl3pPr marL="1305717" indent="-416717">
              <a:buSzPct val="145000"/>
              <a:defRPr sz="3000">
                <a:latin typeface="+mn-lt"/>
                <a:ea typeface="+mn-ea"/>
                <a:cs typeface="+mn-cs"/>
                <a:sym typeface="Helvetica Neue"/>
              </a:defRPr>
            </a:lvl3pPr>
            <a:lvl4pPr marL="1750217" indent="-416717">
              <a:buSzPct val="145000"/>
              <a:defRPr sz="3000">
                <a:latin typeface="+mn-lt"/>
                <a:ea typeface="+mn-ea"/>
                <a:cs typeface="+mn-cs"/>
                <a:sym typeface="Helvetica Neue"/>
              </a:defRPr>
            </a:lvl4pPr>
            <a:lvl5pPr marL="2194717" indent="-416717">
              <a:buSzPct val="145000"/>
              <a:defRPr sz="30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1348" name="Group"/>
          <p:cNvGrpSpPr/>
          <p:nvPr/>
        </p:nvGrpSpPr>
        <p:grpSpPr>
          <a:xfrm>
            <a:off x="5052898" y="9369431"/>
            <a:ext cx="2898999" cy="241301"/>
            <a:chOff x="-2" y="0"/>
            <a:chExt cx="2898998" cy="241300"/>
          </a:xfrm>
        </p:grpSpPr>
        <p:grpSp>
          <p:nvGrpSpPr>
            <p:cNvPr id="1346" name="Group"/>
            <p:cNvGrpSpPr/>
            <p:nvPr/>
          </p:nvGrpSpPr>
          <p:grpSpPr>
            <a:xfrm>
              <a:off x="-3" y="43345"/>
              <a:ext cx="460596" cy="149028"/>
              <a:chOff x="0" y="0"/>
              <a:chExt cx="460594" cy="149026"/>
            </a:xfrm>
          </p:grpSpPr>
          <p:sp>
            <p:nvSpPr>
              <p:cNvPr id="1343" name="Rectangle"/>
              <p:cNvSpPr/>
              <p:nvPr/>
            </p:nvSpPr>
            <p:spPr>
              <a:xfrm>
                <a:off x="-1" y="-1"/>
                <a:ext cx="142367" cy="14902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344" name="Rectangle"/>
              <p:cNvSpPr/>
              <p:nvPr/>
            </p:nvSpPr>
            <p:spPr>
              <a:xfrm>
                <a:off x="159111" y="-1"/>
                <a:ext cx="142370" cy="14902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345" name="Rectangle"/>
              <p:cNvSpPr/>
              <p:nvPr/>
            </p:nvSpPr>
            <p:spPr>
              <a:xfrm>
                <a:off x="318225" y="-1"/>
                <a:ext cx="142369" cy="14902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grpSp>
        <p:sp>
          <p:nvSpPr>
            <p:cNvPr id="1347" name="Philip Webb | Literacy"/>
            <p:cNvSpPr txBox="1"/>
            <p:nvPr/>
          </p:nvSpPr>
          <p:spPr>
            <a:xfrm>
              <a:off x="596055" y="0"/>
              <a:ext cx="2302942"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49" name="Slide Number"/>
          <p:cNvSpPr txBox="1"/>
          <p:nvPr>
            <p:ph type="sldNum" sz="quarter" idx="2"/>
          </p:nvPr>
        </p:nvSpPr>
        <p:spPr>
          <a:xfrm>
            <a:off x="6356553" y="8191500"/>
            <a:ext cx="286614"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6" name="Title Text"/>
          <p:cNvSpPr txBox="1"/>
          <p:nvPr>
            <p:ph type="title"/>
          </p:nvPr>
        </p:nvSpPr>
        <p:spPr>
          <a:xfrm>
            <a:off x="2339973" y="1552571"/>
            <a:ext cx="8324854" cy="1619259"/>
          </a:xfrm>
          <a:prstGeom prst="rect">
            <a:avLst/>
          </a:prstGeom>
        </p:spPr>
        <p:txBody>
          <a:bodyPr lIns="38096" tIns="38096" rIns="38096" bIns="38096"/>
          <a:lstStyle>
            <a:lvl1pPr defTabSz="584195">
              <a:defRPr sz="7800"/>
            </a:lvl1pPr>
          </a:lstStyle>
          <a:p>
            <a:pPr/>
            <a:r>
              <a:t>Title Text</a:t>
            </a:r>
          </a:p>
        </p:txBody>
      </p:sp>
      <p:sp>
        <p:nvSpPr>
          <p:cNvPr id="1357" name="Body Level One…"/>
          <p:cNvSpPr txBox="1"/>
          <p:nvPr>
            <p:ph type="body" sz="half" idx="1"/>
          </p:nvPr>
        </p:nvSpPr>
        <p:spPr>
          <a:xfrm>
            <a:off x="2339973" y="3171818"/>
            <a:ext cx="8324854" cy="4714887"/>
          </a:xfrm>
          <a:prstGeom prst="rect">
            <a:avLst/>
          </a:prstGeom>
        </p:spPr>
        <p:txBody>
          <a:bodyPr lIns="38096" tIns="38096" rIns="38096" bIns="38096"/>
          <a:lstStyle>
            <a:lvl1pPr marL="419803" indent="-419803" defTabSz="584195">
              <a:spcBef>
                <a:spcPts val="4100"/>
              </a:spcBef>
              <a:defRPr sz="3400"/>
            </a:lvl1pPr>
            <a:lvl2pPr marL="864301" indent="-419803" defTabSz="584195">
              <a:spcBef>
                <a:spcPts val="4100"/>
              </a:spcBef>
              <a:defRPr sz="3400"/>
            </a:lvl2pPr>
            <a:lvl3pPr marL="1308801" indent="-419801" defTabSz="584195">
              <a:spcBef>
                <a:spcPts val="4100"/>
              </a:spcBef>
              <a:defRPr sz="3400"/>
            </a:lvl3pPr>
            <a:lvl4pPr marL="1753304" indent="-419803" defTabSz="584195">
              <a:spcBef>
                <a:spcPts val="4100"/>
              </a:spcBef>
              <a:defRPr sz="3400"/>
            </a:lvl4pPr>
            <a:lvl5pPr marL="2197804" indent="-419804" defTabSz="584195">
              <a:spcBef>
                <a:spcPts val="4100"/>
              </a:spcBef>
              <a:defRPr sz="3400"/>
            </a:lvl5pPr>
          </a:lstStyle>
          <a:p>
            <a:pPr/>
            <a:r>
              <a:t>Body Level One</a:t>
            </a:r>
          </a:p>
          <a:p>
            <a:pPr lvl="1"/>
            <a:r>
              <a:t>Body Level Two</a:t>
            </a:r>
          </a:p>
          <a:p>
            <a:pPr lvl="2"/>
            <a:r>
              <a:t>Body Level Three</a:t>
            </a:r>
          </a:p>
          <a:p>
            <a:pPr lvl="3"/>
            <a:r>
              <a:t>Body Level Four</a:t>
            </a:r>
          </a:p>
          <a:p>
            <a:pPr lvl="4"/>
            <a:r>
              <a:t>Body Level Five</a:t>
            </a:r>
          </a:p>
        </p:txBody>
      </p:sp>
      <p:grpSp>
        <p:nvGrpSpPr>
          <p:cNvPr id="1363" name="Group"/>
          <p:cNvGrpSpPr/>
          <p:nvPr/>
        </p:nvGrpSpPr>
        <p:grpSpPr>
          <a:xfrm>
            <a:off x="5052884" y="8182185"/>
            <a:ext cx="2899017" cy="279401"/>
            <a:chOff x="-1" y="0"/>
            <a:chExt cx="2899015" cy="279400"/>
          </a:xfrm>
        </p:grpSpPr>
        <p:grpSp>
          <p:nvGrpSpPr>
            <p:cNvPr id="1361" name="Group"/>
            <p:cNvGrpSpPr/>
            <p:nvPr/>
          </p:nvGrpSpPr>
          <p:grpSpPr>
            <a:xfrm>
              <a:off x="-2" y="43336"/>
              <a:ext cx="460608" cy="149042"/>
              <a:chOff x="-1" y="0"/>
              <a:chExt cx="460607" cy="149040"/>
            </a:xfrm>
          </p:grpSpPr>
          <p:sp>
            <p:nvSpPr>
              <p:cNvPr id="1358" name="Square"/>
              <p:cNvSpPr/>
              <p:nvPr/>
            </p:nvSpPr>
            <p:spPr>
              <a:xfrm>
                <a:off x="-2" y="-1"/>
                <a:ext cx="142376" cy="14904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1359" name="Square"/>
              <p:cNvSpPr/>
              <p:nvPr/>
            </p:nvSpPr>
            <p:spPr>
              <a:xfrm>
                <a:off x="159117" y="-1"/>
                <a:ext cx="142373" cy="14904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1360" name="Square"/>
              <p:cNvSpPr/>
              <p:nvPr/>
            </p:nvSpPr>
            <p:spPr>
              <a:xfrm>
                <a:off x="318233" y="-1"/>
                <a:ext cx="142374" cy="14904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grpSp>
        <p:sp>
          <p:nvSpPr>
            <p:cNvPr id="1362" name="Philip Webb | Literacy"/>
            <p:cNvSpPr txBox="1"/>
            <p:nvPr/>
          </p:nvSpPr>
          <p:spPr>
            <a:xfrm>
              <a:off x="596066" y="0"/>
              <a:ext cx="230294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3996">
                <a:lnSpc>
                  <a:spcPct val="120000"/>
                </a:lnSpc>
                <a:tabLst>
                  <a:tab pos="6223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64" name="Slide Number"/>
          <p:cNvSpPr txBox="1"/>
          <p:nvPr>
            <p:ph type="sldNum" sz="quarter" idx="2"/>
          </p:nvPr>
        </p:nvSpPr>
        <p:spPr>
          <a:xfrm>
            <a:off x="6340212" y="8158160"/>
            <a:ext cx="314851" cy="317493"/>
          </a:xfrm>
          <a:prstGeom prst="rect">
            <a:avLst/>
          </a:prstGeom>
        </p:spPr>
        <p:txBody>
          <a:bodyPr lIns="38096" tIns="38096" rIns="38096" bIns="38096"/>
          <a:lstStyle>
            <a:lvl1pPr defTabSz="584195">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371" name="Title Text"/>
          <p:cNvSpPr txBox="1"/>
          <p:nvPr>
            <p:ph type="title"/>
          </p:nvPr>
        </p:nvSpPr>
        <p:spPr>
          <a:xfrm>
            <a:off x="2339968" y="1219196"/>
            <a:ext cx="8324861" cy="2286007"/>
          </a:xfrm>
          <a:prstGeom prst="rect">
            <a:avLst/>
          </a:prstGeom>
        </p:spPr>
        <p:txBody>
          <a:bodyPr lIns="38096" tIns="38096" rIns="38096" bIns="38096"/>
          <a:lstStyle>
            <a:lvl1pPr defTabSz="830861">
              <a:defRPr sz="7600"/>
            </a:lvl1pPr>
          </a:lstStyle>
          <a:p>
            <a:pPr/>
            <a:r>
              <a:t>Title Text</a:t>
            </a:r>
          </a:p>
        </p:txBody>
      </p:sp>
      <p:sp>
        <p:nvSpPr>
          <p:cNvPr id="1372" name="Slide Number"/>
          <p:cNvSpPr txBox="1"/>
          <p:nvPr>
            <p:ph type="sldNum" sz="quarter" idx="2"/>
          </p:nvPr>
        </p:nvSpPr>
        <p:spPr>
          <a:xfrm>
            <a:off x="10583579" y="7829892"/>
            <a:ext cx="307945" cy="338831"/>
          </a:xfrm>
          <a:prstGeom prst="rect">
            <a:avLst/>
          </a:prstGeom>
        </p:spPr>
        <p:txBody>
          <a:bodyPr lIns="48765" tIns="48765" rIns="48765" bIns="48765" anchor="ctr"/>
          <a:lstStyle>
            <a:lvl1pPr algn="r" defTabSz="1300480">
              <a:defRPr sz="14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384" name="Group"/>
          <p:cNvGrpSpPr/>
          <p:nvPr/>
        </p:nvGrpSpPr>
        <p:grpSpPr>
          <a:xfrm>
            <a:off x="5052874" y="9383717"/>
            <a:ext cx="2899030" cy="317501"/>
            <a:chOff x="-1" y="0"/>
            <a:chExt cx="2899028" cy="317500"/>
          </a:xfrm>
        </p:grpSpPr>
        <p:grpSp>
          <p:nvGrpSpPr>
            <p:cNvPr id="1382" name="Group"/>
            <p:cNvGrpSpPr/>
            <p:nvPr/>
          </p:nvGrpSpPr>
          <p:grpSpPr>
            <a:xfrm>
              <a:off x="-2" y="43331"/>
              <a:ext cx="460618" cy="149047"/>
              <a:chOff x="0" y="-1"/>
              <a:chExt cx="460617" cy="149046"/>
            </a:xfrm>
          </p:grpSpPr>
          <p:sp>
            <p:nvSpPr>
              <p:cNvPr id="1379" name="Square"/>
              <p:cNvSpPr/>
              <p:nvPr/>
            </p:nvSpPr>
            <p:spPr>
              <a:xfrm>
                <a:off x="-1" y="-2"/>
                <a:ext cx="142376" cy="14904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380" name="Square"/>
              <p:cNvSpPr/>
              <p:nvPr/>
            </p:nvSpPr>
            <p:spPr>
              <a:xfrm>
                <a:off x="159120" y="-2"/>
                <a:ext cx="142376" cy="14904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381" name="Square"/>
              <p:cNvSpPr/>
              <p:nvPr/>
            </p:nvSpPr>
            <p:spPr>
              <a:xfrm>
                <a:off x="318241" y="-2"/>
                <a:ext cx="142376" cy="14904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383" name="Philip Webb | Literacy"/>
            <p:cNvSpPr txBox="1"/>
            <p:nvPr/>
          </p:nvSpPr>
          <p:spPr>
            <a:xfrm>
              <a:off x="596072" y="-1"/>
              <a:ext cx="230295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85" name="Slide Number"/>
          <p:cNvSpPr txBox="1"/>
          <p:nvPr>
            <p:ph type="sldNum" sz="quarter" idx="2"/>
          </p:nvPr>
        </p:nvSpPr>
        <p:spPr>
          <a:xfrm>
            <a:off x="10555271" y="7839565"/>
            <a:ext cx="336252" cy="319484"/>
          </a:xfrm>
          <a:prstGeom prst="rect">
            <a:avLst/>
          </a:prstGeom>
        </p:spPr>
        <p:txBody>
          <a:bodyPr lIns="48765" tIns="48765" rIns="48765" bIns="48765"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397" name="Group"/>
          <p:cNvGrpSpPr/>
          <p:nvPr/>
        </p:nvGrpSpPr>
        <p:grpSpPr>
          <a:xfrm>
            <a:off x="5052889" y="9397841"/>
            <a:ext cx="2899019" cy="192385"/>
            <a:chOff x="-2" y="-1"/>
            <a:chExt cx="2899018" cy="192384"/>
          </a:xfrm>
        </p:grpSpPr>
        <p:grpSp>
          <p:nvGrpSpPr>
            <p:cNvPr id="1395" name="Group"/>
            <p:cNvGrpSpPr/>
            <p:nvPr/>
          </p:nvGrpSpPr>
          <p:grpSpPr>
            <a:xfrm>
              <a:off x="-3" y="43342"/>
              <a:ext cx="460612" cy="149042"/>
              <a:chOff x="-1" y="0"/>
              <a:chExt cx="460610" cy="149040"/>
            </a:xfrm>
          </p:grpSpPr>
          <p:sp>
            <p:nvSpPr>
              <p:cNvPr id="1392" name="Square"/>
              <p:cNvSpPr/>
              <p:nvPr/>
            </p:nvSpPr>
            <p:spPr>
              <a:xfrm>
                <a:off x="-2" y="-1"/>
                <a:ext cx="142376" cy="14904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sp>
            <p:nvSpPr>
              <p:cNvPr id="1393" name="Square"/>
              <p:cNvSpPr/>
              <p:nvPr/>
            </p:nvSpPr>
            <p:spPr>
              <a:xfrm>
                <a:off x="159117" y="-1"/>
                <a:ext cx="142374" cy="14904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sp>
            <p:nvSpPr>
              <p:cNvPr id="1394" name="Square"/>
              <p:cNvSpPr/>
              <p:nvPr/>
            </p:nvSpPr>
            <p:spPr>
              <a:xfrm>
                <a:off x="318235" y="-1"/>
                <a:ext cx="142375" cy="14904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grpSp>
        <p:sp>
          <p:nvSpPr>
            <p:cNvPr id="1396" name="Philip Webb | Literacy"/>
            <p:cNvSpPr txBox="1"/>
            <p:nvPr/>
          </p:nvSpPr>
          <p:spPr>
            <a:xfrm>
              <a:off x="596066" y="-2"/>
              <a:ext cx="2302951"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98" name="Slide Number"/>
          <p:cNvSpPr txBox="1"/>
          <p:nvPr>
            <p:ph type="sldNum" sz="quarter" idx="2"/>
          </p:nvPr>
        </p:nvSpPr>
        <p:spPr>
          <a:xfrm>
            <a:off x="10654159" y="7880692"/>
            <a:ext cx="237368" cy="237231"/>
          </a:xfrm>
          <a:prstGeom prst="rect">
            <a:avLst/>
          </a:prstGeom>
        </p:spPr>
        <p:txBody>
          <a:bodyPr lIns="48765" tIns="48765" rIns="48765" bIns="48765" anchor="ctr"/>
          <a:lstStyle>
            <a:lvl1pPr algn="r" defTabSz="1300480">
              <a:defRPr sz="9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grpSp>
        <p:nvGrpSpPr>
          <p:cNvPr id="1410" name="Group"/>
          <p:cNvGrpSpPr/>
          <p:nvPr/>
        </p:nvGrpSpPr>
        <p:grpSpPr>
          <a:xfrm>
            <a:off x="4869110" y="9256496"/>
            <a:ext cx="2899030" cy="317501"/>
            <a:chOff x="-2" y="0"/>
            <a:chExt cx="2899029" cy="317500"/>
          </a:xfrm>
        </p:grpSpPr>
        <p:grpSp>
          <p:nvGrpSpPr>
            <p:cNvPr id="1408" name="Group"/>
            <p:cNvGrpSpPr/>
            <p:nvPr/>
          </p:nvGrpSpPr>
          <p:grpSpPr>
            <a:xfrm>
              <a:off x="-3" y="43331"/>
              <a:ext cx="460619" cy="149047"/>
              <a:chOff x="-1" y="-1"/>
              <a:chExt cx="460617" cy="149046"/>
            </a:xfrm>
          </p:grpSpPr>
          <p:sp>
            <p:nvSpPr>
              <p:cNvPr id="1405" name="Square"/>
              <p:cNvSpPr/>
              <p:nvPr/>
            </p:nvSpPr>
            <p:spPr>
              <a:xfrm>
                <a:off x="-2" y="-2"/>
                <a:ext cx="142377" cy="14904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406" name="Square"/>
              <p:cNvSpPr/>
              <p:nvPr/>
            </p:nvSpPr>
            <p:spPr>
              <a:xfrm>
                <a:off x="159120" y="-2"/>
                <a:ext cx="142376" cy="14904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407" name="Square"/>
              <p:cNvSpPr/>
              <p:nvPr/>
            </p:nvSpPr>
            <p:spPr>
              <a:xfrm>
                <a:off x="318241" y="-2"/>
                <a:ext cx="142376" cy="14904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409" name="Philip Webb | Literacy"/>
            <p:cNvSpPr txBox="1"/>
            <p:nvPr/>
          </p:nvSpPr>
          <p:spPr>
            <a:xfrm>
              <a:off x="596072" y="-1"/>
              <a:ext cx="230295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11" name="Title Text"/>
          <p:cNvSpPr txBox="1"/>
          <p:nvPr>
            <p:ph type="title"/>
          </p:nvPr>
        </p:nvSpPr>
        <p:spPr>
          <a:xfrm>
            <a:off x="2339973" y="1409696"/>
            <a:ext cx="8324854" cy="1619259"/>
          </a:xfrm>
          <a:prstGeom prst="rect">
            <a:avLst/>
          </a:prstGeom>
        </p:spPr>
        <p:txBody>
          <a:bodyPr lIns="38096" tIns="38096" rIns="38096" bIns="38096"/>
          <a:lstStyle>
            <a:lvl1pPr defTabSz="584195">
              <a:defRPr sz="7800">
                <a:latin typeface="Helvetica Neue Medium"/>
                <a:ea typeface="Helvetica Neue Medium"/>
                <a:cs typeface="Helvetica Neue Medium"/>
                <a:sym typeface="Helvetica Neue Medium"/>
              </a:defRPr>
            </a:lvl1pPr>
          </a:lstStyle>
          <a:p>
            <a:pPr/>
            <a:r>
              <a:t>Title Text</a:t>
            </a:r>
          </a:p>
        </p:txBody>
      </p:sp>
      <p:sp>
        <p:nvSpPr>
          <p:cNvPr id="1412" name="Body Level One…"/>
          <p:cNvSpPr txBox="1"/>
          <p:nvPr>
            <p:ph type="body" sz="half" idx="1"/>
          </p:nvPr>
        </p:nvSpPr>
        <p:spPr>
          <a:xfrm>
            <a:off x="2339973" y="3162299"/>
            <a:ext cx="8324854" cy="4714879"/>
          </a:xfrm>
          <a:prstGeom prst="rect">
            <a:avLst/>
          </a:prstGeom>
        </p:spPr>
        <p:txBody>
          <a:bodyPr lIns="38096" tIns="38096" rIns="38096" bIns="38096"/>
          <a:lstStyle>
            <a:lvl1pPr marL="416715" indent="-416715" defTabSz="584195">
              <a:spcBef>
                <a:spcPts val="4100"/>
              </a:spcBef>
              <a:buSzPct val="145000"/>
              <a:defRPr sz="3000">
                <a:latin typeface="+mn-lt"/>
                <a:ea typeface="+mn-ea"/>
                <a:cs typeface="+mn-cs"/>
                <a:sym typeface="Helvetica Neue"/>
              </a:defRPr>
            </a:lvl1pPr>
            <a:lvl2pPr marL="861217" indent="-416717" defTabSz="584195">
              <a:spcBef>
                <a:spcPts val="4100"/>
              </a:spcBef>
              <a:buSzPct val="145000"/>
              <a:defRPr sz="3000">
                <a:latin typeface="+mn-lt"/>
                <a:ea typeface="+mn-ea"/>
                <a:cs typeface="+mn-cs"/>
                <a:sym typeface="Helvetica Neue"/>
              </a:defRPr>
            </a:lvl2pPr>
            <a:lvl3pPr marL="1305716" indent="-416716" defTabSz="584195">
              <a:spcBef>
                <a:spcPts val="4100"/>
              </a:spcBef>
              <a:buSzPct val="145000"/>
              <a:defRPr sz="3000">
                <a:latin typeface="+mn-lt"/>
                <a:ea typeface="+mn-ea"/>
                <a:cs typeface="+mn-cs"/>
                <a:sym typeface="Helvetica Neue"/>
              </a:defRPr>
            </a:lvl3pPr>
            <a:lvl4pPr marL="1750216" indent="-416716" defTabSz="584195">
              <a:spcBef>
                <a:spcPts val="4100"/>
              </a:spcBef>
              <a:buSzPct val="145000"/>
              <a:defRPr sz="3000">
                <a:latin typeface="+mn-lt"/>
                <a:ea typeface="+mn-ea"/>
                <a:cs typeface="+mn-cs"/>
                <a:sym typeface="Helvetica Neue"/>
              </a:defRPr>
            </a:lvl4pPr>
            <a:lvl5pPr marL="2194716" indent="-416716" defTabSz="584195">
              <a:spcBef>
                <a:spcPts val="4100"/>
              </a:spcBef>
              <a:buSzPct val="145000"/>
              <a:defRPr sz="30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13" name="Slide Number"/>
          <p:cNvSpPr txBox="1"/>
          <p:nvPr>
            <p:ph type="sldNum" sz="quarter" idx="2"/>
          </p:nvPr>
        </p:nvSpPr>
        <p:spPr>
          <a:xfrm>
            <a:off x="6356557" y="8191500"/>
            <a:ext cx="286606" cy="286935"/>
          </a:xfrm>
          <a:prstGeom prst="rect">
            <a:avLst/>
          </a:prstGeom>
        </p:spPr>
        <p:txBody>
          <a:bodyPr lIns="38096" tIns="38096" rIns="38096" bIns="38096"/>
          <a:lstStyle>
            <a:lvl1pPr defTabSz="584195">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420" name="Title Text"/>
          <p:cNvSpPr txBox="1"/>
          <p:nvPr>
            <p:ph type="title"/>
          </p:nvPr>
        </p:nvSpPr>
        <p:spPr>
          <a:xfrm>
            <a:off x="2339968" y="1219196"/>
            <a:ext cx="8324861" cy="2286007"/>
          </a:xfrm>
          <a:prstGeom prst="rect">
            <a:avLst/>
          </a:prstGeom>
        </p:spPr>
        <p:txBody>
          <a:bodyPr lIns="38096" tIns="38096" rIns="38096" bIns="38096"/>
          <a:lstStyle>
            <a:lvl1pPr defTabSz="830861">
              <a:defRPr sz="7200"/>
            </a:lvl1pPr>
          </a:lstStyle>
          <a:p>
            <a:pPr/>
            <a:r>
              <a:t>Title Text</a:t>
            </a:r>
          </a:p>
        </p:txBody>
      </p:sp>
      <p:grpSp>
        <p:nvGrpSpPr>
          <p:cNvPr id="1426" name="Group"/>
          <p:cNvGrpSpPr/>
          <p:nvPr/>
        </p:nvGrpSpPr>
        <p:grpSpPr>
          <a:xfrm>
            <a:off x="5483205" y="9328828"/>
            <a:ext cx="2038381" cy="152401"/>
            <a:chOff x="-1" y="0"/>
            <a:chExt cx="2038379" cy="152400"/>
          </a:xfrm>
        </p:grpSpPr>
        <p:grpSp>
          <p:nvGrpSpPr>
            <p:cNvPr id="1424" name="Group"/>
            <p:cNvGrpSpPr/>
            <p:nvPr/>
          </p:nvGrpSpPr>
          <p:grpSpPr>
            <a:xfrm>
              <a:off x="-2" y="30476"/>
              <a:ext cx="323873" cy="104803"/>
              <a:chOff x="0" y="-1"/>
              <a:chExt cx="323872" cy="104801"/>
            </a:xfrm>
          </p:grpSpPr>
          <p:sp>
            <p:nvSpPr>
              <p:cNvPr id="1421" name="Rectangle"/>
              <p:cNvSpPr/>
              <p:nvPr/>
            </p:nvSpPr>
            <p:spPr>
              <a:xfrm>
                <a:off x="-1" y="-2"/>
                <a:ext cx="100111" cy="10480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sp>
            <p:nvSpPr>
              <p:cNvPr id="1422" name="Rectangle"/>
              <p:cNvSpPr/>
              <p:nvPr/>
            </p:nvSpPr>
            <p:spPr>
              <a:xfrm>
                <a:off x="111880" y="-2"/>
                <a:ext cx="100111" cy="10480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sp>
            <p:nvSpPr>
              <p:cNvPr id="1423" name="Rectangle"/>
              <p:cNvSpPr/>
              <p:nvPr/>
            </p:nvSpPr>
            <p:spPr>
              <a:xfrm>
                <a:off x="223761" y="-2"/>
                <a:ext cx="100111" cy="10480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grpSp>
        <p:sp>
          <p:nvSpPr>
            <p:cNvPr id="1425" name="Philip Webb | Literacy"/>
            <p:cNvSpPr txBox="1"/>
            <p:nvPr/>
          </p:nvSpPr>
          <p:spPr>
            <a:xfrm>
              <a:off x="419112" y="-1"/>
              <a:ext cx="1619266"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9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27" name="Slide Number"/>
          <p:cNvSpPr txBox="1"/>
          <p:nvPr>
            <p:ph type="sldNum" sz="quarter" idx="2"/>
          </p:nvPr>
        </p:nvSpPr>
        <p:spPr>
          <a:xfrm>
            <a:off x="10611824" y="7848942"/>
            <a:ext cx="279699" cy="300731"/>
          </a:xfrm>
          <a:prstGeom prst="rect">
            <a:avLst/>
          </a:prstGeom>
        </p:spPr>
        <p:txBody>
          <a:bodyPr lIns="48765" tIns="48765" rIns="48765" bIns="48765" anchor="ctr"/>
          <a:lstStyle>
            <a:lvl1pPr algn="r" defTabSz="1300480">
              <a:defRPr sz="12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439" name="Group"/>
          <p:cNvGrpSpPr/>
          <p:nvPr/>
        </p:nvGrpSpPr>
        <p:grpSpPr>
          <a:xfrm>
            <a:off x="5052896" y="8182185"/>
            <a:ext cx="2899000" cy="279401"/>
            <a:chOff x="-1" y="0"/>
            <a:chExt cx="2898998" cy="279400"/>
          </a:xfrm>
        </p:grpSpPr>
        <p:grpSp>
          <p:nvGrpSpPr>
            <p:cNvPr id="1437" name="Group"/>
            <p:cNvGrpSpPr/>
            <p:nvPr/>
          </p:nvGrpSpPr>
          <p:grpSpPr>
            <a:xfrm>
              <a:off x="-2" y="43344"/>
              <a:ext cx="460594" cy="149026"/>
              <a:chOff x="0" y="0"/>
              <a:chExt cx="460593" cy="149025"/>
            </a:xfrm>
          </p:grpSpPr>
          <p:sp>
            <p:nvSpPr>
              <p:cNvPr id="1434" name="Rectangle"/>
              <p:cNvSpPr/>
              <p:nvPr/>
            </p:nvSpPr>
            <p:spPr>
              <a:xfrm>
                <a:off x="-1" y="-1"/>
                <a:ext cx="142367" cy="14902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435" name="Rectangle"/>
              <p:cNvSpPr/>
              <p:nvPr/>
            </p:nvSpPr>
            <p:spPr>
              <a:xfrm>
                <a:off x="159112" y="-1"/>
                <a:ext cx="142368" cy="14902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436" name="Rectangle"/>
              <p:cNvSpPr/>
              <p:nvPr/>
            </p:nvSpPr>
            <p:spPr>
              <a:xfrm>
                <a:off x="318225" y="-1"/>
                <a:ext cx="142368" cy="14902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1438" name="Philip Webb | Literacy"/>
            <p:cNvSpPr txBox="1"/>
            <p:nvPr/>
          </p:nvSpPr>
          <p:spPr>
            <a:xfrm>
              <a:off x="596057" y="0"/>
              <a:ext cx="230294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40"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452" name="Group"/>
          <p:cNvGrpSpPr/>
          <p:nvPr/>
        </p:nvGrpSpPr>
        <p:grpSpPr>
          <a:xfrm>
            <a:off x="5134736" y="9239136"/>
            <a:ext cx="2735318" cy="279401"/>
            <a:chOff x="-2" y="0"/>
            <a:chExt cx="2735317" cy="279400"/>
          </a:xfrm>
        </p:grpSpPr>
        <p:grpSp>
          <p:nvGrpSpPr>
            <p:cNvPr id="1450" name="Group"/>
            <p:cNvGrpSpPr/>
            <p:nvPr/>
          </p:nvGrpSpPr>
          <p:grpSpPr>
            <a:xfrm>
              <a:off x="-3" y="40894"/>
              <a:ext cx="434595" cy="140616"/>
              <a:chOff x="0" y="-1"/>
              <a:chExt cx="434593" cy="140614"/>
            </a:xfrm>
          </p:grpSpPr>
          <p:sp>
            <p:nvSpPr>
              <p:cNvPr id="1447" name="Rectangle"/>
              <p:cNvSpPr/>
              <p:nvPr/>
            </p:nvSpPr>
            <p:spPr>
              <a:xfrm>
                <a:off x="-1" y="-2"/>
                <a:ext cx="134332" cy="14061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448" name="Rectangle"/>
              <p:cNvSpPr/>
              <p:nvPr/>
            </p:nvSpPr>
            <p:spPr>
              <a:xfrm>
                <a:off x="150131" y="-2"/>
                <a:ext cx="134332" cy="14061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449" name="Rectangle"/>
              <p:cNvSpPr/>
              <p:nvPr/>
            </p:nvSpPr>
            <p:spPr>
              <a:xfrm>
                <a:off x="300261" y="-2"/>
                <a:ext cx="134332" cy="14061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451" name="Philip Webb | Literacy"/>
            <p:cNvSpPr txBox="1"/>
            <p:nvPr/>
          </p:nvSpPr>
          <p:spPr>
            <a:xfrm>
              <a:off x="562404" y="0"/>
              <a:ext cx="217291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53" name="Slide Number"/>
          <p:cNvSpPr txBox="1"/>
          <p:nvPr>
            <p:ph type="sldNum" sz="quarter" idx="2"/>
          </p:nvPr>
        </p:nvSpPr>
        <p:spPr>
          <a:xfrm>
            <a:off x="6366713" y="7362825"/>
            <a:ext cx="267564" cy="267893"/>
          </a:xfrm>
          <a:prstGeom prst="rect">
            <a:avLst/>
          </a:prstGeom>
        </p:spPr>
        <p:txBody>
          <a:bodyPr lIns="28575" tIns="28575" rIns="28575" bIns="28575"/>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460" name="Title Text"/>
          <p:cNvSpPr txBox="1"/>
          <p:nvPr>
            <p:ph type="title"/>
          </p:nvPr>
        </p:nvSpPr>
        <p:spPr>
          <a:xfrm>
            <a:off x="2301238" y="2275838"/>
            <a:ext cx="8402326" cy="914404"/>
          </a:xfrm>
          <a:prstGeom prst="rect">
            <a:avLst/>
          </a:prstGeom>
        </p:spPr>
        <p:txBody>
          <a:bodyPr lIns="20320" tIns="20320" rIns="20320" bIns="20320"/>
          <a:lstStyle>
            <a:lvl1pPr defTabSz="587022">
              <a:defRPr sz="7800">
                <a:latin typeface="Helvetica Neue Medium"/>
                <a:ea typeface="Helvetica Neue Medium"/>
                <a:cs typeface="Helvetica Neue Medium"/>
                <a:sym typeface="Helvetica Neue Medium"/>
              </a:defRPr>
            </a:lvl1pPr>
          </a:lstStyle>
          <a:p>
            <a:pPr/>
            <a:r>
              <a:t>Title Text</a:t>
            </a:r>
          </a:p>
        </p:txBody>
      </p:sp>
      <p:grpSp>
        <p:nvGrpSpPr>
          <p:cNvPr id="1466" name="Group"/>
          <p:cNvGrpSpPr/>
          <p:nvPr/>
        </p:nvGrpSpPr>
        <p:grpSpPr>
          <a:xfrm>
            <a:off x="5628700" y="9366276"/>
            <a:ext cx="1747394" cy="139701"/>
            <a:chOff x="-1" y="0"/>
            <a:chExt cx="1747392" cy="139700"/>
          </a:xfrm>
        </p:grpSpPr>
        <p:grpSp>
          <p:nvGrpSpPr>
            <p:cNvPr id="1464" name="Group"/>
            <p:cNvGrpSpPr/>
            <p:nvPr/>
          </p:nvGrpSpPr>
          <p:grpSpPr>
            <a:xfrm>
              <a:off x="-2" y="26124"/>
              <a:ext cx="277632" cy="89833"/>
              <a:chOff x="-1" y="0"/>
              <a:chExt cx="277631" cy="89831"/>
            </a:xfrm>
          </p:grpSpPr>
          <p:sp>
            <p:nvSpPr>
              <p:cNvPr id="1461" name="Square"/>
              <p:cNvSpPr/>
              <p:nvPr/>
            </p:nvSpPr>
            <p:spPr>
              <a:xfrm>
                <a:off x="-2" y="-1"/>
                <a:ext cx="85817" cy="8983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462" name="Square"/>
              <p:cNvSpPr/>
              <p:nvPr/>
            </p:nvSpPr>
            <p:spPr>
              <a:xfrm>
                <a:off x="95907" y="-1"/>
                <a:ext cx="85816" cy="8983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463" name="Square"/>
              <p:cNvSpPr/>
              <p:nvPr/>
            </p:nvSpPr>
            <p:spPr>
              <a:xfrm>
                <a:off x="191815" y="-1"/>
                <a:ext cx="85816" cy="8983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1465" name="Philip Webb | Literacy"/>
            <p:cNvSpPr txBox="1"/>
            <p:nvPr/>
          </p:nvSpPr>
          <p:spPr>
            <a:xfrm>
              <a:off x="359278" y="-1"/>
              <a:ext cx="1388113" cy="13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67" name="Slide Number"/>
          <p:cNvSpPr txBox="1"/>
          <p:nvPr>
            <p:ph type="sldNum" sz="quarter" idx="2"/>
          </p:nvPr>
        </p:nvSpPr>
        <p:spPr>
          <a:xfrm>
            <a:off x="6360210" y="7366000"/>
            <a:ext cx="279300" cy="263346"/>
          </a:xfrm>
          <a:prstGeom prst="rect">
            <a:avLst/>
          </a:prstGeom>
        </p:spPr>
        <p:txBody>
          <a:bodyPr lIns="20320" tIns="20320" rIns="20320" bIns="20320"/>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74" name="Slide Number"/>
          <p:cNvSpPr txBox="1"/>
          <p:nvPr>
            <p:ph type="sldNum" sz="quarter" idx="2"/>
          </p:nvPr>
        </p:nvSpPr>
        <p:spPr>
          <a:xfrm>
            <a:off x="6380890" y="8167802"/>
            <a:ext cx="236354" cy="227718"/>
          </a:xfrm>
          <a:prstGeom prst="rect">
            <a:avLst/>
          </a:prstGeom>
        </p:spPr>
        <p:txBody>
          <a:bodyPr lIns="27091" tIns="27091" rIns="27091" bIns="27091" anchor="b"/>
          <a:lstStyle>
            <a:lvl1pPr defTabSz="415430">
              <a:defRPr sz="1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486" name="Group"/>
          <p:cNvGrpSpPr/>
          <p:nvPr/>
        </p:nvGrpSpPr>
        <p:grpSpPr>
          <a:xfrm>
            <a:off x="5415271" y="7420132"/>
            <a:ext cx="2174255" cy="530861"/>
            <a:chOff x="0" y="0"/>
            <a:chExt cx="2174254" cy="530859"/>
          </a:xfrm>
        </p:grpSpPr>
        <p:grpSp>
          <p:nvGrpSpPr>
            <p:cNvPr id="1484" name="Group"/>
            <p:cNvGrpSpPr/>
            <p:nvPr/>
          </p:nvGrpSpPr>
          <p:grpSpPr>
            <a:xfrm>
              <a:off x="0" y="32507"/>
              <a:ext cx="345450" cy="111775"/>
              <a:chOff x="0" y="-1"/>
              <a:chExt cx="345449" cy="111774"/>
            </a:xfrm>
          </p:grpSpPr>
          <p:sp>
            <p:nvSpPr>
              <p:cNvPr id="1481" name="Rectangle"/>
              <p:cNvSpPr/>
              <p:nvPr/>
            </p:nvSpPr>
            <p:spPr>
              <a:xfrm>
                <a:off x="-1" y="-2"/>
                <a:ext cx="106778" cy="11177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482" name="Rectangle"/>
              <p:cNvSpPr/>
              <p:nvPr/>
            </p:nvSpPr>
            <p:spPr>
              <a:xfrm>
                <a:off x="119335" y="-2"/>
                <a:ext cx="106779" cy="11177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483" name="Rectangle"/>
              <p:cNvSpPr/>
              <p:nvPr/>
            </p:nvSpPr>
            <p:spPr>
              <a:xfrm>
                <a:off x="238670" y="-2"/>
                <a:ext cx="106779" cy="11177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grpSp>
        <p:sp>
          <p:nvSpPr>
            <p:cNvPr id="1485" name="Philip Webb | Literacy"/>
            <p:cNvSpPr txBox="1"/>
            <p:nvPr/>
          </p:nvSpPr>
          <p:spPr>
            <a:xfrm>
              <a:off x="447046" y="0"/>
              <a:ext cx="1727209"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87" name="Slide Number"/>
          <p:cNvSpPr txBox="1"/>
          <p:nvPr>
            <p:ph type="sldNum" sz="quarter" idx="2"/>
          </p:nvPr>
        </p:nvSpPr>
        <p:spPr>
          <a:xfrm>
            <a:off x="6380835" y="7362825"/>
            <a:ext cx="239320" cy="243230"/>
          </a:xfrm>
          <a:prstGeom prst="rect">
            <a:avLst/>
          </a:prstGeom>
        </p:spPr>
        <p:txBody>
          <a:bodyPr lIns="28575" tIns="28575" rIns="28575" bIns="28575"/>
          <a:lstStyle>
            <a:lvl1pPr>
              <a:defRPr sz="1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4" name="Slide Title"/>
          <p:cNvSpPr txBox="1"/>
          <p:nvPr>
            <p:ph type="title" hasCustomPrompt="1"/>
          </p:nvPr>
        </p:nvSpPr>
        <p:spPr>
          <a:xfrm>
            <a:off x="643466" y="1794933"/>
            <a:ext cx="11717868" cy="764356"/>
          </a:xfrm>
          <a:prstGeom prst="rect">
            <a:avLst/>
          </a:prstGeom>
        </p:spPr>
        <p:txBody>
          <a:bodyPr lIns="27091" tIns="27091" rIns="27091" bIns="27091" anchor="t"/>
          <a:lstStyle>
            <a:lvl1pPr algn="l" defTabSz="1733930">
              <a:lnSpc>
                <a:spcPct val="80000"/>
              </a:lnSpc>
              <a:defRPr b="1" spc="-119" sz="6000">
                <a:latin typeface="+mn-lt"/>
                <a:ea typeface="+mn-ea"/>
                <a:cs typeface="+mn-cs"/>
                <a:sym typeface="Helvetica Neue"/>
              </a:defRPr>
            </a:lvl1pPr>
          </a:lstStyle>
          <a:p>
            <a:pPr/>
            <a:r>
              <a:t>Slide Title</a:t>
            </a:r>
          </a:p>
        </p:txBody>
      </p:sp>
      <p:sp>
        <p:nvSpPr>
          <p:cNvPr id="1495" name="Body Level One…"/>
          <p:cNvSpPr txBox="1"/>
          <p:nvPr>
            <p:ph type="body" sz="quarter" idx="1" hasCustomPrompt="1"/>
          </p:nvPr>
        </p:nvSpPr>
        <p:spPr>
          <a:xfrm>
            <a:off x="643466" y="2484777"/>
            <a:ext cx="11717868" cy="498552"/>
          </a:xfrm>
          <a:prstGeom prst="rect">
            <a:avLst/>
          </a:prstGeom>
        </p:spPr>
        <p:txBody>
          <a:bodyPr lIns="24383" tIns="24383" rIns="24383" bIns="24383" anchor="t"/>
          <a:lstStyle>
            <a:lvl1pPr marL="0" indent="0" defTabSz="457875">
              <a:spcBef>
                <a:spcPts val="0"/>
              </a:spcBef>
              <a:buSzTx/>
              <a:buNone/>
              <a:defRPr b="1" sz="2900">
                <a:latin typeface="+mn-lt"/>
                <a:ea typeface="+mn-ea"/>
                <a:cs typeface="+mn-cs"/>
                <a:sym typeface="Helvetica Neue"/>
              </a:defRPr>
            </a:lvl1pPr>
            <a:lvl2pPr marL="802568" indent="-358068" defTabSz="457875">
              <a:spcBef>
                <a:spcPts val="0"/>
              </a:spcBef>
              <a:defRPr b="1" sz="2900">
                <a:latin typeface="+mn-lt"/>
                <a:ea typeface="+mn-ea"/>
                <a:cs typeface="+mn-cs"/>
                <a:sym typeface="Helvetica Neue"/>
              </a:defRPr>
            </a:lvl2pPr>
            <a:lvl3pPr marL="1247069" indent="-358069" defTabSz="457875">
              <a:spcBef>
                <a:spcPts val="0"/>
              </a:spcBef>
              <a:defRPr b="1" sz="2900">
                <a:latin typeface="+mn-lt"/>
                <a:ea typeface="+mn-ea"/>
                <a:cs typeface="+mn-cs"/>
                <a:sym typeface="Helvetica Neue"/>
              </a:defRPr>
            </a:lvl3pPr>
            <a:lvl4pPr marL="1691569" indent="-358069" defTabSz="457875">
              <a:spcBef>
                <a:spcPts val="0"/>
              </a:spcBef>
              <a:defRPr b="1" sz="2900">
                <a:latin typeface="+mn-lt"/>
                <a:ea typeface="+mn-ea"/>
                <a:cs typeface="+mn-cs"/>
                <a:sym typeface="Helvetica Neue"/>
              </a:defRPr>
            </a:lvl4pPr>
            <a:lvl5pPr marL="2136069" indent="-358069" defTabSz="457875">
              <a:spcBef>
                <a:spcPts val="0"/>
              </a:spcBef>
              <a:defRPr b="1" sz="2900">
                <a:latin typeface="+mn-lt"/>
                <a:ea typeface="+mn-ea"/>
                <a:cs typeface="+mn-cs"/>
                <a:sym typeface="Helvetica Neue"/>
              </a:defRPr>
            </a:lvl5pPr>
          </a:lstStyle>
          <a:p>
            <a:pPr/>
            <a:r>
              <a:t>Slide Subtitle</a:t>
            </a:r>
          </a:p>
          <a:p>
            <a:pPr lvl="1"/>
            <a:r>
              <a:t/>
            </a:r>
          </a:p>
          <a:p>
            <a:pPr lvl="2"/>
            <a:r>
              <a:t/>
            </a:r>
          </a:p>
          <a:p>
            <a:pPr lvl="3"/>
            <a:r>
              <a:t/>
            </a:r>
          </a:p>
          <a:p>
            <a:pPr lvl="4"/>
            <a:r>
              <a:t/>
            </a:r>
          </a:p>
        </p:txBody>
      </p:sp>
      <p:sp>
        <p:nvSpPr>
          <p:cNvPr id="1496" name="Body Level One…"/>
          <p:cNvSpPr txBox="1"/>
          <p:nvPr>
            <p:ph type="body" idx="21" hasCustomPrompt="1"/>
          </p:nvPr>
        </p:nvSpPr>
        <p:spPr>
          <a:xfrm>
            <a:off x="643464" y="3485069"/>
            <a:ext cx="11717871" cy="4403207"/>
          </a:xfrm>
          <a:prstGeom prst="rect">
            <a:avLst/>
          </a:prstGeom>
        </p:spPr>
        <p:txBody>
          <a:bodyPr lIns="27091" tIns="27091" rIns="27091" bIns="27091" anchor="t"/>
          <a:lstStyle>
            <a:lvl1pPr marL="431800" indent="-431800" defTabSz="1733930">
              <a:lnSpc>
                <a:spcPct val="90000"/>
              </a:lnSpc>
              <a:spcBef>
                <a:spcPts val="3200"/>
              </a:spcBef>
              <a:buSzPct val="123000"/>
              <a:defRPr sz="3400">
                <a:latin typeface="+mn-lt"/>
                <a:ea typeface="+mn-ea"/>
                <a:cs typeface="+mn-cs"/>
                <a:sym typeface="Helvetica Neue"/>
              </a:defRPr>
            </a:lvl1pPr>
          </a:lstStyle>
          <a:p>
            <a:pPr/>
            <a:r>
              <a:t>Slide bullet text</a:t>
            </a:r>
          </a:p>
        </p:txBody>
      </p:sp>
      <p:sp>
        <p:nvSpPr>
          <p:cNvPr id="1497" name="Slide Number"/>
          <p:cNvSpPr txBox="1"/>
          <p:nvPr>
            <p:ph type="sldNum" sz="quarter" idx="2"/>
          </p:nvPr>
        </p:nvSpPr>
        <p:spPr>
          <a:xfrm>
            <a:off x="6380890" y="8167803"/>
            <a:ext cx="236354" cy="227718"/>
          </a:xfrm>
          <a:prstGeom prst="rect">
            <a:avLst/>
          </a:prstGeom>
        </p:spPr>
        <p:txBody>
          <a:bodyPr lIns="27091" tIns="27091" rIns="27091" bIns="27091" anchor="b"/>
          <a:lstStyle>
            <a:lvl1pPr defTabSz="415430">
              <a:defRPr sz="1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504" name="Title Text"/>
          <p:cNvSpPr txBox="1"/>
          <p:nvPr>
            <p:ph type="title"/>
          </p:nvPr>
        </p:nvSpPr>
        <p:spPr>
          <a:xfrm>
            <a:off x="2578099" y="3638550"/>
            <a:ext cx="7848604" cy="2476501"/>
          </a:xfrm>
          <a:prstGeom prst="rect">
            <a:avLst/>
          </a:prstGeom>
        </p:spPr>
        <p:txBody>
          <a:bodyPr lIns="38100" tIns="38100" rIns="38100" bIns="38100"/>
          <a:lstStyle>
            <a:lvl1pPr>
              <a:defRPr sz="7800"/>
            </a:lvl1pPr>
          </a:lstStyle>
          <a:p>
            <a:pPr/>
            <a:r>
              <a:t>Title Text</a:t>
            </a:r>
          </a:p>
        </p:txBody>
      </p:sp>
      <p:sp>
        <p:nvSpPr>
          <p:cNvPr id="1505" name="Slide Number"/>
          <p:cNvSpPr txBox="1"/>
          <p:nvPr>
            <p:ph type="sldNum" sz="quarter" idx="2"/>
          </p:nvPr>
        </p:nvSpPr>
        <p:spPr>
          <a:xfrm>
            <a:off x="6340208" y="8158160"/>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15" name="Group"/>
          <p:cNvGrpSpPr/>
          <p:nvPr/>
        </p:nvGrpSpPr>
        <p:grpSpPr>
          <a:xfrm>
            <a:off x="4569731" y="9283981"/>
            <a:ext cx="3865331" cy="317501"/>
            <a:chOff x="-2" y="-1"/>
            <a:chExt cx="3865329" cy="317500"/>
          </a:xfrm>
        </p:grpSpPr>
        <p:grpSp>
          <p:nvGrpSpPr>
            <p:cNvPr id="113" name="Group"/>
            <p:cNvGrpSpPr/>
            <p:nvPr/>
          </p:nvGrpSpPr>
          <p:grpSpPr>
            <a:xfrm>
              <a:off x="-3" y="57793"/>
              <a:ext cx="614128" cy="198697"/>
              <a:chOff x="0" y="0"/>
              <a:chExt cx="614126" cy="198695"/>
            </a:xfrm>
          </p:grpSpPr>
          <p:sp>
            <p:nvSpPr>
              <p:cNvPr id="110"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1"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2"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4"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517" name="Group"/>
          <p:cNvGrpSpPr/>
          <p:nvPr/>
        </p:nvGrpSpPr>
        <p:grpSpPr>
          <a:xfrm>
            <a:off x="5052893" y="8267909"/>
            <a:ext cx="2899006" cy="279401"/>
            <a:chOff x="0" y="0"/>
            <a:chExt cx="2899004" cy="279400"/>
          </a:xfrm>
        </p:grpSpPr>
        <p:grpSp>
          <p:nvGrpSpPr>
            <p:cNvPr id="1515" name="Group"/>
            <p:cNvGrpSpPr/>
            <p:nvPr/>
          </p:nvGrpSpPr>
          <p:grpSpPr>
            <a:xfrm>
              <a:off x="0" y="43343"/>
              <a:ext cx="460599" cy="149032"/>
              <a:chOff x="-1" y="0"/>
              <a:chExt cx="460598" cy="149030"/>
            </a:xfrm>
          </p:grpSpPr>
          <p:sp>
            <p:nvSpPr>
              <p:cNvPr id="1512" name="Rectangle"/>
              <p:cNvSpPr/>
              <p:nvPr/>
            </p:nvSpPr>
            <p:spPr>
              <a:xfrm>
                <a:off x="-2" y="-1"/>
                <a:ext cx="142368" cy="14903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513" name="Rectangle"/>
              <p:cNvSpPr/>
              <p:nvPr/>
            </p:nvSpPr>
            <p:spPr>
              <a:xfrm>
                <a:off x="159114" y="-1"/>
                <a:ext cx="142370" cy="14903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514" name="Rectangle"/>
              <p:cNvSpPr/>
              <p:nvPr/>
            </p:nvSpPr>
            <p:spPr>
              <a:xfrm>
                <a:off x="318227" y="-1"/>
                <a:ext cx="142371" cy="14903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516" name="Philip Webb | Literacy"/>
            <p:cNvSpPr txBox="1"/>
            <p:nvPr/>
          </p:nvSpPr>
          <p:spPr>
            <a:xfrm>
              <a:off x="596061" y="0"/>
              <a:ext cx="2302944"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18" name="Slide Number"/>
          <p:cNvSpPr txBox="1"/>
          <p:nvPr>
            <p:ph type="sldNum" sz="quarter" idx="2"/>
          </p:nvPr>
        </p:nvSpPr>
        <p:spPr>
          <a:xfrm>
            <a:off x="6356553" y="8191500"/>
            <a:ext cx="286614"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530" name="Group"/>
          <p:cNvGrpSpPr/>
          <p:nvPr/>
        </p:nvGrpSpPr>
        <p:grpSpPr>
          <a:xfrm>
            <a:off x="5052897" y="9235895"/>
            <a:ext cx="2899002" cy="241301"/>
            <a:chOff x="0" y="0"/>
            <a:chExt cx="2899001" cy="241300"/>
          </a:xfrm>
        </p:grpSpPr>
        <p:grpSp>
          <p:nvGrpSpPr>
            <p:cNvPr id="1528" name="Group"/>
            <p:cNvGrpSpPr/>
            <p:nvPr/>
          </p:nvGrpSpPr>
          <p:grpSpPr>
            <a:xfrm>
              <a:off x="-1" y="43342"/>
              <a:ext cx="460599" cy="149031"/>
              <a:chOff x="0" y="-1"/>
              <a:chExt cx="460597" cy="149030"/>
            </a:xfrm>
          </p:grpSpPr>
          <p:sp>
            <p:nvSpPr>
              <p:cNvPr id="1525" name="Rectangle"/>
              <p:cNvSpPr/>
              <p:nvPr/>
            </p:nvSpPr>
            <p:spPr>
              <a:xfrm>
                <a:off x="-1" y="-2"/>
                <a:ext cx="142371" cy="14903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526" name="Rectangle"/>
              <p:cNvSpPr/>
              <p:nvPr/>
            </p:nvSpPr>
            <p:spPr>
              <a:xfrm>
                <a:off x="159114" y="-2"/>
                <a:ext cx="142370" cy="14903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1527" name="Rectangle"/>
              <p:cNvSpPr/>
              <p:nvPr/>
            </p:nvSpPr>
            <p:spPr>
              <a:xfrm>
                <a:off x="318227" y="-2"/>
                <a:ext cx="142370" cy="14903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grpSp>
        <p:sp>
          <p:nvSpPr>
            <p:cNvPr id="1529" name="Philip Webb | Literacy"/>
            <p:cNvSpPr txBox="1"/>
            <p:nvPr/>
          </p:nvSpPr>
          <p:spPr>
            <a:xfrm>
              <a:off x="596060" y="0"/>
              <a:ext cx="2302942"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31" name="Slide Number"/>
          <p:cNvSpPr txBox="1"/>
          <p:nvPr>
            <p:ph type="sldNum" sz="quarter" idx="2"/>
          </p:nvPr>
        </p:nvSpPr>
        <p:spPr>
          <a:xfrm>
            <a:off x="10611775" y="7861639"/>
            <a:ext cx="279748" cy="275333"/>
          </a:xfrm>
          <a:prstGeom prst="rect">
            <a:avLst/>
          </a:prstGeom>
        </p:spPr>
        <p:txBody>
          <a:bodyPr lIns="48766" tIns="48766" rIns="48766" bIns="48766" anchor="ctr"/>
          <a:lstStyle>
            <a:lvl1pPr algn="r" defTabSz="1300480">
              <a:defRPr sz="12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38" name="Title Text"/>
          <p:cNvSpPr txBox="1"/>
          <p:nvPr>
            <p:ph type="title"/>
          </p:nvPr>
        </p:nvSpPr>
        <p:spPr>
          <a:xfrm>
            <a:off x="2357116" y="1618825"/>
            <a:ext cx="8283793" cy="1713658"/>
          </a:xfrm>
          <a:prstGeom prst="rect">
            <a:avLst/>
          </a:prstGeom>
        </p:spPr>
        <p:txBody>
          <a:bodyPr lIns="54184" tIns="54184" rIns="54184" bIns="54184"/>
          <a:lstStyle>
            <a:lvl1pPr algn="l" defTabSz="1300480">
              <a:defRPr b="1" sz="5400">
                <a:latin typeface="Arial"/>
                <a:ea typeface="Arial"/>
                <a:cs typeface="Arial"/>
                <a:sym typeface="Arial"/>
              </a:defRPr>
            </a:lvl1pPr>
          </a:lstStyle>
          <a:p>
            <a:pPr/>
            <a:r>
              <a:t>Title Text</a:t>
            </a:r>
          </a:p>
        </p:txBody>
      </p:sp>
      <p:sp>
        <p:nvSpPr>
          <p:cNvPr id="1539" name="Body Level One…"/>
          <p:cNvSpPr txBox="1"/>
          <p:nvPr>
            <p:ph type="body" sz="half" idx="1"/>
          </p:nvPr>
        </p:nvSpPr>
        <p:spPr>
          <a:xfrm>
            <a:off x="2357116" y="3332476"/>
            <a:ext cx="8283793" cy="5201926"/>
          </a:xfrm>
          <a:prstGeom prst="rect">
            <a:avLst/>
          </a:prstGeom>
        </p:spPr>
        <p:txBody>
          <a:bodyPr lIns="54184" tIns="54184" rIns="54184" bIns="54184" anchor="t"/>
          <a:lstStyle>
            <a:lvl1pPr marL="0" indent="0" defTabSz="1300480">
              <a:spcBef>
                <a:spcPts val="1100"/>
              </a:spcBef>
              <a:buSzTx/>
              <a:buNone/>
              <a:defRPr sz="4200">
                <a:latin typeface="Arial"/>
                <a:ea typeface="Arial"/>
                <a:cs typeface="Arial"/>
                <a:sym typeface="Arial"/>
              </a:defRPr>
            </a:lvl1pPr>
            <a:lvl2pPr marL="0" indent="0" defTabSz="1300480">
              <a:spcBef>
                <a:spcPts val="1100"/>
              </a:spcBef>
              <a:buSzTx/>
              <a:buNone/>
              <a:defRPr sz="4200">
                <a:latin typeface="Arial"/>
                <a:ea typeface="Arial"/>
                <a:cs typeface="Arial"/>
                <a:sym typeface="Arial"/>
              </a:defRPr>
            </a:lvl2pPr>
            <a:lvl3pPr marL="0" indent="0" defTabSz="1300480">
              <a:spcBef>
                <a:spcPts val="1100"/>
              </a:spcBef>
              <a:buSzTx/>
              <a:buNone/>
              <a:defRPr sz="4200">
                <a:latin typeface="Arial"/>
                <a:ea typeface="Arial"/>
                <a:cs typeface="Arial"/>
                <a:sym typeface="Arial"/>
              </a:defRPr>
            </a:lvl3pPr>
            <a:lvl4pPr marL="0" indent="0" defTabSz="1300480">
              <a:spcBef>
                <a:spcPts val="1100"/>
              </a:spcBef>
              <a:buSzTx/>
              <a:buNone/>
              <a:defRPr sz="4200">
                <a:latin typeface="Arial"/>
                <a:ea typeface="Arial"/>
                <a:cs typeface="Arial"/>
                <a:sym typeface="Arial"/>
              </a:defRPr>
            </a:lvl4pPr>
            <a:lvl5pPr marL="0" indent="0"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1545" name="Group"/>
          <p:cNvGrpSpPr/>
          <p:nvPr/>
        </p:nvGrpSpPr>
        <p:grpSpPr>
          <a:xfrm>
            <a:off x="5052901" y="8114451"/>
            <a:ext cx="2898996" cy="279401"/>
            <a:chOff x="0" y="0"/>
            <a:chExt cx="2898995" cy="279400"/>
          </a:xfrm>
        </p:grpSpPr>
        <p:grpSp>
          <p:nvGrpSpPr>
            <p:cNvPr id="1543" name="Group"/>
            <p:cNvGrpSpPr/>
            <p:nvPr/>
          </p:nvGrpSpPr>
          <p:grpSpPr>
            <a:xfrm>
              <a:off x="0" y="43346"/>
              <a:ext cx="460593" cy="149022"/>
              <a:chOff x="-1" y="-1"/>
              <a:chExt cx="460592" cy="149021"/>
            </a:xfrm>
          </p:grpSpPr>
          <p:sp>
            <p:nvSpPr>
              <p:cNvPr id="1540" name="Rectangle"/>
              <p:cNvSpPr/>
              <p:nvPr/>
            </p:nvSpPr>
            <p:spPr>
              <a:xfrm>
                <a:off x="-2" y="-2"/>
                <a:ext cx="142367" cy="14902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541" name="Rectangle"/>
              <p:cNvSpPr/>
              <p:nvPr/>
            </p:nvSpPr>
            <p:spPr>
              <a:xfrm>
                <a:off x="159111" y="-2"/>
                <a:ext cx="142368" cy="14902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542" name="Rectangle"/>
              <p:cNvSpPr/>
              <p:nvPr/>
            </p:nvSpPr>
            <p:spPr>
              <a:xfrm>
                <a:off x="318224" y="-2"/>
                <a:ext cx="142368" cy="14902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544" name="Philip Webb | Literacy"/>
            <p:cNvSpPr txBox="1"/>
            <p:nvPr/>
          </p:nvSpPr>
          <p:spPr>
            <a:xfrm>
              <a:off x="596056" y="0"/>
              <a:ext cx="230294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46" name="Slide Number"/>
          <p:cNvSpPr txBox="1"/>
          <p:nvPr>
            <p:ph type="sldNum" sz="quarter" idx="2"/>
          </p:nvPr>
        </p:nvSpPr>
        <p:spPr>
          <a:xfrm>
            <a:off x="10583522" y="7851848"/>
            <a:ext cx="308001" cy="294917"/>
          </a:xfrm>
          <a:prstGeom prst="rect">
            <a:avLst/>
          </a:prstGeom>
        </p:spPr>
        <p:txBody>
          <a:bodyPr lIns="48766" tIns="48766" rIns="48766" bIns="48766" anchor="ctr"/>
          <a:lstStyle>
            <a:lvl1pPr algn="r" defTabSz="130048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558" name="Group"/>
          <p:cNvGrpSpPr/>
          <p:nvPr/>
        </p:nvGrpSpPr>
        <p:grpSpPr>
          <a:xfrm>
            <a:off x="5483209" y="9559159"/>
            <a:ext cx="2038378" cy="152401"/>
            <a:chOff x="-2" y="0"/>
            <a:chExt cx="2038376" cy="152400"/>
          </a:xfrm>
        </p:grpSpPr>
        <p:grpSp>
          <p:nvGrpSpPr>
            <p:cNvPr id="1556" name="Group"/>
            <p:cNvGrpSpPr/>
            <p:nvPr/>
          </p:nvGrpSpPr>
          <p:grpSpPr>
            <a:xfrm>
              <a:off x="-3" y="30471"/>
              <a:ext cx="323872" cy="104801"/>
              <a:chOff x="-1" y="0"/>
              <a:chExt cx="323870" cy="104799"/>
            </a:xfrm>
          </p:grpSpPr>
          <p:sp>
            <p:nvSpPr>
              <p:cNvPr id="1553" name="Rectangle"/>
              <p:cNvSpPr/>
              <p:nvPr/>
            </p:nvSpPr>
            <p:spPr>
              <a:xfrm>
                <a:off x="-2" y="-1"/>
                <a:ext cx="100110" cy="10480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sp>
            <p:nvSpPr>
              <p:cNvPr id="1554" name="Rectangle"/>
              <p:cNvSpPr/>
              <p:nvPr/>
            </p:nvSpPr>
            <p:spPr>
              <a:xfrm>
                <a:off x="111879" y="-1"/>
                <a:ext cx="100110" cy="10480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sp>
            <p:nvSpPr>
              <p:cNvPr id="1555" name="Rectangle"/>
              <p:cNvSpPr/>
              <p:nvPr/>
            </p:nvSpPr>
            <p:spPr>
              <a:xfrm>
                <a:off x="223760" y="-1"/>
                <a:ext cx="100110" cy="10480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900">
                    <a:solidFill>
                      <a:srgbClr val="00FDFF"/>
                    </a:solidFill>
                    <a:latin typeface="Avenir Next Medium"/>
                    <a:ea typeface="Avenir Next Medium"/>
                    <a:cs typeface="Avenir Next Medium"/>
                    <a:sym typeface="Avenir Next Medium"/>
                  </a:defRPr>
                </a:pPr>
              </a:p>
            </p:txBody>
          </p:sp>
        </p:grpSp>
        <p:sp>
          <p:nvSpPr>
            <p:cNvPr id="1557" name="Philip Webb | Literacy"/>
            <p:cNvSpPr txBox="1"/>
            <p:nvPr/>
          </p:nvSpPr>
          <p:spPr>
            <a:xfrm>
              <a:off x="419111" y="-1"/>
              <a:ext cx="1619264"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9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59" name="Slide Number"/>
          <p:cNvSpPr txBox="1"/>
          <p:nvPr>
            <p:ph type="sldNum" sz="quarter" idx="2"/>
          </p:nvPr>
        </p:nvSpPr>
        <p:spPr>
          <a:xfrm>
            <a:off x="6352591" y="8195733"/>
            <a:ext cx="292844" cy="276890"/>
          </a:xfrm>
          <a:prstGeom prst="rect">
            <a:avLst/>
          </a:prstGeom>
        </p:spPr>
        <p:txBody>
          <a:bodyPr lIns="27091" tIns="27091" rIns="27091" bIns="27091"/>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66" name="Slide Title"/>
          <p:cNvSpPr txBox="1"/>
          <p:nvPr>
            <p:ph type="title" hasCustomPrompt="1"/>
          </p:nvPr>
        </p:nvSpPr>
        <p:spPr>
          <a:xfrm>
            <a:off x="643466" y="1794933"/>
            <a:ext cx="11717868" cy="764355"/>
          </a:xfrm>
          <a:prstGeom prst="rect">
            <a:avLst/>
          </a:prstGeom>
        </p:spPr>
        <p:txBody>
          <a:bodyPr lIns="27092" tIns="27092" rIns="27092" bIns="27092" anchor="t"/>
          <a:lstStyle>
            <a:lvl1pPr algn="l" defTabSz="1733930">
              <a:lnSpc>
                <a:spcPct val="80000"/>
              </a:lnSpc>
              <a:defRPr b="1" spc="-119" sz="6000">
                <a:latin typeface="+mn-lt"/>
                <a:ea typeface="+mn-ea"/>
                <a:cs typeface="+mn-cs"/>
                <a:sym typeface="Helvetica Neue"/>
              </a:defRPr>
            </a:lvl1pPr>
          </a:lstStyle>
          <a:p>
            <a:pPr/>
            <a:r>
              <a:t>Slide Title</a:t>
            </a:r>
          </a:p>
        </p:txBody>
      </p:sp>
      <p:sp>
        <p:nvSpPr>
          <p:cNvPr id="1567" name="Body Level One…"/>
          <p:cNvSpPr txBox="1"/>
          <p:nvPr>
            <p:ph type="body" sz="quarter" idx="1" hasCustomPrompt="1"/>
          </p:nvPr>
        </p:nvSpPr>
        <p:spPr>
          <a:xfrm>
            <a:off x="643466" y="2484778"/>
            <a:ext cx="11717868" cy="498551"/>
          </a:xfrm>
          <a:prstGeom prst="rect">
            <a:avLst/>
          </a:prstGeom>
        </p:spPr>
        <p:txBody>
          <a:bodyPr lIns="24383" tIns="24383" rIns="24383" bIns="24383" anchor="t"/>
          <a:lstStyle>
            <a:lvl1pPr marL="0" indent="0" defTabSz="457876">
              <a:spcBef>
                <a:spcPts val="0"/>
              </a:spcBef>
              <a:buSzTx/>
              <a:buNone/>
              <a:defRPr b="1" sz="2900">
                <a:latin typeface="+mn-lt"/>
                <a:ea typeface="+mn-ea"/>
                <a:cs typeface="+mn-cs"/>
                <a:sym typeface="Helvetica Neue"/>
              </a:defRPr>
            </a:lvl1pPr>
            <a:lvl2pPr marL="802569" indent="-358069" defTabSz="457876">
              <a:spcBef>
                <a:spcPts val="0"/>
              </a:spcBef>
              <a:defRPr b="1" sz="2900">
                <a:latin typeface="+mn-lt"/>
                <a:ea typeface="+mn-ea"/>
                <a:cs typeface="+mn-cs"/>
                <a:sym typeface="Helvetica Neue"/>
              </a:defRPr>
            </a:lvl2pPr>
            <a:lvl3pPr marL="1247069" indent="-358069" defTabSz="457876">
              <a:spcBef>
                <a:spcPts val="0"/>
              </a:spcBef>
              <a:defRPr b="1" sz="2900">
                <a:latin typeface="+mn-lt"/>
                <a:ea typeface="+mn-ea"/>
                <a:cs typeface="+mn-cs"/>
                <a:sym typeface="Helvetica Neue"/>
              </a:defRPr>
            </a:lvl3pPr>
            <a:lvl4pPr marL="1691569" indent="-358069" defTabSz="457876">
              <a:spcBef>
                <a:spcPts val="0"/>
              </a:spcBef>
              <a:defRPr b="1" sz="2900">
                <a:latin typeface="+mn-lt"/>
                <a:ea typeface="+mn-ea"/>
                <a:cs typeface="+mn-cs"/>
                <a:sym typeface="Helvetica Neue"/>
              </a:defRPr>
            </a:lvl4pPr>
            <a:lvl5pPr marL="2136069" indent="-358069" defTabSz="457876">
              <a:spcBef>
                <a:spcPts val="0"/>
              </a:spcBef>
              <a:defRPr b="1" sz="2900">
                <a:latin typeface="+mn-lt"/>
                <a:ea typeface="+mn-ea"/>
                <a:cs typeface="+mn-cs"/>
                <a:sym typeface="Helvetica Neue"/>
              </a:defRPr>
            </a:lvl5pPr>
          </a:lstStyle>
          <a:p>
            <a:pPr/>
            <a:r>
              <a:t>Slide Subtitle</a:t>
            </a:r>
          </a:p>
          <a:p>
            <a:pPr lvl="1"/>
            <a:r>
              <a:t/>
            </a:r>
          </a:p>
          <a:p>
            <a:pPr lvl="2"/>
            <a:r>
              <a:t/>
            </a:r>
          </a:p>
          <a:p>
            <a:pPr lvl="3"/>
            <a:r>
              <a:t/>
            </a:r>
          </a:p>
          <a:p>
            <a:pPr lvl="4"/>
            <a:r>
              <a:t/>
            </a:r>
          </a:p>
        </p:txBody>
      </p:sp>
      <p:sp>
        <p:nvSpPr>
          <p:cNvPr id="1568" name="Body Level One…"/>
          <p:cNvSpPr txBox="1"/>
          <p:nvPr>
            <p:ph type="body" idx="21" hasCustomPrompt="1"/>
          </p:nvPr>
        </p:nvSpPr>
        <p:spPr>
          <a:xfrm>
            <a:off x="643465" y="3485069"/>
            <a:ext cx="11717870" cy="4403207"/>
          </a:xfrm>
          <a:prstGeom prst="rect">
            <a:avLst/>
          </a:prstGeom>
        </p:spPr>
        <p:txBody>
          <a:bodyPr lIns="27092" tIns="27092" rIns="27092" bIns="27092" anchor="t"/>
          <a:lstStyle>
            <a:lvl1pPr marL="431800" indent="-431800" defTabSz="1733930">
              <a:lnSpc>
                <a:spcPct val="90000"/>
              </a:lnSpc>
              <a:spcBef>
                <a:spcPts val="3200"/>
              </a:spcBef>
              <a:buSzPct val="123000"/>
              <a:defRPr sz="3400">
                <a:latin typeface="+mn-lt"/>
                <a:ea typeface="+mn-ea"/>
                <a:cs typeface="+mn-cs"/>
                <a:sym typeface="Helvetica Neue"/>
              </a:defRPr>
            </a:lvl1pPr>
          </a:lstStyle>
          <a:p>
            <a:pPr/>
            <a:r>
              <a:t>Slide bullet text</a:t>
            </a:r>
          </a:p>
        </p:txBody>
      </p:sp>
      <p:sp>
        <p:nvSpPr>
          <p:cNvPr id="1569" name="Slide Number"/>
          <p:cNvSpPr txBox="1"/>
          <p:nvPr>
            <p:ph type="sldNum" sz="quarter" idx="2"/>
          </p:nvPr>
        </p:nvSpPr>
        <p:spPr>
          <a:xfrm>
            <a:off x="6380889" y="8167801"/>
            <a:ext cx="236356" cy="227719"/>
          </a:xfrm>
          <a:prstGeom prst="rect">
            <a:avLst/>
          </a:prstGeom>
        </p:spPr>
        <p:txBody>
          <a:bodyPr lIns="27092" tIns="27092" rIns="27092" bIns="27092" anchor="b"/>
          <a:lstStyle>
            <a:lvl1pPr defTabSz="415430">
              <a:defRPr sz="1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581" name="Group"/>
          <p:cNvGrpSpPr/>
          <p:nvPr/>
        </p:nvGrpSpPr>
        <p:grpSpPr>
          <a:xfrm>
            <a:off x="5052887" y="8182178"/>
            <a:ext cx="2899014" cy="192379"/>
            <a:chOff x="-2" y="-1"/>
            <a:chExt cx="2899012" cy="192377"/>
          </a:xfrm>
        </p:grpSpPr>
        <p:grpSp>
          <p:nvGrpSpPr>
            <p:cNvPr id="1579" name="Group"/>
            <p:cNvGrpSpPr/>
            <p:nvPr/>
          </p:nvGrpSpPr>
          <p:grpSpPr>
            <a:xfrm>
              <a:off x="-3" y="43342"/>
              <a:ext cx="460608" cy="149035"/>
              <a:chOff x="0" y="0"/>
              <a:chExt cx="460606" cy="149033"/>
            </a:xfrm>
          </p:grpSpPr>
          <p:sp>
            <p:nvSpPr>
              <p:cNvPr id="1576" name="Square"/>
              <p:cNvSpPr/>
              <p:nvPr/>
            </p:nvSpPr>
            <p:spPr>
              <a:xfrm>
                <a:off x="-1" y="-1"/>
                <a:ext cx="142374" cy="14903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sp>
            <p:nvSpPr>
              <p:cNvPr id="1577" name="Square"/>
              <p:cNvSpPr/>
              <p:nvPr/>
            </p:nvSpPr>
            <p:spPr>
              <a:xfrm>
                <a:off x="159116" y="-1"/>
                <a:ext cx="142372" cy="14903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sp>
            <p:nvSpPr>
              <p:cNvPr id="1578" name="Square"/>
              <p:cNvSpPr/>
              <p:nvPr/>
            </p:nvSpPr>
            <p:spPr>
              <a:xfrm>
                <a:off x="318233" y="-1"/>
                <a:ext cx="142373" cy="14903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100">
                    <a:solidFill>
                      <a:srgbClr val="00FDFF"/>
                    </a:solidFill>
                    <a:latin typeface="Avenir Next Medium"/>
                    <a:ea typeface="Avenir Next Medium"/>
                    <a:cs typeface="Avenir Next Medium"/>
                    <a:sym typeface="Avenir Next Medium"/>
                  </a:defRPr>
                </a:pPr>
              </a:p>
            </p:txBody>
          </p:sp>
        </p:grpSp>
        <p:sp>
          <p:nvSpPr>
            <p:cNvPr id="1580" name="Philip Webb | Literacy"/>
            <p:cNvSpPr txBox="1"/>
            <p:nvPr/>
          </p:nvSpPr>
          <p:spPr>
            <a:xfrm>
              <a:off x="596063" y="-2"/>
              <a:ext cx="2302948"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82" name="Slide Number"/>
          <p:cNvSpPr txBox="1"/>
          <p:nvPr>
            <p:ph type="sldNum" sz="quarter" idx="2"/>
          </p:nvPr>
        </p:nvSpPr>
        <p:spPr>
          <a:xfrm>
            <a:off x="10654158" y="7880692"/>
            <a:ext cx="237367" cy="237231"/>
          </a:xfrm>
          <a:prstGeom prst="rect">
            <a:avLst/>
          </a:prstGeom>
        </p:spPr>
        <p:txBody>
          <a:bodyPr lIns="48765" tIns="48765" rIns="48765" bIns="48765" anchor="ctr"/>
          <a:lstStyle>
            <a:lvl1pPr algn="r" defTabSz="1300480">
              <a:defRPr sz="9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589" name="Title Text"/>
          <p:cNvSpPr txBox="1"/>
          <p:nvPr>
            <p:ph type="title"/>
          </p:nvPr>
        </p:nvSpPr>
        <p:spPr>
          <a:xfrm>
            <a:off x="2339970" y="1219197"/>
            <a:ext cx="8324859" cy="2286003"/>
          </a:xfrm>
          <a:prstGeom prst="rect">
            <a:avLst/>
          </a:prstGeom>
        </p:spPr>
        <p:txBody>
          <a:bodyPr lIns="38096" tIns="38096" rIns="38096" bIns="38096"/>
          <a:lstStyle>
            <a:lvl1pPr defTabSz="830861">
              <a:defRPr sz="7600"/>
            </a:lvl1pPr>
          </a:lstStyle>
          <a:p>
            <a:pPr/>
            <a:r>
              <a:t>Title Text</a:t>
            </a:r>
          </a:p>
        </p:txBody>
      </p:sp>
      <p:grpSp>
        <p:nvGrpSpPr>
          <p:cNvPr id="1595" name="Group 283"/>
          <p:cNvGrpSpPr/>
          <p:nvPr/>
        </p:nvGrpSpPr>
        <p:grpSpPr>
          <a:xfrm>
            <a:off x="5483209" y="7915267"/>
            <a:ext cx="2038369" cy="135268"/>
            <a:chOff x="0" y="0"/>
            <a:chExt cx="2038367" cy="135266"/>
          </a:xfrm>
        </p:grpSpPr>
        <p:grpSp>
          <p:nvGrpSpPr>
            <p:cNvPr id="1593" name="Group 281"/>
            <p:cNvGrpSpPr/>
            <p:nvPr/>
          </p:nvGrpSpPr>
          <p:grpSpPr>
            <a:xfrm>
              <a:off x="0" y="30474"/>
              <a:ext cx="323862" cy="104793"/>
              <a:chOff x="0" y="0"/>
              <a:chExt cx="323861" cy="104792"/>
            </a:xfrm>
          </p:grpSpPr>
          <p:sp>
            <p:nvSpPr>
              <p:cNvPr id="1590" name="Shape 278"/>
              <p:cNvSpPr/>
              <p:nvPr/>
            </p:nvSpPr>
            <p:spPr>
              <a:xfrm>
                <a:off x="-1" y="-1"/>
                <a:ext cx="100106" cy="1047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591" name="Shape 279"/>
              <p:cNvSpPr/>
              <p:nvPr/>
            </p:nvSpPr>
            <p:spPr>
              <a:xfrm>
                <a:off x="111877" y="-1"/>
                <a:ext cx="100106" cy="1047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592" name="Shape 280"/>
              <p:cNvSpPr/>
              <p:nvPr/>
            </p:nvSpPr>
            <p:spPr>
              <a:xfrm>
                <a:off x="223755" y="-1"/>
                <a:ext cx="100106" cy="1047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grpSp>
        <p:sp>
          <p:nvSpPr>
            <p:cNvPr id="1594" name="Shape 282"/>
            <p:cNvSpPr/>
            <p:nvPr/>
          </p:nvSpPr>
          <p:spPr>
            <a:xfrm>
              <a:off x="419108" y="0"/>
              <a:ext cx="161926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96" name="Slide Number"/>
          <p:cNvSpPr txBox="1"/>
          <p:nvPr>
            <p:ph type="sldNum" sz="quarter" idx="2"/>
          </p:nvPr>
        </p:nvSpPr>
        <p:spPr>
          <a:xfrm>
            <a:off x="10583577" y="7829892"/>
            <a:ext cx="307944" cy="338831"/>
          </a:xfrm>
          <a:prstGeom prst="rect">
            <a:avLst/>
          </a:prstGeom>
        </p:spPr>
        <p:txBody>
          <a:bodyPr lIns="48765" tIns="48765" rIns="48765" bIns="48765" anchor="ctr"/>
          <a:lstStyle>
            <a:lvl1pPr algn="r" defTabSz="1300480">
              <a:defRPr sz="14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608" name="Group"/>
          <p:cNvGrpSpPr/>
          <p:nvPr/>
        </p:nvGrpSpPr>
        <p:grpSpPr>
          <a:xfrm>
            <a:off x="5052893" y="8114450"/>
            <a:ext cx="2899003" cy="192373"/>
            <a:chOff x="0" y="0"/>
            <a:chExt cx="2899002" cy="192372"/>
          </a:xfrm>
        </p:grpSpPr>
        <p:grpSp>
          <p:nvGrpSpPr>
            <p:cNvPr id="1606" name="Group"/>
            <p:cNvGrpSpPr/>
            <p:nvPr/>
          </p:nvGrpSpPr>
          <p:grpSpPr>
            <a:xfrm>
              <a:off x="-1" y="43344"/>
              <a:ext cx="460600" cy="149029"/>
              <a:chOff x="0" y="0"/>
              <a:chExt cx="460598" cy="149028"/>
            </a:xfrm>
          </p:grpSpPr>
          <p:sp>
            <p:nvSpPr>
              <p:cNvPr id="1603" name="Rectangle"/>
              <p:cNvSpPr/>
              <p:nvPr/>
            </p:nvSpPr>
            <p:spPr>
              <a:xfrm>
                <a:off x="-1" y="-1"/>
                <a:ext cx="142369" cy="14902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604" name="Rectangle"/>
              <p:cNvSpPr/>
              <p:nvPr/>
            </p:nvSpPr>
            <p:spPr>
              <a:xfrm>
                <a:off x="159113" y="-1"/>
                <a:ext cx="142369" cy="14902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605" name="Rectangle"/>
              <p:cNvSpPr/>
              <p:nvPr/>
            </p:nvSpPr>
            <p:spPr>
              <a:xfrm>
                <a:off x="318228" y="-1"/>
                <a:ext cx="142370" cy="14902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607" name="Philip Webb | Literacy"/>
            <p:cNvSpPr/>
            <p:nvPr/>
          </p:nvSpPr>
          <p:spPr>
            <a:xfrm>
              <a:off x="596061" y="0"/>
              <a:ext cx="23029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609" name="Slide Number"/>
          <p:cNvSpPr txBox="1"/>
          <p:nvPr>
            <p:ph type="sldNum" sz="quarter" idx="2"/>
          </p:nvPr>
        </p:nvSpPr>
        <p:spPr>
          <a:xfrm>
            <a:off x="10601059" y="7855861"/>
            <a:ext cx="290464" cy="286892"/>
          </a:xfrm>
          <a:prstGeom prst="rect">
            <a:avLst/>
          </a:prstGeom>
        </p:spPr>
        <p:txBody>
          <a:bodyPr lIns="48766" tIns="48766" rIns="48766" bIns="48766" anchor="ctr"/>
          <a:lstStyle>
            <a:lvl1pPr algn="r" defTabSz="650240">
              <a:defRPr sz="1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621" name="Group 7"/>
          <p:cNvGrpSpPr/>
          <p:nvPr/>
        </p:nvGrpSpPr>
        <p:grpSpPr>
          <a:xfrm>
            <a:off x="4569724" y="9283978"/>
            <a:ext cx="3865339" cy="317501"/>
            <a:chOff x="-1" y="-1"/>
            <a:chExt cx="3865338" cy="317500"/>
          </a:xfrm>
        </p:grpSpPr>
        <p:grpSp>
          <p:nvGrpSpPr>
            <p:cNvPr id="1619" name="Group 5"/>
            <p:cNvGrpSpPr/>
            <p:nvPr/>
          </p:nvGrpSpPr>
          <p:grpSpPr>
            <a:xfrm>
              <a:off x="-2" y="57791"/>
              <a:ext cx="614133" cy="198706"/>
              <a:chOff x="-1" y="-1"/>
              <a:chExt cx="614132" cy="198704"/>
            </a:xfrm>
          </p:grpSpPr>
          <p:sp>
            <p:nvSpPr>
              <p:cNvPr id="1616" name="Shape 2"/>
              <p:cNvSpPr/>
              <p:nvPr/>
            </p:nvSpPr>
            <p:spPr>
              <a:xfrm>
                <a:off x="-2" y="-2"/>
                <a:ext cx="189827" cy="19870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617" name="Shape 3"/>
              <p:cNvSpPr/>
              <p:nvPr/>
            </p:nvSpPr>
            <p:spPr>
              <a:xfrm>
                <a:off x="212155" y="-2"/>
                <a:ext cx="189827" cy="19870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618" name="Shape 4"/>
              <p:cNvSpPr/>
              <p:nvPr/>
            </p:nvSpPr>
            <p:spPr>
              <a:xfrm>
                <a:off x="424304" y="-2"/>
                <a:ext cx="189828" cy="19870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620" name="Shape 6"/>
            <p:cNvSpPr txBox="1"/>
            <p:nvPr/>
          </p:nvSpPr>
          <p:spPr>
            <a:xfrm>
              <a:off x="794745" y="-2"/>
              <a:ext cx="307059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b="1" sz="1800">
                  <a:solidFill>
                    <a:srgbClr val="00A3DA"/>
                  </a:solidFill>
                  <a:latin typeface="Avenir Next Regular"/>
                  <a:ea typeface="Avenir Next Regular"/>
                  <a:cs typeface="Avenir Next Regular"/>
                  <a:sym typeface="Avenir Next Regular"/>
                </a:defRPr>
              </a:lvl1pPr>
            </a:lstStyle>
            <a:p>
              <a:pPr/>
              <a:r>
                <a:t>Philip Webb | Literacy </a:t>
              </a:r>
            </a:p>
          </p:txBody>
        </p:sp>
      </p:grpSp>
      <p:sp>
        <p:nvSpPr>
          <p:cNvPr id="1622"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1623"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24" name="Slide Number"/>
          <p:cNvSpPr txBox="1"/>
          <p:nvPr>
            <p:ph type="sldNum" sz="quarter" idx="2"/>
          </p:nvPr>
        </p:nvSpPr>
        <p:spPr>
          <a:xfrm>
            <a:off x="12005841" y="8870545"/>
            <a:ext cx="348721" cy="339197"/>
          </a:xfrm>
          <a:prstGeom prst="rect">
            <a:avLst/>
          </a:prstGeom>
        </p:spPr>
        <p:txBody>
          <a:bodyPr lIns="65021" tIns="65021" rIns="65021" bIns="65021"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31" name="Slide Title"/>
          <p:cNvSpPr txBox="1"/>
          <p:nvPr>
            <p:ph type="title" hasCustomPrompt="1"/>
          </p:nvPr>
        </p:nvSpPr>
        <p:spPr>
          <a:xfrm>
            <a:off x="643466" y="1794933"/>
            <a:ext cx="11717868" cy="764354"/>
          </a:xfrm>
          <a:prstGeom prst="rect">
            <a:avLst/>
          </a:prstGeom>
        </p:spPr>
        <p:txBody>
          <a:bodyPr lIns="27093" tIns="27093" rIns="27093" bIns="27093" anchor="t"/>
          <a:lstStyle>
            <a:lvl1pPr algn="l" defTabSz="1733929">
              <a:lnSpc>
                <a:spcPct val="80000"/>
              </a:lnSpc>
              <a:defRPr b="1" spc="-120" sz="6000">
                <a:latin typeface="+mn-lt"/>
                <a:ea typeface="+mn-ea"/>
                <a:cs typeface="+mn-cs"/>
                <a:sym typeface="Helvetica Neue"/>
              </a:defRPr>
            </a:lvl1pPr>
          </a:lstStyle>
          <a:p>
            <a:pPr/>
            <a:r>
              <a:t>Slide Title</a:t>
            </a:r>
          </a:p>
        </p:txBody>
      </p:sp>
      <p:sp>
        <p:nvSpPr>
          <p:cNvPr id="1632" name="Body Level One…"/>
          <p:cNvSpPr txBox="1"/>
          <p:nvPr>
            <p:ph type="body" sz="quarter" idx="1" hasCustomPrompt="1"/>
          </p:nvPr>
        </p:nvSpPr>
        <p:spPr>
          <a:xfrm>
            <a:off x="643466" y="2484779"/>
            <a:ext cx="11717868" cy="498550"/>
          </a:xfrm>
          <a:prstGeom prst="rect">
            <a:avLst/>
          </a:prstGeom>
        </p:spPr>
        <p:txBody>
          <a:bodyPr lIns="24383" tIns="24383" rIns="24383" bIns="24383" anchor="t"/>
          <a:lstStyle>
            <a:lvl1pPr marL="0" indent="0" defTabSz="587022">
              <a:spcBef>
                <a:spcPts val="0"/>
              </a:spcBef>
              <a:buSzTx/>
              <a:buNone/>
              <a:defRPr b="1" sz="3800">
                <a:latin typeface="+mn-lt"/>
                <a:ea typeface="+mn-ea"/>
                <a:cs typeface="+mn-cs"/>
                <a:sym typeface="Helvetica Neue"/>
              </a:defRPr>
            </a:lvl1pPr>
            <a:lvl2pPr marL="1092200" indent="-482600" defTabSz="587022">
              <a:spcBef>
                <a:spcPts val="0"/>
              </a:spcBef>
              <a:buSzPct val="123000"/>
              <a:defRPr b="1" sz="3800">
                <a:latin typeface="+mn-lt"/>
                <a:ea typeface="+mn-ea"/>
                <a:cs typeface="+mn-cs"/>
                <a:sym typeface="Helvetica Neue"/>
              </a:defRPr>
            </a:lvl2pPr>
            <a:lvl3pPr marL="1701800" indent="-482600" defTabSz="587022">
              <a:spcBef>
                <a:spcPts val="0"/>
              </a:spcBef>
              <a:buSzPct val="123000"/>
              <a:defRPr b="1" sz="3800">
                <a:latin typeface="+mn-lt"/>
                <a:ea typeface="+mn-ea"/>
                <a:cs typeface="+mn-cs"/>
                <a:sym typeface="Helvetica Neue"/>
              </a:defRPr>
            </a:lvl3pPr>
            <a:lvl4pPr marL="2311400" indent="-482600" defTabSz="587022">
              <a:spcBef>
                <a:spcPts val="0"/>
              </a:spcBef>
              <a:buSzPct val="123000"/>
              <a:defRPr b="1" sz="3800">
                <a:latin typeface="+mn-lt"/>
                <a:ea typeface="+mn-ea"/>
                <a:cs typeface="+mn-cs"/>
                <a:sym typeface="Helvetica Neue"/>
              </a:defRPr>
            </a:lvl4pPr>
            <a:lvl5pPr marL="2921000" indent="-482600" defTabSz="587022">
              <a:spcBef>
                <a:spcPts val="0"/>
              </a:spcBef>
              <a:buSzPct val="123000"/>
              <a:defRPr b="1" sz="3800">
                <a:latin typeface="+mn-lt"/>
                <a:ea typeface="+mn-ea"/>
                <a:cs typeface="+mn-cs"/>
                <a:sym typeface="Helvetica Neue"/>
              </a:defRPr>
            </a:lvl5pPr>
          </a:lstStyle>
          <a:p>
            <a:pPr/>
            <a:r>
              <a:t>Slide Subtitle</a:t>
            </a:r>
          </a:p>
          <a:p>
            <a:pPr lvl="1"/>
            <a:r>
              <a:t/>
            </a:r>
          </a:p>
          <a:p>
            <a:pPr lvl="2"/>
            <a:r>
              <a:t/>
            </a:r>
          </a:p>
          <a:p>
            <a:pPr lvl="3"/>
            <a:r>
              <a:t/>
            </a:r>
          </a:p>
          <a:p>
            <a:pPr lvl="4"/>
            <a:r>
              <a:t/>
            </a:r>
          </a:p>
        </p:txBody>
      </p:sp>
      <p:sp>
        <p:nvSpPr>
          <p:cNvPr id="1633" name="Body Level One…"/>
          <p:cNvSpPr txBox="1"/>
          <p:nvPr>
            <p:ph type="body" idx="21" hasCustomPrompt="1"/>
          </p:nvPr>
        </p:nvSpPr>
        <p:spPr>
          <a:xfrm>
            <a:off x="643466" y="3485068"/>
            <a:ext cx="11717868" cy="4403208"/>
          </a:xfrm>
          <a:prstGeom prst="rect">
            <a:avLst/>
          </a:prstGeom>
        </p:spPr>
        <p:txBody>
          <a:bodyPr lIns="27093" tIns="27093" rIns="27093" bIns="27093" anchor="t"/>
          <a:lstStyle>
            <a:lvl1pPr marL="431800" indent="-431800" defTabSz="1733929">
              <a:lnSpc>
                <a:spcPct val="90000"/>
              </a:lnSpc>
              <a:spcBef>
                <a:spcPts val="3200"/>
              </a:spcBef>
              <a:buSzPct val="123000"/>
              <a:defRPr sz="3400">
                <a:latin typeface="+mn-lt"/>
                <a:ea typeface="+mn-ea"/>
                <a:cs typeface="+mn-cs"/>
                <a:sym typeface="Helvetica Neue"/>
              </a:defRPr>
            </a:lvl1pPr>
          </a:lstStyle>
          <a:p>
            <a:pPr/>
            <a:r>
              <a:t>Slide bullet text</a:t>
            </a:r>
          </a:p>
        </p:txBody>
      </p:sp>
      <p:sp>
        <p:nvSpPr>
          <p:cNvPr id="1634" name="Slide Number"/>
          <p:cNvSpPr txBox="1"/>
          <p:nvPr>
            <p:ph type="sldNum" sz="quarter" idx="2"/>
          </p:nvPr>
        </p:nvSpPr>
        <p:spPr>
          <a:xfrm>
            <a:off x="6380889" y="8167800"/>
            <a:ext cx="236357" cy="227720"/>
          </a:xfrm>
          <a:prstGeom prst="rect">
            <a:avLst/>
          </a:prstGeom>
        </p:spPr>
        <p:txBody>
          <a:bodyPr lIns="27093" tIns="27093" rIns="27093" bIns="27093" anchor="b"/>
          <a:lstStyle>
            <a:lvl1pPr defTabSz="415431">
              <a:defRPr sz="1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3" name="Title Text"/>
          <p:cNvSpPr txBox="1"/>
          <p:nvPr>
            <p:ph type="title"/>
          </p:nvPr>
        </p:nvSpPr>
        <p:spPr>
          <a:xfrm>
            <a:off x="952499" y="444498"/>
            <a:ext cx="11099801" cy="2159002"/>
          </a:xfrm>
          <a:prstGeom prst="rect">
            <a:avLst/>
          </a:prstGeom>
        </p:spPr>
        <p:txBody>
          <a:bodyPr/>
          <a:lstStyle>
            <a:lvl1pPr>
              <a:defRPr sz="7800"/>
            </a:lvl1pPr>
          </a:lstStyle>
          <a:p>
            <a:pPr/>
            <a:r>
              <a:t>Title Text</a:t>
            </a:r>
          </a:p>
        </p:txBody>
      </p:sp>
      <p:sp>
        <p:nvSpPr>
          <p:cNvPr id="124" name="Body Level One…"/>
          <p:cNvSpPr txBox="1"/>
          <p:nvPr>
            <p:ph type="body" idx="1"/>
          </p:nvPr>
        </p:nvSpPr>
        <p:spPr>
          <a:xfrm>
            <a:off x="952499" y="2603500"/>
            <a:ext cx="11099801" cy="6286500"/>
          </a:xfrm>
          <a:prstGeom prst="rect">
            <a:avLst/>
          </a:prstGeom>
        </p:spPr>
        <p:txBody>
          <a:bodyPr/>
          <a:lstStyle>
            <a:lvl1pPr marL="419803" indent="-419803">
              <a:defRPr sz="3400"/>
            </a:lvl1pPr>
            <a:lvl2pPr marL="864304" indent="-419803">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130" name="Group"/>
          <p:cNvGrpSpPr/>
          <p:nvPr/>
        </p:nvGrpSpPr>
        <p:grpSpPr>
          <a:xfrm>
            <a:off x="4569731" y="9283982"/>
            <a:ext cx="3865331" cy="279401"/>
            <a:chOff x="-1" y="0"/>
            <a:chExt cx="3865329" cy="279400"/>
          </a:xfrm>
        </p:grpSpPr>
        <p:grpSp>
          <p:nvGrpSpPr>
            <p:cNvPr id="128" name="Group"/>
            <p:cNvGrpSpPr/>
            <p:nvPr/>
          </p:nvGrpSpPr>
          <p:grpSpPr>
            <a:xfrm>
              <a:off x="-2" y="57793"/>
              <a:ext cx="614126" cy="198697"/>
              <a:chOff x="0" y="0"/>
              <a:chExt cx="614125" cy="198695"/>
            </a:xfrm>
          </p:grpSpPr>
          <p:sp>
            <p:nvSpPr>
              <p:cNvPr id="125"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26"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27"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129" name="Philip Webb | Literacy"/>
            <p:cNvSpPr txBox="1"/>
            <p:nvPr/>
          </p:nvSpPr>
          <p:spPr>
            <a:xfrm>
              <a:off x="794743"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1" name="Slide Number"/>
          <p:cNvSpPr txBox="1"/>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646" name="Group"/>
          <p:cNvGrpSpPr/>
          <p:nvPr/>
        </p:nvGrpSpPr>
        <p:grpSpPr>
          <a:xfrm>
            <a:off x="5752802" y="8153331"/>
            <a:ext cx="2006849" cy="133172"/>
            <a:chOff x="-1" y="0"/>
            <a:chExt cx="2006848" cy="133170"/>
          </a:xfrm>
        </p:grpSpPr>
        <p:grpSp>
          <p:nvGrpSpPr>
            <p:cNvPr id="1644" name="Group"/>
            <p:cNvGrpSpPr/>
            <p:nvPr/>
          </p:nvGrpSpPr>
          <p:grpSpPr>
            <a:xfrm>
              <a:off x="-2" y="30003"/>
              <a:ext cx="318852" cy="103168"/>
              <a:chOff x="0" y="0"/>
              <a:chExt cx="318850" cy="103166"/>
            </a:xfrm>
          </p:grpSpPr>
          <p:sp>
            <p:nvSpPr>
              <p:cNvPr id="1641" name="Rectangle"/>
              <p:cNvSpPr/>
              <p:nvPr/>
            </p:nvSpPr>
            <p:spPr>
              <a:xfrm>
                <a:off x="-1" y="-1"/>
                <a:ext cx="98557" cy="103168"/>
              </a:xfrm>
              <a:prstGeom prst="rect">
                <a:avLst/>
              </a:prstGeom>
              <a:solidFill>
                <a:srgbClr val="FEC700"/>
              </a:solidFill>
              <a:ln w="12700" cap="flat">
                <a:noFill/>
                <a:miter lim="400000"/>
              </a:ln>
              <a:effectLst/>
            </p:spPr>
            <p:txBody>
              <a:bodyPr wrap="square" lIns="27093" tIns="27093" rIns="27093" bIns="27093" numCol="1" anchor="t">
                <a:noAutofit/>
              </a:bodyPr>
              <a:lstStyle/>
              <a:p>
                <a:pPr algn="l" defTabSz="361243">
                  <a:lnSpc>
                    <a:spcPct val="120000"/>
                  </a:lnSpc>
                  <a:tabLst>
                    <a:tab pos="889000" algn="l"/>
                  </a:tabLst>
                  <a:defRPr sz="1400">
                    <a:solidFill>
                      <a:srgbClr val="00FDFF"/>
                    </a:solidFill>
                    <a:latin typeface="Avenir Next Medium"/>
                    <a:ea typeface="Avenir Next Medium"/>
                    <a:cs typeface="Avenir Next Medium"/>
                    <a:sym typeface="Avenir Next Medium"/>
                  </a:defRPr>
                </a:pPr>
              </a:p>
            </p:txBody>
          </p:sp>
          <p:sp>
            <p:nvSpPr>
              <p:cNvPr id="1642" name="Rectangle"/>
              <p:cNvSpPr/>
              <p:nvPr/>
            </p:nvSpPr>
            <p:spPr>
              <a:xfrm>
                <a:off x="110147" y="-1"/>
                <a:ext cx="98557" cy="103168"/>
              </a:xfrm>
              <a:prstGeom prst="rect">
                <a:avLst/>
              </a:prstGeom>
              <a:solidFill>
                <a:srgbClr val="929292"/>
              </a:solidFill>
              <a:ln w="12700" cap="flat">
                <a:noFill/>
                <a:miter lim="400000"/>
              </a:ln>
              <a:effectLst/>
            </p:spPr>
            <p:txBody>
              <a:bodyPr wrap="square" lIns="27093" tIns="27093" rIns="27093" bIns="27093" numCol="1" anchor="t">
                <a:noAutofit/>
              </a:bodyPr>
              <a:lstStyle/>
              <a:p>
                <a:pPr algn="l" defTabSz="361243">
                  <a:lnSpc>
                    <a:spcPct val="120000"/>
                  </a:lnSpc>
                  <a:tabLst>
                    <a:tab pos="889000" algn="l"/>
                  </a:tabLst>
                  <a:defRPr sz="1400">
                    <a:solidFill>
                      <a:srgbClr val="00FDFF"/>
                    </a:solidFill>
                    <a:latin typeface="Avenir Next Medium"/>
                    <a:ea typeface="Avenir Next Medium"/>
                    <a:cs typeface="Avenir Next Medium"/>
                    <a:sym typeface="Avenir Next Medium"/>
                  </a:defRPr>
                </a:pPr>
              </a:p>
            </p:txBody>
          </p:sp>
          <p:sp>
            <p:nvSpPr>
              <p:cNvPr id="1643" name="Rectangle"/>
              <p:cNvSpPr/>
              <p:nvPr/>
            </p:nvSpPr>
            <p:spPr>
              <a:xfrm>
                <a:off x="220293" y="-1"/>
                <a:ext cx="98558" cy="103168"/>
              </a:xfrm>
              <a:prstGeom prst="rect">
                <a:avLst/>
              </a:prstGeom>
              <a:solidFill>
                <a:srgbClr val="00A3DA"/>
              </a:solidFill>
              <a:ln w="12700" cap="flat">
                <a:noFill/>
                <a:miter lim="400000"/>
              </a:ln>
              <a:effectLst/>
            </p:spPr>
            <p:txBody>
              <a:bodyPr wrap="square" lIns="27093" tIns="27093" rIns="27093" bIns="27093" numCol="1" anchor="t">
                <a:noAutofit/>
              </a:bodyPr>
              <a:lstStyle/>
              <a:p>
                <a:pPr algn="l" defTabSz="361243">
                  <a:lnSpc>
                    <a:spcPct val="120000"/>
                  </a:lnSpc>
                  <a:tabLst>
                    <a:tab pos="889000" algn="l"/>
                  </a:tabLst>
                  <a:defRPr sz="1400">
                    <a:solidFill>
                      <a:srgbClr val="00FDFF"/>
                    </a:solidFill>
                    <a:latin typeface="Avenir Next Medium"/>
                    <a:ea typeface="Avenir Next Medium"/>
                    <a:cs typeface="Avenir Next Medium"/>
                    <a:sym typeface="Avenir Next Medium"/>
                  </a:defRPr>
                </a:pPr>
              </a:p>
            </p:txBody>
          </p:sp>
        </p:grpSp>
        <p:sp>
          <p:nvSpPr>
            <p:cNvPr id="1645" name="Philip Webb | Literacy"/>
            <p:cNvSpPr/>
            <p:nvPr/>
          </p:nvSpPr>
          <p:spPr>
            <a:xfrm>
              <a:off x="412624" y="-1"/>
              <a:ext cx="159422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3">
                <a:lnSpc>
                  <a:spcPct val="120000"/>
                </a:lnSpc>
                <a:tabLst>
                  <a:tab pos="889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647" name="Slide Number"/>
          <p:cNvSpPr txBox="1"/>
          <p:nvPr>
            <p:ph type="sldNum" sz="quarter" idx="2"/>
          </p:nvPr>
        </p:nvSpPr>
        <p:spPr>
          <a:xfrm>
            <a:off x="6394172" y="6275187"/>
            <a:ext cx="214314" cy="218225"/>
          </a:xfrm>
          <a:prstGeom prst="rect">
            <a:avLst/>
          </a:prstGeom>
        </p:spPr>
        <p:txBody>
          <a:bodyPr lIns="16072" tIns="16072" rIns="16072" bIns="16072"/>
          <a:lstStyle>
            <a:lvl1pPr defTabSz="584198">
              <a:defRPr sz="1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38" name="Title Text"/>
          <p:cNvSpPr txBox="1"/>
          <p:nvPr>
            <p:ph type="title"/>
          </p:nvPr>
        </p:nvSpPr>
        <p:spPr>
          <a:xfrm>
            <a:off x="952499" y="-3"/>
            <a:ext cx="5334002" cy="4622807"/>
          </a:xfrm>
          <a:prstGeom prst="rect">
            <a:avLst/>
          </a:prstGeom>
        </p:spPr>
        <p:txBody>
          <a:bodyPr anchor="b"/>
          <a:lstStyle>
            <a:lvl1pPr defTabSz="830861">
              <a:defRPr sz="5800"/>
            </a:lvl1pPr>
          </a:lstStyle>
          <a:p>
            <a:pPr/>
            <a:r>
              <a:t>Title Text</a:t>
            </a:r>
          </a:p>
        </p:txBody>
      </p:sp>
      <p:sp>
        <p:nvSpPr>
          <p:cNvPr id="139" name="Body Level One…"/>
          <p:cNvSpPr txBox="1"/>
          <p:nvPr>
            <p:ph type="body" sz="half" idx="1"/>
          </p:nvPr>
        </p:nvSpPr>
        <p:spPr>
          <a:xfrm>
            <a:off x="952499" y="4762498"/>
            <a:ext cx="5334002" cy="4991102"/>
          </a:xfrm>
          <a:prstGeom prst="rect">
            <a:avLst/>
          </a:prstGeom>
        </p:spPr>
        <p:txBody>
          <a:bodyPr anchor="t"/>
          <a:lstStyle>
            <a:lvl1pPr marL="0" indent="0" algn="ctr" defTabSz="830861">
              <a:spcBef>
                <a:spcPts val="0"/>
              </a:spcBef>
              <a:buSzTx/>
              <a:buNone/>
              <a:defRPr sz="3000"/>
            </a:lvl1pPr>
            <a:lvl2pPr marL="0" indent="0" algn="ctr" defTabSz="830861">
              <a:spcBef>
                <a:spcPts val="0"/>
              </a:spcBef>
              <a:buSzTx/>
              <a:buNone/>
              <a:defRPr sz="3000"/>
            </a:lvl2pPr>
            <a:lvl3pPr marL="0" indent="0" algn="ctr" defTabSz="830861">
              <a:spcBef>
                <a:spcPts val="0"/>
              </a:spcBef>
              <a:buSzTx/>
              <a:buNone/>
              <a:defRPr sz="3000"/>
            </a:lvl3pPr>
            <a:lvl4pPr marL="0" indent="0" algn="ctr" defTabSz="830861">
              <a:spcBef>
                <a:spcPts val="0"/>
              </a:spcBef>
              <a:buSzTx/>
              <a:buNone/>
              <a:defRPr sz="3000"/>
            </a:lvl4pPr>
            <a:lvl5pPr marL="0" indent="0" algn="ctr" defTabSz="830861">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grpSp>
        <p:nvGrpSpPr>
          <p:cNvPr id="145" name="Group"/>
          <p:cNvGrpSpPr/>
          <p:nvPr/>
        </p:nvGrpSpPr>
        <p:grpSpPr>
          <a:xfrm>
            <a:off x="4569731" y="9283981"/>
            <a:ext cx="3865331" cy="317501"/>
            <a:chOff x="-1" y="-1"/>
            <a:chExt cx="3865329" cy="317500"/>
          </a:xfrm>
        </p:grpSpPr>
        <p:grpSp>
          <p:nvGrpSpPr>
            <p:cNvPr id="143" name="Group"/>
            <p:cNvGrpSpPr/>
            <p:nvPr/>
          </p:nvGrpSpPr>
          <p:grpSpPr>
            <a:xfrm>
              <a:off x="-2" y="57793"/>
              <a:ext cx="614126" cy="198697"/>
              <a:chOff x="0" y="0"/>
              <a:chExt cx="614125" cy="198695"/>
            </a:xfrm>
          </p:grpSpPr>
          <p:sp>
            <p:nvSpPr>
              <p:cNvPr id="140"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41"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42"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44"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6"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58" name="Group"/>
          <p:cNvGrpSpPr/>
          <p:nvPr/>
        </p:nvGrpSpPr>
        <p:grpSpPr>
          <a:xfrm>
            <a:off x="4569731" y="9283981"/>
            <a:ext cx="3865331" cy="317501"/>
            <a:chOff x="-1" y="-1"/>
            <a:chExt cx="3865329" cy="317500"/>
          </a:xfrm>
        </p:grpSpPr>
        <p:grpSp>
          <p:nvGrpSpPr>
            <p:cNvPr id="156" name="Group"/>
            <p:cNvGrpSpPr/>
            <p:nvPr/>
          </p:nvGrpSpPr>
          <p:grpSpPr>
            <a:xfrm>
              <a:off x="-2" y="57793"/>
              <a:ext cx="614126" cy="198697"/>
              <a:chOff x="0" y="0"/>
              <a:chExt cx="614125" cy="198695"/>
            </a:xfrm>
          </p:grpSpPr>
          <p:sp>
            <p:nvSpPr>
              <p:cNvPr id="153"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54"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55"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57"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9"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160"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12005840" y="8870544"/>
            <a:ext cx="348724" cy="339198"/>
          </a:xfrm>
          <a:prstGeom prst="rect">
            <a:avLst/>
          </a:prstGeom>
        </p:spPr>
        <p:txBody>
          <a:bodyPr lIns="65022" tIns="65022" rIns="65022" bIns="65022"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73" name="Group"/>
          <p:cNvGrpSpPr/>
          <p:nvPr/>
        </p:nvGrpSpPr>
        <p:grpSpPr>
          <a:xfrm>
            <a:off x="4443298" y="9088455"/>
            <a:ext cx="3865330" cy="317501"/>
            <a:chOff x="-2" y="-1"/>
            <a:chExt cx="3865328" cy="317500"/>
          </a:xfrm>
        </p:grpSpPr>
        <p:grpSp>
          <p:nvGrpSpPr>
            <p:cNvPr id="171" name="Group"/>
            <p:cNvGrpSpPr/>
            <p:nvPr/>
          </p:nvGrpSpPr>
          <p:grpSpPr>
            <a:xfrm>
              <a:off x="-3" y="57796"/>
              <a:ext cx="614125" cy="198695"/>
              <a:chOff x="-1" y="0"/>
              <a:chExt cx="614123" cy="198693"/>
            </a:xfrm>
          </p:grpSpPr>
          <p:sp>
            <p:nvSpPr>
              <p:cNvPr id="168" name="Rectangle"/>
              <p:cNvSpPr/>
              <p:nvPr/>
            </p:nvSpPr>
            <p:spPr>
              <a:xfrm>
                <a:off x="-2"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69" name="Rectangle"/>
              <p:cNvSpPr/>
              <p:nvPr/>
            </p:nvSpPr>
            <p:spPr>
              <a:xfrm>
                <a:off x="212148"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70"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72" name="Philip Webb | Literacy"/>
            <p:cNvSpPr txBox="1"/>
            <p:nvPr/>
          </p:nvSpPr>
          <p:spPr>
            <a:xfrm>
              <a:off x="794740" y="-2"/>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74" name="Slide Number"/>
          <p:cNvSpPr txBox="1"/>
          <p:nvPr>
            <p:ph type="sldNum" sz="quarter" idx="2"/>
          </p:nvPr>
        </p:nvSpPr>
        <p:spPr>
          <a:xfrm>
            <a:off x="12005840" y="9130187"/>
            <a:ext cx="348724" cy="339198"/>
          </a:xfrm>
          <a:prstGeom prst="rect">
            <a:avLst/>
          </a:prstGeom>
        </p:spPr>
        <p:txBody>
          <a:bodyPr lIns="65022" tIns="65022" rIns="65022" bIns="65022" anchor="ctr"/>
          <a:lstStyle>
            <a:lvl1pPr algn="r" defTabSz="130048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81" name="Title Text"/>
          <p:cNvSpPr txBox="1"/>
          <p:nvPr>
            <p:ph type="title"/>
          </p:nvPr>
        </p:nvSpPr>
        <p:spPr>
          <a:xfrm>
            <a:off x="952496" y="-3"/>
            <a:ext cx="11099808" cy="3048007"/>
          </a:xfrm>
          <a:prstGeom prst="rect">
            <a:avLst/>
          </a:prstGeom>
        </p:spPr>
        <p:txBody>
          <a:bodyPr/>
          <a:lstStyle>
            <a:lvl1pPr>
              <a:defRPr sz="7600"/>
            </a:lvl1pPr>
          </a:lstStyle>
          <a:p>
            <a:pPr/>
            <a:r>
              <a:t>Title Text</a:t>
            </a:r>
          </a:p>
        </p:txBody>
      </p:sp>
      <p:grpSp>
        <p:nvGrpSpPr>
          <p:cNvPr id="187" name="Group"/>
          <p:cNvGrpSpPr/>
          <p:nvPr/>
        </p:nvGrpSpPr>
        <p:grpSpPr>
          <a:xfrm>
            <a:off x="5143480" y="8928091"/>
            <a:ext cx="2717824" cy="190501"/>
            <a:chOff x="-2" y="-1"/>
            <a:chExt cx="2717822" cy="190500"/>
          </a:xfrm>
        </p:grpSpPr>
        <p:grpSp>
          <p:nvGrpSpPr>
            <p:cNvPr id="185" name="Group"/>
            <p:cNvGrpSpPr/>
            <p:nvPr/>
          </p:nvGrpSpPr>
          <p:grpSpPr>
            <a:xfrm>
              <a:off x="-3" y="40633"/>
              <a:ext cx="431814" cy="139724"/>
              <a:chOff x="-1" y="-1"/>
              <a:chExt cx="431812" cy="139723"/>
            </a:xfrm>
          </p:grpSpPr>
          <p:sp>
            <p:nvSpPr>
              <p:cNvPr id="182" name="Square"/>
              <p:cNvSpPr/>
              <p:nvPr/>
            </p:nvSpPr>
            <p:spPr>
              <a:xfrm>
                <a:off x="-2" y="-2"/>
                <a:ext cx="133474" cy="1397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sp>
            <p:nvSpPr>
              <p:cNvPr id="183" name="Square"/>
              <p:cNvSpPr/>
              <p:nvPr/>
            </p:nvSpPr>
            <p:spPr>
              <a:xfrm>
                <a:off x="149169" y="-2"/>
                <a:ext cx="133475" cy="1397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sp>
            <p:nvSpPr>
              <p:cNvPr id="184" name="Square"/>
              <p:cNvSpPr/>
              <p:nvPr/>
            </p:nvSpPr>
            <p:spPr>
              <a:xfrm>
                <a:off x="298337" y="-2"/>
                <a:ext cx="133475" cy="1397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grpSp>
        <p:sp>
          <p:nvSpPr>
            <p:cNvPr id="186" name="Philip Webb | Literacy"/>
            <p:cNvSpPr txBox="1"/>
            <p:nvPr/>
          </p:nvSpPr>
          <p:spPr>
            <a:xfrm>
              <a:off x="558807" y="-2"/>
              <a:ext cx="2159014"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88" name="Slide Number"/>
          <p:cNvSpPr txBox="1"/>
          <p:nvPr>
            <p:ph type="sldNum" sz="quarter" idx="2"/>
          </p:nvPr>
        </p:nvSpPr>
        <p:spPr>
          <a:xfrm>
            <a:off x="12031590" y="8880441"/>
            <a:ext cx="322975" cy="319404"/>
          </a:xfrm>
          <a:prstGeom prst="rect">
            <a:avLst/>
          </a:prstGeom>
        </p:spPr>
        <p:txBody>
          <a:bodyPr lIns="65022" tIns="65022" rIns="65022" bIns="65022" anchor="ctr"/>
          <a:lstStyle>
            <a:lvl1pPr algn="r" defTabSz="457200">
              <a:defRPr sz="1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95" name="Title Text"/>
          <p:cNvSpPr txBox="1"/>
          <p:nvPr>
            <p:ph type="title"/>
          </p:nvPr>
        </p:nvSpPr>
        <p:spPr>
          <a:xfrm>
            <a:off x="952496" y="-3"/>
            <a:ext cx="11099808" cy="3048003"/>
          </a:xfrm>
          <a:prstGeom prst="rect">
            <a:avLst/>
          </a:prstGeom>
        </p:spPr>
        <p:txBody>
          <a:bodyPr/>
          <a:lstStyle>
            <a:lvl1pPr defTabSz="830861">
              <a:defRPr sz="7600"/>
            </a:lvl1pPr>
          </a:lstStyle>
          <a:p>
            <a:pPr/>
            <a:r>
              <a:t>Title Text</a:t>
            </a:r>
          </a:p>
        </p:txBody>
      </p:sp>
      <p:grpSp>
        <p:nvGrpSpPr>
          <p:cNvPr id="201" name="Group"/>
          <p:cNvGrpSpPr/>
          <p:nvPr/>
        </p:nvGrpSpPr>
        <p:grpSpPr>
          <a:xfrm>
            <a:off x="5143487" y="8928095"/>
            <a:ext cx="2717817" cy="190501"/>
            <a:chOff x="-1" y="-1"/>
            <a:chExt cx="2717816" cy="190500"/>
          </a:xfrm>
        </p:grpSpPr>
        <p:grpSp>
          <p:nvGrpSpPr>
            <p:cNvPr id="199" name="Group"/>
            <p:cNvGrpSpPr/>
            <p:nvPr/>
          </p:nvGrpSpPr>
          <p:grpSpPr>
            <a:xfrm>
              <a:off x="-2" y="40634"/>
              <a:ext cx="431814" cy="139720"/>
              <a:chOff x="-1" y="-1"/>
              <a:chExt cx="431813" cy="139719"/>
            </a:xfrm>
          </p:grpSpPr>
          <p:sp>
            <p:nvSpPr>
              <p:cNvPr id="196" name="Square"/>
              <p:cNvSpPr/>
              <p:nvPr/>
            </p:nvSpPr>
            <p:spPr>
              <a:xfrm>
                <a:off x="-2" y="-2"/>
                <a:ext cx="133471" cy="13972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97" name="Square"/>
              <p:cNvSpPr/>
              <p:nvPr/>
            </p:nvSpPr>
            <p:spPr>
              <a:xfrm>
                <a:off x="149169" y="-2"/>
                <a:ext cx="133473" cy="13972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198" name="Square"/>
              <p:cNvSpPr/>
              <p:nvPr/>
            </p:nvSpPr>
            <p:spPr>
              <a:xfrm>
                <a:off x="298340" y="-2"/>
                <a:ext cx="133473" cy="13972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grpSp>
        <p:sp>
          <p:nvSpPr>
            <p:cNvPr id="200" name="Philip Webb | Literacy"/>
            <p:cNvSpPr txBox="1"/>
            <p:nvPr/>
          </p:nvSpPr>
          <p:spPr>
            <a:xfrm>
              <a:off x="558806" y="-2"/>
              <a:ext cx="2159009"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02" name="Slide Number"/>
          <p:cNvSpPr txBox="1"/>
          <p:nvPr>
            <p:ph type="sldNum" sz="quarter" idx="2"/>
          </p:nvPr>
        </p:nvSpPr>
        <p:spPr>
          <a:xfrm>
            <a:off x="12014104" y="8854470"/>
            <a:ext cx="340458" cy="371345"/>
          </a:xfrm>
          <a:prstGeom prst="rect">
            <a:avLst/>
          </a:prstGeom>
        </p:spPr>
        <p:txBody>
          <a:bodyPr lIns="65022" tIns="65022" rIns="65022" bIns="65022" anchor="ctr"/>
          <a:lstStyle>
            <a:lvl1pPr algn="r" defTabSz="1300480">
              <a:defRPr sz="14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09" name="Title Text"/>
          <p:cNvSpPr txBox="1"/>
          <p:nvPr>
            <p:ph type="title"/>
          </p:nvPr>
        </p:nvSpPr>
        <p:spPr>
          <a:xfrm>
            <a:off x="952496" y="-3"/>
            <a:ext cx="11099808" cy="3048003"/>
          </a:xfrm>
          <a:prstGeom prst="rect">
            <a:avLst/>
          </a:prstGeom>
        </p:spPr>
        <p:txBody>
          <a:bodyPr/>
          <a:lstStyle>
            <a:lvl1pPr defTabSz="830861">
              <a:defRPr sz="7800"/>
            </a:lvl1pPr>
          </a:lstStyle>
          <a:p>
            <a:pPr/>
            <a:r>
              <a:t>Title Text</a:t>
            </a:r>
          </a:p>
        </p:txBody>
      </p:sp>
      <p:grpSp>
        <p:nvGrpSpPr>
          <p:cNvPr id="215" name="Group"/>
          <p:cNvGrpSpPr/>
          <p:nvPr/>
        </p:nvGrpSpPr>
        <p:grpSpPr>
          <a:xfrm>
            <a:off x="5143487" y="8928096"/>
            <a:ext cx="2717817" cy="203201"/>
            <a:chOff x="-1" y="0"/>
            <a:chExt cx="2717816" cy="203200"/>
          </a:xfrm>
        </p:grpSpPr>
        <p:grpSp>
          <p:nvGrpSpPr>
            <p:cNvPr id="213" name="Group"/>
            <p:cNvGrpSpPr/>
            <p:nvPr/>
          </p:nvGrpSpPr>
          <p:grpSpPr>
            <a:xfrm>
              <a:off x="-2" y="40634"/>
              <a:ext cx="431814" cy="139720"/>
              <a:chOff x="-1" y="0"/>
              <a:chExt cx="431813" cy="139718"/>
            </a:xfrm>
          </p:grpSpPr>
          <p:sp>
            <p:nvSpPr>
              <p:cNvPr id="210" name="Square"/>
              <p:cNvSpPr/>
              <p:nvPr/>
            </p:nvSpPr>
            <p:spPr>
              <a:xfrm>
                <a:off x="-2" y="-1"/>
                <a:ext cx="133471" cy="13971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211" name="Square"/>
              <p:cNvSpPr/>
              <p:nvPr/>
            </p:nvSpPr>
            <p:spPr>
              <a:xfrm>
                <a:off x="149169" y="-1"/>
                <a:ext cx="133473" cy="13971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212" name="Square"/>
              <p:cNvSpPr/>
              <p:nvPr/>
            </p:nvSpPr>
            <p:spPr>
              <a:xfrm>
                <a:off x="298340" y="-1"/>
                <a:ext cx="133473" cy="13971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214" name="Philip Webb | Literacy"/>
            <p:cNvSpPr txBox="1"/>
            <p:nvPr/>
          </p:nvSpPr>
          <p:spPr>
            <a:xfrm>
              <a:off x="558805" y="0"/>
              <a:ext cx="2159010"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16" name="Slide Number"/>
          <p:cNvSpPr txBox="1"/>
          <p:nvPr>
            <p:ph type="sldNum" sz="quarter" idx="2"/>
          </p:nvPr>
        </p:nvSpPr>
        <p:spPr>
          <a:xfrm>
            <a:off x="11985861" y="8835420"/>
            <a:ext cx="368703" cy="409445"/>
          </a:xfrm>
          <a:prstGeom prst="rect">
            <a:avLst/>
          </a:prstGeom>
        </p:spPr>
        <p:txBody>
          <a:bodyPr lIns="65022" tIns="65022" rIns="65022" bIns="65022" anchor="ctr"/>
          <a:lstStyle>
            <a:lvl1pPr algn="r" defTabSz="1300480">
              <a:defRPr sz="16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23" name="Title Text"/>
          <p:cNvSpPr txBox="1"/>
          <p:nvPr>
            <p:ph type="title"/>
          </p:nvPr>
        </p:nvSpPr>
        <p:spPr>
          <a:xfrm>
            <a:off x="952499" y="444498"/>
            <a:ext cx="11099801" cy="2159002"/>
          </a:xfrm>
          <a:prstGeom prst="rect">
            <a:avLst/>
          </a:prstGeom>
        </p:spPr>
        <p:txBody>
          <a:bodyPr/>
          <a:lstStyle>
            <a:lvl1pPr>
              <a:defRPr sz="7800"/>
            </a:lvl1pPr>
          </a:lstStyle>
          <a:p>
            <a:pPr/>
            <a:r>
              <a:t>Title Text</a:t>
            </a:r>
          </a:p>
        </p:txBody>
      </p:sp>
      <p:sp>
        <p:nvSpPr>
          <p:cNvPr id="224" name="Body Level One…"/>
          <p:cNvSpPr txBox="1"/>
          <p:nvPr>
            <p:ph type="body" idx="1"/>
          </p:nvPr>
        </p:nvSpPr>
        <p:spPr>
          <a:xfrm>
            <a:off x="952499" y="2603500"/>
            <a:ext cx="11099801" cy="6286500"/>
          </a:xfrm>
          <a:prstGeom prst="rect">
            <a:avLst/>
          </a:prstGeom>
        </p:spPr>
        <p:txBody>
          <a:bodyPr/>
          <a:lstStyle>
            <a:lvl1pPr marL="419803" indent="-419803">
              <a:defRPr sz="3400"/>
            </a:lvl1pPr>
            <a:lvl2pPr marL="864304" indent="-419803">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32" name="Title Text"/>
          <p:cNvSpPr txBox="1"/>
          <p:nvPr>
            <p:ph type="title"/>
          </p:nvPr>
        </p:nvSpPr>
        <p:spPr>
          <a:xfrm>
            <a:off x="952499" y="444498"/>
            <a:ext cx="11099801" cy="2159002"/>
          </a:xfrm>
          <a:prstGeom prst="rect">
            <a:avLst/>
          </a:prstGeom>
        </p:spPr>
        <p:txBody>
          <a:bodyPr/>
          <a:lstStyle>
            <a:lvl1pPr>
              <a:defRPr sz="7800"/>
            </a:lvl1pPr>
          </a:lstStyle>
          <a:p>
            <a:pPr/>
            <a:r>
              <a:t>Title Text</a:t>
            </a:r>
          </a:p>
        </p:txBody>
      </p:sp>
      <p:sp>
        <p:nvSpPr>
          <p:cNvPr id="233" name="Slide Number"/>
          <p:cNvSpPr txBox="1"/>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45" name="Group"/>
          <p:cNvGrpSpPr/>
          <p:nvPr/>
        </p:nvGrpSpPr>
        <p:grpSpPr>
          <a:xfrm>
            <a:off x="4569731" y="9283982"/>
            <a:ext cx="3865331" cy="279401"/>
            <a:chOff x="-1" y="0"/>
            <a:chExt cx="3865329" cy="279400"/>
          </a:xfrm>
        </p:grpSpPr>
        <p:grpSp>
          <p:nvGrpSpPr>
            <p:cNvPr id="243" name="Group"/>
            <p:cNvGrpSpPr/>
            <p:nvPr/>
          </p:nvGrpSpPr>
          <p:grpSpPr>
            <a:xfrm>
              <a:off x="-2" y="57793"/>
              <a:ext cx="614126" cy="198697"/>
              <a:chOff x="0" y="0"/>
              <a:chExt cx="614125" cy="198695"/>
            </a:xfrm>
          </p:grpSpPr>
          <p:sp>
            <p:nvSpPr>
              <p:cNvPr id="240"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41"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42"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244" name="Philip Webb | Literacy"/>
            <p:cNvSpPr txBox="1"/>
            <p:nvPr/>
          </p:nvSpPr>
          <p:spPr>
            <a:xfrm>
              <a:off x="794743"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46"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130048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58" name="Group"/>
          <p:cNvGrpSpPr/>
          <p:nvPr/>
        </p:nvGrpSpPr>
        <p:grpSpPr>
          <a:xfrm>
            <a:off x="4569726" y="9283982"/>
            <a:ext cx="3865336" cy="279401"/>
            <a:chOff x="-2" y="0"/>
            <a:chExt cx="3865334" cy="279400"/>
          </a:xfrm>
        </p:grpSpPr>
        <p:grpSp>
          <p:nvGrpSpPr>
            <p:cNvPr id="256" name="Group"/>
            <p:cNvGrpSpPr/>
            <p:nvPr/>
          </p:nvGrpSpPr>
          <p:grpSpPr>
            <a:xfrm>
              <a:off x="-3" y="57792"/>
              <a:ext cx="614130" cy="198700"/>
              <a:chOff x="-1" y="-1"/>
              <a:chExt cx="614128" cy="198699"/>
            </a:xfrm>
          </p:grpSpPr>
          <p:sp>
            <p:nvSpPr>
              <p:cNvPr id="253" name="Rectangle"/>
              <p:cNvSpPr/>
              <p:nvPr/>
            </p:nvSpPr>
            <p:spPr>
              <a:xfrm>
                <a:off x="-2" y="-2"/>
                <a:ext cx="189825"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54" name="Rectangle"/>
              <p:cNvSpPr/>
              <p:nvPr/>
            </p:nvSpPr>
            <p:spPr>
              <a:xfrm>
                <a:off x="212151"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55" name="Rectangle"/>
              <p:cNvSpPr/>
              <p:nvPr/>
            </p:nvSpPr>
            <p:spPr>
              <a:xfrm>
                <a:off x="424303" y="-2"/>
                <a:ext cx="189825"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257" name="Philip Webb | Literacy"/>
            <p:cNvSpPr txBox="1"/>
            <p:nvPr/>
          </p:nvSpPr>
          <p:spPr>
            <a:xfrm>
              <a:off x="794744" y="0"/>
              <a:ext cx="307058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59"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63895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71" name="Group"/>
          <p:cNvGrpSpPr/>
          <p:nvPr/>
        </p:nvGrpSpPr>
        <p:grpSpPr>
          <a:xfrm>
            <a:off x="4569734" y="9193670"/>
            <a:ext cx="3865327" cy="317501"/>
            <a:chOff x="-2" y="-1"/>
            <a:chExt cx="3865326" cy="317500"/>
          </a:xfrm>
        </p:grpSpPr>
        <p:grpSp>
          <p:nvGrpSpPr>
            <p:cNvPr id="269" name="Group"/>
            <p:cNvGrpSpPr/>
            <p:nvPr/>
          </p:nvGrpSpPr>
          <p:grpSpPr>
            <a:xfrm>
              <a:off x="-3" y="57796"/>
              <a:ext cx="614125" cy="198695"/>
              <a:chOff x="0" y="0"/>
              <a:chExt cx="614123" cy="198693"/>
            </a:xfrm>
          </p:grpSpPr>
          <p:sp>
            <p:nvSpPr>
              <p:cNvPr id="266" name="Rectangle"/>
              <p:cNvSpPr/>
              <p:nvPr/>
            </p:nvSpPr>
            <p:spPr>
              <a:xfrm>
                <a:off x="-1"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67" name="Rectangle"/>
              <p:cNvSpPr/>
              <p:nvPr/>
            </p:nvSpPr>
            <p:spPr>
              <a:xfrm>
                <a:off x="212149"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68"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70" name="Philip Webb | Literacy"/>
            <p:cNvSpPr txBox="1"/>
            <p:nvPr/>
          </p:nvSpPr>
          <p:spPr>
            <a:xfrm>
              <a:off x="794739" y="-2"/>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72"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284" name="Group"/>
          <p:cNvGrpSpPr/>
          <p:nvPr/>
        </p:nvGrpSpPr>
        <p:grpSpPr>
          <a:xfrm>
            <a:off x="5143489" y="8559796"/>
            <a:ext cx="2717814" cy="203201"/>
            <a:chOff x="-2" y="0"/>
            <a:chExt cx="2717813" cy="203200"/>
          </a:xfrm>
        </p:grpSpPr>
        <p:grpSp>
          <p:nvGrpSpPr>
            <p:cNvPr id="282" name="Group"/>
            <p:cNvGrpSpPr/>
            <p:nvPr/>
          </p:nvGrpSpPr>
          <p:grpSpPr>
            <a:xfrm>
              <a:off x="-3" y="40634"/>
              <a:ext cx="431815" cy="139717"/>
              <a:chOff x="-1" y="0"/>
              <a:chExt cx="431813" cy="139715"/>
            </a:xfrm>
          </p:grpSpPr>
          <p:sp>
            <p:nvSpPr>
              <p:cNvPr id="279" name="Square"/>
              <p:cNvSpPr/>
              <p:nvPr/>
            </p:nvSpPr>
            <p:spPr>
              <a:xfrm>
                <a:off x="-2" y="-1"/>
                <a:ext cx="133477" cy="13971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280" name="Square"/>
              <p:cNvSpPr/>
              <p:nvPr/>
            </p:nvSpPr>
            <p:spPr>
              <a:xfrm>
                <a:off x="149171" y="-1"/>
                <a:ext cx="133472" cy="13971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281" name="Square"/>
              <p:cNvSpPr/>
              <p:nvPr/>
            </p:nvSpPr>
            <p:spPr>
              <a:xfrm>
                <a:off x="298341" y="-1"/>
                <a:ext cx="133472" cy="13971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283" name="Philip Webb | Literacy"/>
            <p:cNvSpPr txBox="1"/>
            <p:nvPr/>
          </p:nvSpPr>
          <p:spPr>
            <a:xfrm>
              <a:off x="558804" y="0"/>
              <a:ext cx="2159008"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85" name="Slide Number"/>
          <p:cNvSpPr txBox="1"/>
          <p:nvPr>
            <p:ph type="sldNum" sz="quarter" idx="2"/>
          </p:nvPr>
        </p:nvSpPr>
        <p:spPr>
          <a:xfrm>
            <a:off x="12008619" y="8854470"/>
            <a:ext cx="345945" cy="371345"/>
          </a:xfrm>
          <a:prstGeom prst="rect">
            <a:avLst/>
          </a:prstGeom>
        </p:spPr>
        <p:txBody>
          <a:bodyPr lIns="65022" tIns="65022" rIns="65022" bIns="65022" anchor="ctr"/>
          <a:lstStyle>
            <a:lvl1pPr algn="r" defTabSz="130048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92" name="Title Text"/>
          <p:cNvSpPr txBox="1"/>
          <p:nvPr>
            <p:ph type="title"/>
          </p:nvPr>
        </p:nvSpPr>
        <p:spPr>
          <a:xfrm>
            <a:off x="1270000" y="1638300"/>
            <a:ext cx="10464800" cy="3302000"/>
          </a:xfrm>
          <a:prstGeom prst="rect">
            <a:avLst/>
          </a:prstGeom>
        </p:spPr>
        <p:txBody>
          <a:bodyPr anchor="b"/>
          <a:lstStyle/>
          <a:p>
            <a:pPr/>
            <a:r>
              <a:t>Title Text</a:t>
            </a:r>
          </a:p>
        </p:txBody>
      </p:sp>
      <p:sp>
        <p:nvSpPr>
          <p:cNvPr id="293"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grpSp>
        <p:nvGrpSpPr>
          <p:cNvPr id="299" name="Group"/>
          <p:cNvGrpSpPr/>
          <p:nvPr/>
        </p:nvGrpSpPr>
        <p:grpSpPr>
          <a:xfrm>
            <a:off x="4569729" y="9283978"/>
            <a:ext cx="3865333" cy="317501"/>
            <a:chOff x="-1" y="-1"/>
            <a:chExt cx="3865332" cy="317500"/>
          </a:xfrm>
        </p:grpSpPr>
        <p:grpSp>
          <p:nvGrpSpPr>
            <p:cNvPr id="297" name="Group"/>
            <p:cNvGrpSpPr/>
            <p:nvPr/>
          </p:nvGrpSpPr>
          <p:grpSpPr>
            <a:xfrm>
              <a:off x="-2" y="57794"/>
              <a:ext cx="614127" cy="198700"/>
              <a:chOff x="0" y="-1"/>
              <a:chExt cx="614126" cy="198699"/>
            </a:xfrm>
          </p:grpSpPr>
          <p:sp>
            <p:nvSpPr>
              <p:cNvPr id="294" name="Rectangle"/>
              <p:cNvSpPr/>
              <p:nvPr/>
            </p:nvSpPr>
            <p:spPr>
              <a:xfrm>
                <a:off x="-1" y="-2"/>
                <a:ext cx="189826"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295" name="Rectangle"/>
              <p:cNvSpPr/>
              <p:nvPr/>
            </p:nvSpPr>
            <p:spPr>
              <a:xfrm>
                <a:off x="212151"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296" name="Rectangle"/>
              <p:cNvSpPr/>
              <p:nvPr/>
            </p:nvSpPr>
            <p:spPr>
              <a:xfrm>
                <a:off x="424302" y="-2"/>
                <a:ext cx="189824"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298" name="Philip Webb | Literacy"/>
            <p:cNvSpPr txBox="1"/>
            <p:nvPr/>
          </p:nvSpPr>
          <p:spPr>
            <a:xfrm>
              <a:off x="794743" y="-2"/>
              <a:ext cx="3070588"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07" name="Title Text"/>
          <p:cNvSpPr txBox="1"/>
          <p:nvPr>
            <p:ph type="title"/>
          </p:nvPr>
        </p:nvSpPr>
        <p:spPr>
          <a:prstGeom prst="rect">
            <a:avLst/>
          </a:prstGeom>
        </p:spPr>
        <p:txBody>
          <a:bodyPr/>
          <a:lstStyle/>
          <a:p>
            <a:pPr/>
            <a:r>
              <a:t>Title Text</a:t>
            </a:r>
          </a:p>
        </p:txBody>
      </p:sp>
      <p:sp>
        <p:nvSpPr>
          <p:cNvPr id="30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314" name="Group"/>
          <p:cNvGrpSpPr/>
          <p:nvPr/>
        </p:nvGrpSpPr>
        <p:grpSpPr>
          <a:xfrm>
            <a:off x="4569729" y="9283978"/>
            <a:ext cx="3865333" cy="317501"/>
            <a:chOff x="-1" y="-1"/>
            <a:chExt cx="3865332" cy="317500"/>
          </a:xfrm>
        </p:grpSpPr>
        <p:grpSp>
          <p:nvGrpSpPr>
            <p:cNvPr id="312" name="Group"/>
            <p:cNvGrpSpPr/>
            <p:nvPr/>
          </p:nvGrpSpPr>
          <p:grpSpPr>
            <a:xfrm>
              <a:off x="-2" y="57794"/>
              <a:ext cx="614127" cy="198700"/>
              <a:chOff x="0" y="-1"/>
              <a:chExt cx="614126" cy="198699"/>
            </a:xfrm>
          </p:grpSpPr>
          <p:sp>
            <p:nvSpPr>
              <p:cNvPr id="309" name="Rectangle"/>
              <p:cNvSpPr/>
              <p:nvPr/>
            </p:nvSpPr>
            <p:spPr>
              <a:xfrm>
                <a:off x="-1" y="-2"/>
                <a:ext cx="189826"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10" name="Rectangle"/>
              <p:cNvSpPr/>
              <p:nvPr/>
            </p:nvSpPr>
            <p:spPr>
              <a:xfrm>
                <a:off x="212151"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11" name="Rectangle"/>
              <p:cNvSpPr/>
              <p:nvPr/>
            </p:nvSpPr>
            <p:spPr>
              <a:xfrm>
                <a:off x="424302" y="-2"/>
                <a:ext cx="189824"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313" name="Philip Webb | Literacy"/>
            <p:cNvSpPr txBox="1"/>
            <p:nvPr/>
          </p:nvSpPr>
          <p:spPr>
            <a:xfrm>
              <a:off x="794743" y="-2"/>
              <a:ext cx="3070588"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p>
            <a:pPr/>
            <a:r>
              <a:t>Title Text</a:t>
            </a:r>
          </a:p>
        </p:txBody>
      </p:sp>
      <p:sp>
        <p:nvSpPr>
          <p:cNvPr id="3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329" name="Group"/>
          <p:cNvGrpSpPr/>
          <p:nvPr/>
        </p:nvGrpSpPr>
        <p:grpSpPr>
          <a:xfrm>
            <a:off x="4569731" y="9283981"/>
            <a:ext cx="3865331" cy="317501"/>
            <a:chOff x="-1" y="-1"/>
            <a:chExt cx="3865329" cy="317500"/>
          </a:xfrm>
        </p:grpSpPr>
        <p:grpSp>
          <p:nvGrpSpPr>
            <p:cNvPr id="327" name="Group"/>
            <p:cNvGrpSpPr/>
            <p:nvPr/>
          </p:nvGrpSpPr>
          <p:grpSpPr>
            <a:xfrm>
              <a:off x="-2" y="57793"/>
              <a:ext cx="614126" cy="198697"/>
              <a:chOff x="0" y="0"/>
              <a:chExt cx="614125" cy="198695"/>
            </a:xfrm>
          </p:grpSpPr>
          <p:sp>
            <p:nvSpPr>
              <p:cNvPr id="324"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25"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26"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328"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42" name="Group"/>
          <p:cNvGrpSpPr/>
          <p:nvPr/>
        </p:nvGrpSpPr>
        <p:grpSpPr>
          <a:xfrm>
            <a:off x="4569729" y="9283982"/>
            <a:ext cx="3865334" cy="279401"/>
            <a:chOff x="-2" y="0"/>
            <a:chExt cx="3865333" cy="279400"/>
          </a:xfrm>
        </p:grpSpPr>
        <p:grpSp>
          <p:nvGrpSpPr>
            <p:cNvPr id="340" name="Group"/>
            <p:cNvGrpSpPr/>
            <p:nvPr/>
          </p:nvGrpSpPr>
          <p:grpSpPr>
            <a:xfrm>
              <a:off x="-3" y="57792"/>
              <a:ext cx="614129" cy="198700"/>
              <a:chOff x="0" y="-1"/>
              <a:chExt cx="614127" cy="198699"/>
            </a:xfrm>
          </p:grpSpPr>
          <p:sp>
            <p:nvSpPr>
              <p:cNvPr id="337" name="Rectangle"/>
              <p:cNvSpPr/>
              <p:nvPr/>
            </p:nvSpPr>
            <p:spPr>
              <a:xfrm>
                <a:off x="-1" y="-2"/>
                <a:ext cx="189824"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38" name="Rectangle"/>
              <p:cNvSpPr/>
              <p:nvPr/>
            </p:nvSpPr>
            <p:spPr>
              <a:xfrm>
                <a:off x="212150"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39" name="Rectangle"/>
              <p:cNvSpPr/>
              <p:nvPr/>
            </p:nvSpPr>
            <p:spPr>
              <a:xfrm>
                <a:off x="424302" y="-2"/>
                <a:ext cx="189825"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341" name="Philip Webb | Literacy"/>
            <p:cNvSpPr txBox="1"/>
            <p:nvPr/>
          </p:nvSpPr>
          <p:spPr>
            <a:xfrm>
              <a:off x="794744" y="0"/>
              <a:ext cx="307058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43" name="Title Text"/>
          <p:cNvSpPr txBox="1"/>
          <p:nvPr>
            <p:ph type="title"/>
          </p:nvPr>
        </p:nvSpPr>
        <p:spPr>
          <a:xfrm>
            <a:off x="975358" y="532832"/>
            <a:ext cx="11045053" cy="2284878"/>
          </a:xfrm>
          <a:prstGeom prst="rect">
            <a:avLst/>
          </a:prstGeom>
        </p:spPr>
        <p:txBody>
          <a:bodyPr lIns="72248" tIns="72248" rIns="72248" bIns="72248"/>
          <a:lstStyle>
            <a:lvl1pPr marL="54182" indent="-54182" algn="l" defTabSz="1300480">
              <a:defRPr b="1" sz="5400">
                <a:latin typeface="Arial"/>
                <a:ea typeface="Arial"/>
                <a:cs typeface="Arial"/>
                <a:sym typeface="Arial"/>
              </a:defRPr>
            </a:lvl1pPr>
          </a:lstStyle>
          <a:p>
            <a:pPr/>
            <a:r>
              <a:t>Title Text</a:t>
            </a:r>
          </a:p>
        </p:txBody>
      </p:sp>
      <p:sp>
        <p:nvSpPr>
          <p:cNvPr id="344" name="Body Level One…"/>
          <p:cNvSpPr txBox="1"/>
          <p:nvPr>
            <p:ph type="body" idx="1"/>
          </p:nvPr>
        </p:nvSpPr>
        <p:spPr>
          <a:xfrm>
            <a:off x="975358" y="2817703"/>
            <a:ext cx="11045053" cy="6935900"/>
          </a:xfrm>
          <a:prstGeom prst="rect">
            <a:avLst/>
          </a:prstGeom>
        </p:spPr>
        <p:txBody>
          <a:bodyPr lIns="72248" tIns="72248" rIns="72248" bIns="72248" anchor="t"/>
          <a:lstStyle>
            <a:lvl1pPr marL="54182" indent="-54182" defTabSz="1300480">
              <a:spcBef>
                <a:spcPts val="1100"/>
              </a:spcBef>
              <a:buSzTx/>
              <a:buNone/>
              <a:defRPr sz="4200">
                <a:latin typeface="Arial"/>
                <a:ea typeface="Arial"/>
                <a:cs typeface="Arial"/>
                <a:sym typeface="Arial"/>
              </a:defRPr>
            </a:lvl1pPr>
            <a:lvl2pPr marL="54182" indent="-16086" defTabSz="1300480">
              <a:spcBef>
                <a:spcPts val="1100"/>
              </a:spcBef>
              <a:buSzTx/>
              <a:buNone/>
              <a:defRPr sz="4200">
                <a:latin typeface="Arial"/>
                <a:ea typeface="Arial"/>
                <a:cs typeface="Arial"/>
                <a:sym typeface="Arial"/>
              </a:defRPr>
            </a:lvl2pPr>
            <a:lvl3pPr marL="54182" indent="-16086" defTabSz="1300480">
              <a:spcBef>
                <a:spcPts val="1100"/>
              </a:spcBef>
              <a:buSzTx/>
              <a:buNone/>
              <a:defRPr sz="4200">
                <a:latin typeface="Arial"/>
                <a:ea typeface="Arial"/>
                <a:cs typeface="Arial"/>
                <a:sym typeface="Arial"/>
              </a:defRPr>
            </a:lvl3pPr>
            <a:lvl4pPr marL="54182" indent="-16086" defTabSz="1300480">
              <a:spcBef>
                <a:spcPts val="1100"/>
              </a:spcBef>
              <a:buSzTx/>
              <a:buNone/>
              <a:defRPr sz="4200">
                <a:latin typeface="Arial"/>
                <a:ea typeface="Arial"/>
                <a:cs typeface="Arial"/>
                <a:sym typeface="Arial"/>
              </a:defRPr>
            </a:lvl4pPr>
            <a:lvl5pPr marL="54182"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45" name="Slide Number"/>
          <p:cNvSpPr txBox="1"/>
          <p:nvPr>
            <p:ph type="sldNum" sz="quarter" idx="2"/>
          </p:nvPr>
        </p:nvSpPr>
        <p:spPr>
          <a:xfrm>
            <a:off x="8974165" y="8854470"/>
            <a:ext cx="345945" cy="371345"/>
          </a:xfrm>
          <a:prstGeom prst="rect">
            <a:avLst/>
          </a:prstGeom>
        </p:spPr>
        <p:txBody>
          <a:bodyPr lIns="65022" tIns="65022" rIns="65022" bIns="65022" anchor="ctr"/>
          <a:lstStyle>
            <a:lvl1pPr algn="r" defTabSz="130048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57" name="Group"/>
          <p:cNvGrpSpPr/>
          <p:nvPr/>
        </p:nvGrpSpPr>
        <p:grpSpPr>
          <a:xfrm>
            <a:off x="4569731" y="9283981"/>
            <a:ext cx="3865331" cy="317501"/>
            <a:chOff x="-1" y="-1"/>
            <a:chExt cx="3865329" cy="317500"/>
          </a:xfrm>
        </p:grpSpPr>
        <p:grpSp>
          <p:nvGrpSpPr>
            <p:cNvPr id="355" name="Group"/>
            <p:cNvGrpSpPr/>
            <p:nvPr/>
          </p:nvGrpSpPr>
          <p:grpSpPr>
            <a:xfrm>
              <a:off x="-2" y="57793"/>
              <a:ext cx="614126" cy="198697"/>
              <a:chOff x="0" y="0"/>
              <a:chExt cx="614125" cy="198695"/>
            </a:xfrm>
          </p:grpSpPr>
          <p:sp>
            <p:nvSpPr>
              <p:cNvPr id="352"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53"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54"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356"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58"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359" name="Body Level One…"/>
          <p:cNvSpPr txBox="1"/>
          <p:nvPr>
            <p:ph type="body" idx="1"/>
          </p:nvPr>
        </p:nvSpPr>
        <p:spPr>
          <a:xfrm>
            <a:off x="975358" y="2817703"/>
            <a:ext cx="11045051" cy="6935900"/>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60" name="Slide Number"/>
          <p:cNvSpPr txBox="1"/>
          <p:nvPr>
            <p:ph type="sldNum" sz="quarter" idx="2"/>
          </p:nvPr>
        </p:nvSpPr>
        <p:spPr>
          <a:xfrm>
            <a:off x="12005840" y="8870544"/>
            <a:ext cx="348724" cy="339198"/>
          </a:xfrm>
          <a:prstGeom prst="rect">
            <a:avLst/>
          </a:prstGeom>
        </p:spPr>
        <p:txBody>
          <a:bodyPr lIns="65022" tIns="65022" rIns="65022" bIns="65022"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72" name="Group"/>
          <p:cNvGrpSpPr/>
          <p:nvPr/>
        </p:nvGrpSpPr>
        <p:grpSpPr>
          <a:xfrm>
            <a:off x="4569731" y="9283982"/>
            <a:ext cx="3865331" cy="279401"/>
            <a:chOff x="-1" y="0"/>
            <a:chExt cx="3865329" cy="279400"/>
          </a:xfrm>
        </p:grpSpPr>
        <p:grpSp>
          <p:nvGrpSpPr>
            <p:cNvPr id="370" name="Group"/>
            <p:cNvGrpSpPr/>
            <p:nvPr/>
          </p:nvGrpSpPr>
          <p:grpSpPr>
            <a:xfrm>
              <a:off x="-2" y="57793"/>
              <a:ext cx="614126" cy="198697"/>
              <a:chOff x="0" y="0"/>
              <a:chExt cx="614125" cy="198695"/>
            </a:xfrm>
          </p:grpSpPr>
          <p:sp>
            <p:nvSpPr>
              <p:cNvPr id="367" name="Rectangle"/>
              <p:cNvSpPr/>
              <p:nvPr/>
            </p:nvSpPr>
            <p:spPr>
              <a:xfrm>
                <a:off x="-1" y="-1"/>
                <a:ext cx="189825"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68" name="Rectangle"/>
              <p:cNvSpPr/>
              <p:nvPr/>
            </p:nvSpPr>
            <p:spPr>
              <a:xfrm>
                <a:off x="212150"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69" name="Rectangle"/>
              <p:cNvSpPr/>
              <p:nvPr/>
            </p:nvSpPr>
            <p:spPr>
              <a:xfrm>
                <a:off x="424302"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371" name="Philip Webb | Literacy"/>
            <p:cNvSpPr txBox="1"/>
            <p:nvPr/>
          </p:nvSpPr>
          <p:spPr>
            <a:xfrm>
              <a:off x="794743"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73"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400">
                <a:latin typeface="Arial"/>
                <a:ea typeface="Arial"/>
                <a:cs typeface="Arial"/>
                <a:sym typeface="Arial"/>
              </a:defRPr>
            </a:lvl1pPr>
          </a:lstStyle>
          <a:p>
            <a:pPr/>
            <a:r>
              <a:t>Title Text</a:t>
            </a:r>
          </a:p>
        </p:txBody>
      </p:sp>
      <p:sp>
        <p:nvSpPr>
          <p:cNvPr id="374" name="Body Level One…"/>
          <p:cNvSpPr txBox="1"/>
          <p:nvPr>
            <p:ph type="body" idx="1"/>
          </p:nvPr>
        </p:nvSpPr>
        <p:spPr>
          <a:xfrm>
            <a:off x="975358" y="2817703"/>
            <a:ext cx="11045051" cy="6935900"/>
          </a:xfrm>
          <a:prstGeom prst="rect">
            <a:avLst/>
          </a:prstGeom>
        </p:spPr>
        <p:txBody>
          <a:bodyPr lIns="72248" tIns="72248" rIns="72248" bIns="72248" anchor="t"/>
          <a:lstStyle>
            <a:lvl1pPr marL="54182" indent="-54182" defTabSz="1300480">
              <a:spcBef>
                <a:spcPts val="1100"/>
              </a:spcBef>
              <a:buSzTx/>
              <a:buNone/>
              <a:defRPr sz="4200">
                <a:latin typeface="Arial"/>
                <a:ea typeface="Arial"/>
                <a:cs typeface="Arial"/>
                <a:sym typeface="Arial"/>
              </a:defRPr>
            </a:lvl1pPr>
            <a:lvl2pPr marL="54182" indent="-16086" defTabSz="1300480">
              <a:spcBef>
                <a:spcPts val="1100"/>
              </a:spcBef>
              <a:buSzTx/>
              <a:buNone/>
              <a:defRPr sz="4200">
                <a:latin typeface="Arial"/>
                <a:ea typeface="Arial"/>
                <a:cs typeface="Arial"/>
                <a:sym typeface="Arial"/>
              </a:defRPr>
            </a:lvl2pPr>
            <a:lvl3pPr marL="54182" indent="-16086" defTabSz="1300480">
              <a:spcBef>
                <a:spcPts val="1100"/>
              </a:spcBef>
              <a:buSzTx/>
              <a:buNone/>
              <a:defRPr sz="4200">
                <a:latin typeface="Arial"/>
                <a:ea typeface="Arial"/>
                <a:cs typeface="Arial"/>
                <a:sym typeface="Arial"/>
              </a:defRPr>
            </a:lvl3pPr>
            <a:lvl4pPr marL="54182" indent="-16086" defTabSz="1300480">
              <a:spcBef>
                <a:spcPts val="1100"/>
              </a:spcBef>
              <a:buSzTx/>
              <a:buNone/>
              <a:defRPr sz="4200">
                <a:latin typeface="Arial"/>
                <a:ea typeface="Arial"/>
                <a:cs typeface="Arial"/>
                <a:sym typeface="Arial"/>
              </a:defRPr>
            </a:lvl4pPr>
            <a:lvl5pPr marL="54182"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75" name="Slide Number"/>
          <p:cNvSpPr txBox="1"/>
          <p:nvPr>
            <p:ph type="sldNum" sz="quarter" idx="2"/>
          </p:nvPr>
        </p:nvSpPr>
        <p:spPr>
          <a:xfrm>
            <a:off x="12031586" y="8880441"/>
            <a:ext cx="322976" cy="319404"/>
          </a:xfrm>
          <a:prstGeom prst="rect">
            <a:avLst/>
          </a:prstGeom>
        </p:spPr>
        <p:txBody>
          <a:bodyPr lIns="65022" tIns="65022" rIns="65022" bIns="65022"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382" name="Title Text"/>
          <p:cNvSpPr txBox="1"/>
          <p:nvPr>
            <p:ph type="title"/>
          </p:nvPr>
        </p:nvSpPr>
        <p:spPr>
          <a:xfrm>
            <a:off x="650238" y="390595"/>
            <a:ext cx="11704326"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pPr/>
            <a:r>
              <a:t>Title Text</a:t>
            </a:r>
          </a:p>
        </p:txBody>
      </p:sp>
      <p:sp>
        <p:nvSpPr>
          <p:cNvPr id="383" name="Body Level One…"/>
          <p:cNvSpPr txBox="1"/>
          <p:nvPr>
            <p:ph type="body" idx="1"/>
          </p:nvPr>
        </p:nvSpPr>
        <p:spPr>
          <a:xfrm>
            <a:off x="650238" y="2275838"/>
            <a:ext cx="11704326" cy="6436930"/>
          </a:xfrm>
          <a:prstGeom prst="rect">
            <a:avLst/>
          </a:prstGeom>
        </p:spPr>
        <p:txBody>
          <a:bodyPr lIns="65022" tIns="65022" rIns="65022" bIns="65022" anchor="t"/>
          <a:lstStyle>
            <a:lvl1pPr marL="471487" indent="-471487" defTabSz="1300480">
              <a:spcBef>
                <a:spcPts val="1000"/>
              </a:spcBef>
              <a:buSzPct val="100000"/>
              <a:buFont typeface="Arial"/>
              <a:defRPr sz="4400">
                <a:latin typeface="Calibri"/>
                <a:ea typeface="Calibri"/>
                <a:cs typeface="Calibri"/>
                <a:sym typeface="Calibri"/>
              </a:defRPr>
            </a:lvl1pPr>
            <a:lvl2pPr marL="906234" indent="-449033"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19"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84" name="Slide Number"/>
          <p:cNvSpPr txBox="1"/>
          <p:nvPr>
            <p:ph type="sldNum" sz="quarter" idx="2"/>
          </p:nvPr>
        </p:nvSpPr>
        <p:spPr>
          <a:xfrm>
            <a:off x="12005838" y="9130187"/>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396" name="Group"/>
          <p:cNvGrpSpPr/>
          <p:nvPr/>
        </p:nvGrpSpPr>
        <p:grpSpPr>
          <a:xfrm>
            <a:off x="4443293" y="9088456"/>
            <a:ext cx="3865333" cy="317501"/>
            <a:chOff x="-2" y="0"/>
            <a:chExt cx="3865332" cy="317500"/>
          </a:xfrm>
        </p:grpSpPr>
        <p:grpSp>
          <p:nvGrpSpPr>
            <p:cNvPr id="394" name="Group"/>
            <p:cNvGrpSpPr/>
            <p:nvPr/>
          </p:nvGrpSpPr>
          <p:grpSpPr>
            <a:xfrm>
              <a:off x="-3" y="57792"/>
              <a:ext cx="614128" cy="198702"/>
              <a:chOff x="0" y="0"/>
              <a:chExt cx="614126" cy="198701"/>
            </a:xfrm>
          </p:grpSpPr>
          <p:sp>
            <p:nvSpPr>
              <p:cNvPr id="391" name="Rectangle"/>
              <p:cNvSpPr/>
              <p:nvPr/>
            </p:nvSpPr>
            <p:spPr>
              <a:xfrm>
                <a:off x="-1"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92" name="Rectangle"/>
              <p:cNvSpPr/>
              <p:nvPr/>
            </p:nvSpPr>
            <p:spPr>
              <a:xfrm>
                <a:off x="212151" y="-1"/>
                <a:ext cx="189824"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93" name="Rectangle"/>
              <p:cNvSpPr/>
              <p:nvPr/>
            </p:nvSpPr>
            <p:spPr>
              <a:xfrm>
                <a:off x="424301" y="-1"/>
                <a:ext cx="189825"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395" name="Philip Webb | Literacy"/>
            <p:cNvSpPr txBox="1"/>
            <p:nvPr/>
          </p:nvSpPr>
          <p:spPr>
            <a:xfrm>
              <a:off x="794742" y="-1"/>
              <a:ext cx="307058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04"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Title Text</a:t>
            </a:r>
          </a:p>
        </p:txBody>
      </p:sp>
      <p:sp>
        <p:nvSpPr>
          <p:cNvPr id="405" name="Body Level One…"/>
          <p:cNvSpPr txBox="1"/>
          <p:nvPr>
            <p:ph type="body" idx="1"/>
          </p:nvPr>
        </p:nvSpPr>
        <p:spPr>
          <a:xfrm>
            <a:off x="975358" y="2817703"/>
            <a:ext cx="11045051" cy="6935900"/>
          </a:xfrm>
          <a:prstGeom prst="rect">
            <a:avLst/>
          </a:prstGeom>
        </p:spPr>
        <p:txBody>
          <a:bodyPr lIns="72248" tIns="72248" rIns="72248" bIns="72248" anchor="t"/>
          <a:lstStyle>
            <a:lvl1pPr marL="0" indent="0" defTabSz="1300480">
              <a:spcBef>
                <a:spcPts val="1100"/>
              </a:spcBef>
              <a:buSzTx/>
              <a:buNone/>
              <a:defRPr sz="4400">
                <a:latin typeface="Arial"/>
                <a:ea typeface="Arial"/>
                <a:cs typeface="Arial"/>
                <a:sym typeface="Arial"/>
              </a:defRPr>
            </a:lvl1pPr>
            <a:lvl2pPr marL="0" indent="0" defTabSz="1300480">
              <a:spcBef>
                <a:spcPts val="1100"/>
              </a:spcBef>
              <a:buSzTx/>
              <a:buNone/>
              <a:defRPr sz="4400">
                <a:latin typeface="Arial"/>
                <a:ea typeface="Arial"/>
                <a:cs typeface="Arial"/>
                <a:sym typeface="Arial"/>
              </a:defRPr>
            </a:lvl2pPr>
            <a:lvl3pPr marL="0" indent="0" defTabSz="1300480">
              <a:spcBef>
                <a:spcPts val="1100"/>
              </a:spcBef>
              <a:buSzTx/>
              <a:buNone/>
              <a:defRPr sz="4400">
                <a:latin typeface="Arial"/>
                <a:ea typeface="Arial"/>
                <a:cs typeface="Arial"/>
                <a:sym typeface="Arial"/>
              </a:defRPr>
            </a:lvl3pPr>
            <a:lvl4pPr marL="0" indent="0" defTabSz="1300480">
              <a:spcBef>
                <a:spcPts val="1100"/>
              </a:spcBef>
              <a:buSzTx/>
              <a:buNone/>
              <a:defRPr sz="4400">
                <a:latin typeface="Arial"/>
                <a:ea typeface="Arial"/>
                <a:cs typeface="Arial"/>
                <a:sym typeface="Arial"/>
              </a:defRPr>
            </a:lvl4pPr>
            <a:lvl5pPr marL="0" indent="0"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411" name="Group"/>
          <p:cNvGrpSpPr/>
          <p:nvPr/>
        </p:nvGrpSpPr>
        <p:grpSpPr>
          <a:xfrm>
            <a:off x="4569734" y="9193670"/>
            <a:ext cx="3865327" cy="317501"/>
            <a:chOff x="-2" y="-1"/>
            <a:chExt cx="3865326" cy="317500"/>
          </a:xfrm>
        </p:grpSpPr>
        <p:grpSp>
          <p:nvGrpSpPr>
            <p:cNvPr id="409" name="Group"/>
            <p:cNvGrpSpPr/>
            <p:nvPr/>
          </p:nvGrpSpPr>
          <p:grpSpPr>
            <a:xfrm>
              <a:off x="-3" y="57796"/>
              <a:ext cx="614125" cy="198695"/>
              <a:chOff x="0" y="0"/>
              <a:chExt cx="614123" cy="198693"/>
            </a:xfrm>
          </p:grpSpPr>
          <p:sp>
            <p:nvSpPr>
              <p:cNvPr id="406" name="Rectangle"/>
              <p:cNvSpPr/>
              <p:nvPr/>
            </p:nvSpPr>
            <p:spPr>
              <a:xfrm>
                <a:off x="-1"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07" name="Rectangle"/>
              <p:cNvSpPr/>
              <p:nvPr/>
            </p:nvSpPr>
            <p:spPr>
              <a:xfrm>
                <a:off x="212149"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08"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410" name="Philip Webb | Literacy"/>
            <p:cNvSpPr txBox="1"/>
            <p:nvPr/>
          </p:nvSpPr>
          <p:spPr>
            <a:xfrm>
              <a:off x="794739" y="-2"/>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12"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24" name="Group"/>
          <p:cNvGrpSpPr/>
          <p:nvPr/>
        </p:nvGrpSpPr>
        <p:grpSpPr>
          <a:xfrm>
            <a:off x="4569722" y="9283981"/>
            <a:ext cx="3865340" cy="317501"/>
            <a:chOff x="-1" y="-1"/>
            <a:chExt cx="3865339" cy="317500"/>
          </a:xfrm>
        </p:grpSpPr>
        <p:grpSp>
          <p:nvGrpSpPr>
            <p:cNvPr id="422" name="Group"/>
            <p:cNvGrpSpPr/>
            <p:nvPr/>
          </p:nvGrpSpPr>
          <p:grpSpPr>
            <a:xfrm>
              <a:off x="-2" y="57790"/>
              <a:ext cx="614133" cy="198704"/>
              <a:chOff x="-1" y="0"/>
              <a:chExt cx="614132" cy="198702"/>
            </a:xfrm>
          </p:grpSpPr>
          <p:sp>
            <p:nvSpPr>
              <p:cNvPr id="419" name="Rectangle"/>
              <p:cNvSpPr/>
              <p:nvPr/>
            </p:nvSpPr>
            <p:spPr>
              <a:xfrm>
                <a:off x="-2" y="-1"/>
                <a:ext cx="189825" cy="19870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20" name="Rectangle"/>
              <p:cNvSpPr/>
              <p:nvPr/>
            </p:nvSpPr>
            <p:spPr>
              <a:xfrm>
                <a:off x="212153" y="-1"/>
                <a:ext cx="189826" cy="19870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21" name="Rectangle"/>
              <p:cNvSpPr/>
              <p:nvPr/>
            </p:nvSpPr>
            <p:spPr>
              <a:xfrm>
                <a:off x="424305" y="-1"/>
                <a:ext cx="189827" cy="19870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423" name="Philip Webb | Literacy"/>
            <p:cNvSpPr txBox="1"/>
            <p:nvPr/>
          </p:nvSpPr>
          <p:spPr>
            <a:xfrm>
              <a:off x="794747" y="-2"/>
              <a:ext cx="307059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25" name="Slide Number"/>
          <p:cNvSpPr txBox="1"/>
          <p:nvPr>
            <p:ph type="sldNum" sz="quarter" idx="2"/>
          </p:nvPr>
        </p:nvSpPr>
        <p:spPr>
          <a:xfrm>
            <a:off x="11985797" y="8854470"/>
            <a:ext cx="368766" cy="371345"/>
          </a:xfrm>
          <a:prstGeom prst="rect">
            <a:avLst/>
          </a:prstGeom>
        </p:spPr>
        <p:txBody>
          <a:bodyPr lIns="65022" tIns="65022" rIns="65022" bIns="65022" anchor="ctr"/>
          <a:lstStyle>
            <a:lvl1pPr algn="r" defTabSz="1300480">
              <a:defRPr sz="16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2" name="Title Text"/>
          <p:cNvSpPr txBox="1"/>
          <p:nvPr>
            <p:ph type="title"/>
          </p:nvPr>
        </p:nvSpPr>
        <p:spPr>
          <a:xfrm>
            <a:off x="952499" y="444498"/>
            <a:ext cx="11099801" cy="2159002"/>
          </a:xfrm>
          <a:prstGeom prst="rect">
            <a:avLst/>
          </a:prstGeom>
        </p:spPr>
        <p:txBody>
          <a:bodyPr/>
          <a:lstStyle>
            <a:lvl1pPr defTabSz="830861">
              <a:defRPr sz="7600"/>
            </a:lvl1pPr>
          </a:lstStyle>
          <a:p>
            <a:pPr/>
            <a:r>
              <a:t>Title Text</a:t>
            </a:r>
          </a:p>
        </p:txBody>
      </p:sp>
      <p:sp>
        <p:nvSpPr>
          <p:cNvPr id="433" name="Body Level One…"/>
          <p:cNvSpPr txBox="1"/>
          <p:nvPr>
            <p:ph type="body" idx="1"/>
          </p:nvPr>
        </p:nvSpPr>
        <p:spPr>
          <a:xfrm>
            <a:off x="952499" y="2603500"/>
            <a:ext cx="11099801" cy="6286500"/>
          </a:xfrm>
          <a:prstGeom prst="rect">
            <a:avLst/>
          </a:prstGeom>
        </p:spPr>
        <p:txBody>
          <a:bodyPr/>
          <a:lstStyle>
            <a:lvl1pPr marL="370416" indent="-370416" defTabSz="830861">
              <a:spcBef>
                <a:spcPts val="5900"/>
              </a:spcBef>
              <a:defRPr sz="3000"/>
            </a:lvl1pPr>
            <a:lvl2pPr marL="814914" indent="-370416" defTabSz="830861">
              <a:spcBef>
                <a:spcPts val="5900"/>
              </a:spcBef>
              <a:defRPr sz="3000"/>
            </a:lvl2pPr>
            <a:lvl3pPr marL="1259414" indent="-370414" defTabSz="830861">
              <a:spcBef>
                <a:spcPts val="5900"/>
              </a:spcBef>
              <a:defRPr sz="3000"/>
            </a:lvl3pPr>
            <a:lvl4pPr marL="1703914" indent="-370414" defTabSz="830861">
              <a:spcBef>
                <a:spcPts val="5900"/>
              </a:spcBef>
              <a:defRPr sz="3000"/>
            </a:lvl4pPr>
            <a:lvl5pPr marL="2148414" indent="-370414" defTabSz="830861">
              <a:spcBef>
                <a:spcPts val="5900"/>
              </a:spcBef>
              <a:defRPr sz="3000"/>
            </a:lvl5pPr>
          </a:lstStyle>
          <a:p>
            <a:pPr/>
            <a:r>
              <a:t>Body Level One</a:t>
            </a:r>
          </a:p>
          <a:p>
            <a:pPr lvl="1"/>
            <a:r>
              <a:t>Body Level Two</a:t>
            </a:r>
          </a:p>
          <a:p>
            <a:pPr lvl="2"/>
            <a:r>
              <a:t>Body Level Three</a:t>
            </a:r>
          </a:p>
          <a:p>
            <a:pPr lvl="3"/>
            <a:r>
              <a:t>Body Level Four</a:t>
            </a:r>
          </a:p>
          <a:p>
            <a:pPr lvl="4"/>
            <a:r>
              <a:t>Body Level Five</a:t>
            </a:r>
          </a:p>
        </p:txBody>
      </p:sp>
      <p:grpSp>
        <p:nvGrpSpPr>
          <p:cNvPr id="439" name="Group"/>
          <p:cNvGrpSpPr/>
          <p:nvPr/>
        </p:nvGrpSpPr>
        <p:grpSpPr>
          <a:xfrm>
            <a:off x="4569734" y="9283980"/>
            <a:ext cx="3865327" cy="256493"/>
            <a:chOff x="-2" y="0"/>
            <a:chExt cx="3865326" cy="256492"/>
          </a:xfrm>
        </p:grpSpPr>
        <p:grpSp>
          <p:nvGrpSpPr>
            <p:cNvPr id="437" name="Group"/>
            <p:cNvGrpSpPr/>
            <p:nvPr/>
          </p:nvGrpSpPr>
          <p:grpSpPr>
            <a:xfrm>
              <a:off x="-3" y="57796"/>
              <a:ext cx="614125" cy="198696"/>
              <a:chOff x="0" y="-1"/>
              <a:chExt cx="614123" cy="198695"/>
            </a:xfrm>
          </p:grpSpPr>
          <p:sp>
            <p:nvSpPr>
              <p:cNvPr id="434" name="Rectangle"/>
              <p:cNvSpPr/>
              <p:nvPr/>
            </p:nvSpPr>
            <p:spPr>
              <a:xfrm>
                <a:off x="-1" y="-2"/>
                <a:ext cx="189822"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435" name="Rectangle"/>
              <p:cNvSpPr/>
              <p:nvPr/>
            </p:nvSpPr>
            <p:spPr>
              <a:xfrm>
                <a:off x="212149" y="-2"/>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436" name="Rectangle"/>
              <p:cNvSpPr/>
              <p:nvPr/>
            </p:nvSpPr>
            <p:spPr>
              <a:xfrm>
                <a:off x="424300" y="-2"/>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438" name="Philip Webb | Literacy"/>
            <p:cNvSpPr txBox="1"/>
            <p:nvPr/>
          </p:nvSpPr>
          <p:spPr>
            <a:xfrm>
              <a:off x="794739" y="-1"/>
              <a:ext cx="3070586"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40" name="Slide Number"/>
          <p:cNvSpPr txBox="1"/>
          <p:nvPr>
            <p:ph type="sldNum" sz="quarter" idx="2"/>
          </p:nvPr>
        </p:nvSpPr>
        <p:spPr>
          <a:xfrm>
            <a:off x="6340043" y="9251950"/>
            <a:ext cx="312014" cy="317500"/>
          </a:xfrm>
          <a:prstGeom prst="rect">
            <a:avLst/>
          </a:prstGeom>
        </p:spPr>
        <p:txBody>
          <a:bodyPr/>
          <a:lstStyle>
            <a:lvl1pPr defTabSz="830861">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52" name="Group"/>
          <p:cNvGrpSpPr/>
          <p:nvPr/>
        </p:nvGrpSpPr>
        <p:grpSpPr>
          <a:xfrm>
            <a:off x="4569734" y="9210101"/>
            <a:ext cx="3564761" cy="317501"/>
            <a:chOff x="-1" y="-1"/>
            <a:chExt cx="3564760" cy="317500"/>
          </a:xfrm>
        </p:grpSpPr>
        <p:grpSp>
          <p:nvGrpSpPr>
            <p:cNvPr id="450" name="Group"/>
            <p:cNvGrpSpPr/>
            <p:nvPr/>
          </p:nvGrpSpPr>
          <p:grpSpPr>
            <a:xfrm>
              <a:off x="-2" y="53302"/>
              <a:ext cx="566369" cy="183245"/>
              <a:chOff x="-1" y="-1"/>
              <a:chExt cx="566368" cy="183243"/>
            </a:xfrm>
          </p:grpSpPr>
          <p:sp>
            <p:nvSpPr>
              <p:cNvPr id="447" name="Square"/>
              <p:cNvSpPr/>
              <p:nvPr/>
            </p:nvSpPr>
            <p:spPr>
              <a:xfrm>
                <a:off x="-2" y="-2"/>
                <a:ext cx="175063" cy="18324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48" name="Square"/>
              <p:cNvSpPr/>
              <p:nvPr/>
            </p:nvSpPr>
            <p:spPr>
              <a:xfrm>
                <a:off x="195652" y="-2"/>
                <a:ext cx="175062" cy="18324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49" name="Square"/>
              <p:cNvSpPr/>
              <p:nvPr/>
            </p:nvSpPr>
            <p:spPr>
              <a:xfrm>
                <a:off x="391306" y="-2"/>
                <a:ext cx="175062" cy="18324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451" name="Philip Webb | Literacy"/>
            <p:cNvSpPr txBox="1"/>
            <p:nvPr/>
          </p:nvSpPr>
          <p:spPr>
            <a:xfrm>
              <a:off x="732941" y="-2"/>
              <a:ext cx="2831818"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53"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65" name="Group"/>
          <p:cNvGrpSpPr/>
          <p:nvPr/>
        </p:nvGrpSpPr>
        <p:grpSpPr>
          <a:xfrm>
            <a:off x="4569731" y="9193670"/>
            <a:ext cx="3865331" cy="317501"/>
            <a:chOff x="-1" y="-1"/>
            <a:chExt cx="3865329" cy="317500"/>
          </a:xfrm>
        </p:grpSpPr>
        <p:grpSp>
          <p:nvGrpSpPr>
            <p:cNvPr id="463" name="Group"/>
            <p:cNvGrpSpPr/>
            <p:nvPr/>
          </p:nvGrpSpPr>
          <p:grpSpPr>
            <a:xfrm>
              <a:off x="-2" y="57793"/>
              <a:ext cx="614126" cy="198699"/>
              <a:chOff x="0" y="-1"/>
              <a:chExt cx="614125" cy="198697"/>
            </a:xfrm>
          </p:grpSpPr>
          <p:sp>
            <p:nvSpPr>
              <p:cNvPr id="460" name="Rectangle"/>
              <p:cNvSpPr/>
              <p:nvPr/>
            </p:nvSpPr>
            <p:spPr>
              <a:xfrm>
                <a:off x="-1" y="-2"/>
                <a:ext cx="189825" cy="19869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61" name="Rectangle"/>
              <p:cNvSpPr/>
              <p:nvPr/>
            </p:nvSpPr>
            <p:spPr>
              <a:xfrm>
                <a:off x="212150" y="-2"/>
                <a:ext cx="189823" cy="19869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62" name="Rectangle"/>
              <p:cNvSpPr/>
              <p:nvPr/>
            </p:nvSpPr>
            <p:spPr>
              <a:xfrm>
                <a:off x="424302" y="-2"/>
                <a:ext cx="189823" cy="19869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464"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66"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3" name="Title Text"/>
          <p:cNvSpPr txBox="1"/>
          <p:nvPr>
            <p:ph type="title"/>
          </p:nvPr>
        </p:nvSpPr>
        <p:spPr>
          <a:xfrm>
            <a:off x="952496" y="-5"/>
            <a:ext cx="11099808" cy="3048007"/>
          </a:xfrm>
          <a:prstGeom prst="rect">
            <a:avLst/>
          </a:prstGeom>
        </p:spPr>
        <p:txBody>
          <a:bodyPr/>
          <a:lstStyle>
            <a:lvl1pPr defTabSz="584198">
              <a:defRPr sz="7000"/>
            </a:lvl1pPr>
          </a:lstStyle>
          <a:p>
            <a:pPr/>
            <a:r>
              <a:t>Title Text</a:t>
            </a:r>
          </a:p>
        </p:txBody>
      </p:sp>
      <p:grpSp>
        <p:nvGrpSpPr>
          <p:cNvPr id="479" name="Group"/>
          <p:cNvGrpSpPr/>
          <p:nvPr/>
        </p:nvGrpSpPr>
        <p:grpSpPr>
          <a:xfrm>
            <a:off x="4569717" y="9283977"/>
            <a:ext cx="3865345" cy="256503"/>
            <a:chOff x="-2" y="-1"/>
            <a:chExt cx="3865344" cy="256502"/>
          </a:xfrm>
        </p:grpSpPr>
        <p:grpSp>
          <p:nvGrpSpPr>
            <p:cNvPr id="477" name="Group"/>
            <p:cNvGrpSpPr/>
            <p:nvPr/>
          </p:nvGrpSpPr>
          <p:grpSpPr>
            <a:xfrm>
              <a:off x="-3" y="57789"/>
              <a:ext cx="614135" cy="198713"/>
              <a:chOff x="0" y="0"/>
              <a:chExt cx="614133" cy="198711"/>
            </a:xfrm>
          </p:grpSpPr>
          <p:sp>
            <p:nvSpPr>
              <p:cNvPr id="474" name="Rectangle"/>
              <p:cNvSpPr/>
              <p:nvPr/>
            </p:nvSpPr>
            <p:spPr>
              <a:xfrm>
                <a:off x="-1" y="-1"/>
                <a:ext cx="189828" cy="19871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200">
                    <a:solidFill>
                      <a:srgbClr val="00FDFF"/>
                    </a:solidFill>
                    <a:latin typeface="Avenir Next Medium"/>
                    <a:ea typeface="Avenir Next Medium"/>
                    <a:cs typeface="Avenir Next Medium"/>
                    <a:sym typeface="Avenir Next Medium"/>
                  </a:defRPr>
                </a:pPr>
              </a:p>
            </p:txBody>
          </p:sp>
          <p:sp>
            <p:nvSpPr>
              <p:cNvPr id="475" name="Rectangle"/>
              <p:cNvSpPr/>
              <p:nvPr/>
            </p:nvSpPr>
            <p:spPr>
              <a:xfrm>
                <a:off x="212154" y="-1"/>
                <a:ext cx="189829" cy="19871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200">
                    <a:solidFill>
                      <a:srgbClr val="00FDFF"/>
                    </a:solidFill>
                    <a:latin typeface="Avenir Next Medium"/>
                    <a:ea typeface="Avenir Next Medium"/>
                    <a:cs typeface="Avenir Next Medium"/>
                    <a:sym typeface="Avenir Next Medium"/>
                  </a:defRPr>
                </a:pPr>
              </a:p>
            </p:txBody>
          </p:sp>
          <p:sp>
            <p:nvSpPr>
              <p:cNvPr id="476" name="Rectangle"/>
              <p:cNvSpPr/>
              <p:nvPr/>
            </p:nvSpPr>
            <p:spPr>
              <a:xfrm>
                <a:off x="424304" y="-1"/>
                <a:ext cx="189829" cy="19871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200">
                    <a:solidFill>
                      <a:srgbClr val="00FDFF"/>
                    </a:solidFill>
                    <a:latin typeface="Avenir Next Medium"/>
                    <a:ea typeface="Avenir Next Medium"/>
                    <a:cs typeface="Avenir Next Medium"/>
                    <a:sym typeface="Avenir Next Medium"/>
                  </a:defRPr>
                </a:pPr>
              </a:p>
            </p:txBody>
          </p:sp>
        </p:grpSp>
        <p:sp>
          <p:nvSpPr>
            <p:cNvPr id="478" name="Philip Webb | Literacy"/>
            <p:cNvSpPr/>
            <p:nvPr/>
          </p:nvSpPr>
          <p:spPr>
            <a:xfrm>
              <a:off x="794747" y="-2"/>
              <a:ext cx="307059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3996">
                <a:lnSpc>
                  <a:spcPct val="120000"/>
                </a:lnSpc>
                <a:tabLst>
                  <a:tab pos="6223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80" name="Slide Number"/>
          <p:cNvSpPr txBox="1"/>
          <p:nvPr>
            <p:ph type="sldNum" sz="quarter" idx="2"/>
          </p:nvPr>
        </p:nvSpPr>
        <p:spPr>
          <a:xfrm>
            <a:off x="12057337" y="8896688"/>
            <a:ext cx="297229" cy="286910"/>
          </a:xfrm>
          <a:prstGeom prst="rect">
            <a:avLst/>
          </a:prstGeom>
        </p:spPr>
        <p:txBody>
          <a:bodyPr lIns="65022" tIns="65022" rIns="65022" bIns="65022" anchor="ctr"/>
          <a:lstStyle>
            <a:lvl1pPr algn="r" defTabSz="457198">
              <a:defRPr sz="1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92" name="Group"/>
          <p:cNvGrpSpPr/>
          <p:nvPr/>
        </p:nvGrpSpPr>
        <p:grpSpPr>
          <a:xfrm>
            <a:off x="4569734" y="9193670"/>
            <a:ext cx="3865327" cy="317501"/>
            <a:chOff x="-2" y="-1"/>
            <a:chExt cx="3865326" cy="317500"/>
          </a:xfrm>
        </p:grpSpPr>
        <p:grpSp>
          <p:nvGrpSpPr>
            <p:cNvPr id="490" name="Group"/>
            <p:cNvGrpSpPr/>
            <p:nvPr/>
          </p:nvGrpSpPr>
          <p:grpSpPr>
            <a:xfrm>
              <a:off x="-3" y="57796"/>
              <a:ext cx="614125" cy="198695"/>
              <a:chOff x="0" y="0"/>
              <a:chExt cx="614123" cy="198693"/>
            </a:xfrm>
          </p:grpSpPr>
          <p:sp>
            <p:nvSpPr>
              <p:cNvPr id="487" name="Rectangle"/>
              <p:cNvSpPr/>
              <p:nvPr/>
            </p:nvSpPr>
            <p:spPr>
              <a:xfrm>
                <a:off x="-1"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488" name="Rectangle"/>
              <p:cNvSpPr/>
              <p:nvPr/>
            </p:nvSpPr>
            <p:spPr>
              <a:xfrm>
                <a:off x="212149"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489"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491" name="Philip Webb | Literacy"/>
            <p:cNvSpPr txBox="1"/>
            <p:nvPr/>
          </p:nvSpPr>
          <p:spPr>
            <a:xfrm>
              <a:off x="794739" y="-2"/>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93"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91440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00" name="Title Text"/>
          <p:cNvSpPr txBox="1"/>
          <p:nvPr>
            <p:ph type="title"/>
          </p:nvPr>
        </p:nvSpPr>
        <p:spPr>
          <a:prstGeom prst="rect">
            <a:avLst/>
          </a:prstGeom>
        </p:spPr>
        <p:txBody>
          <a:bodyPr/>
          <a:lstStyle/>
          <a:p>
            <a:pPr/>
            <a:r>
              <a:t>Title Text</a:t>
            </a:r>
          </a:p>
        </p:txBody>
      </p:sp>
      <p:grpSp>
        <p:nvGrpSpPr>
          <p:cNvPr id="506" name="Group"/>
          <p:cNvGrpSpPr/>
          <p:nvPr/>
        </p:nvGrpSpPr>
        <p:grpSpPr>
          <a:xfrm>
            <a:off x="4569734" y="9283981"/>
            <a:ext cx="3865327" cy="317501"/>
            <a:chOff x="-2" y="-1"/>
            <a:chExt cx="3865326" cy="317500"/>
          </a:xfrm>
        </p:grpSpPr>
        <p:grpSp>
          <p:nvGrpSpPr>
            <p:cNvPr id="504" name="Group"/>
            <p:cNvGrpSpPr/>
            <p:nvPr/>
          </p:nvGrpSpPr>
          <p:grpSpPr>
            <a:xfrm>
              <a:off x="-3" y="57796"/>
              <a:ext cx="614125" cy="198695"/>
              <a:chOff x="0" y="0"/>
              <a:chExt cx="614123" cy="198693"/>
            </a:xfrm>
          </p:grpSpPr>
          <p:sp>
            <p:nvSpPr>
              <p:cNvPr id="501" name="Rectangle"/>
              <p:cNvSpPr/>
              <p:nvPr/>
            </p:nvSpPr>
            <p:spPr>
              <a:xfrm>
                <a:off x="-1"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502" name="Rectangle"/>
              <p:cNvSpPr/>
              <p:nvPr/>
            </p:nvSpPr>
            <p:spPr>
              <a:xfrm>
                <a:off x="212149"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503"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505" name="Philip Webb | Literacy"/>
            <p:cNvSpPr txBox="1"/>
            <p:nvPr/>
          </p:nvSpPr>
          <p:spPr>
            <a:xfrm>
              <a:off x="794739" y="-2"/>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19" name="Group"/>
          <p:cNvGrpSpPr/>
          <p:nvPr/>
        </p:nvGrpSpPr>
        <p:grpSpPr>
          <a:xfrm>
            <a:off x="4569734" y="9210101"/>
            <a:ext cx="3564762" cy="317501"/>
            <a:chOff x="-1" y="-1"/>
            <a:chExt cx="3564761" cy="317500"/>
          </a:xfrm>
        </p:grpSpPr>
        <p:grpSp>
          <p:nvGrpSpPr>
            <p:cNvPr id="517" name="Group"/>
            <p:cNvGrpSpPr/>
            <p:nvPr/>
          </p:nvGrpSpPr>
          <p:grpSpPr>
            <a:xfrm>
              <a:off x="-2" y="53299"/>
              <a:ext cx="566373" cy="183250"/>
              <a:chOff x="0" y="0"/>
              <a:chExt cx="566372" cy="183248"/>
            </a:xfrm>
          </p:grpSpPr>
          <p:sp>
            <p:nvSpPr>
              <p:cNvPr id="514" name="Square"/>
              <p:cNvSpPr/>
              <p:nvPr/>
            </p:nvSpPr>
            <p:spPr>
              <a:xfrm>
                <a:off x="-1" y="-1"/>
                <a:ext cx="175064" cy="18324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15" name="Square"/>
              <p:cNvSpPr/>
              <p:nvPr/>
            </p:nvSpPr>
            <p:spPr>
              <a:xfrm>
                <a:off x="195653" y="-1"/>
                <a:ext cx="175064" cy="18324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16" name="Square"/>
              <p:cNvSpPr/>
              <p:nvPr/>
            </p:nvSpPr>
            <p:spPr>
              <a:xfrm>
                <a:off x="391308" y="-1"/>
                <a:ext cx="175064" cy="18324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18" name="Philip Webb | Literacy"/>
            <p:cNvSpPr txBox="1"/>
            <p:nvPr/>
          </p:nvSpPr>
          <p:spPr>
            <a:xfrm>
              <a:off x="732942" y="-2"/>
              <a:ext cx="2831818"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20" name="Slide Number"/>
          <p:cNvSpPr txBox="1"/>
          <p:nvPr>
            <p:ph type="sldNum" sz="quarter" idx="2"/>
          </p:nvPr>
        </p:nvSpPr>
        <p:spPr>
          <a:xfrm>
            <a:off x="11985795" y="8864145"/>
            <a:ext cx="368765" cy="351997"/>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32" name="Group"/>
          <p:cNvGrpSpPr/>
          <p:nvPr/>
        </p:nvGrpSpPr>
        <p:grpSpPr>
          <a:xfrm>
            <a:off x="4569734" y="9283982"/>
            <a:ext cx="3865327" cy="279401"/>
            <a:chOff x="-2" y="0"/>
            <a:chExt cx="3865326" cy="279400"/>
          </a:xfrm>
        </p:grpSpPr>
        <p:grpSp>
          <p:nvGrpSpPr>
            <p:cNvPr id="530" name="Group"/>
            <p:cNvGrpSpPr/>
            <p:nvPr/>
          </p:nvGrpSpPr>
          <p:grpSpPr>
            <a:xfrm>
              <a:off x="-3" y="57796"/>
              <a:ext cx="614125" cy="198696"/>
              <a:chOff x="0" y="0"/>
              <a:chExt cx="614123" cy="198694"/>
            </a:xfrm>
          </p:grpSpPr>
          <p:sp>
            <p:nvSpPr>
              <p:cNvPr id="527" name="Rectangle"/>
              <p:cNvSpPr/>
              <p:nvPr/>
            </p:nvSpPr>
            <p:spPr>
              <a:xfrm>
                <a:off x="-1" y="-1"/>
                <a:ext cx="189822"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528" name="Rectangle"/>
              <p:cNvSpPr/>
              <p:nvPr/>
            </p:nvSpPr>
            <p:spPr>
              <a:xfrm>
                <a:off x="212149" y="-1"/>
                <a:ext cx="189823"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529" name="Rectangle"/>
              <p:cNvSpPr/>
              <p:nvPr/>
            </p:nvSpPr>
            <p:spPr>
              <a:xfrm>
                <a:off x="424300"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531" name="Philip Webb | Literacy"/>
            <p:cNvSpPr txBox="1"/>
            <p:nvPr/>
          </p:nvSpPr>
          <p:spPr>
            <a:xfrm>
              <a:off x="794739" y="0"/>
              <a:ext cx="307058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33" name="Slide Number"/>
          <p:cNvSpPr txBox="1"/>
          <p:nvPr>
            <p:ph type="sldNum" sz="quarter" idx="2"/>
          </p:nvPr>
        </p:nvSpPr>
        <p:spPr>
          <a:xfrm>
            <a:off x="12014049" y="8876428"/>
            <a:ext cx="340512" cy="327429"/>
          </a:xfrm>
          <a:prstGeom prst="rect">
            <a:avLst/>
          </a:prstGeom>
        </p:spPr>
        <p:txBody>
          <a:bodyPr lIns="65022" tIns="65022" rIns="65022" bIns="65022" anchor="ctr"/>
          <a:lstStyle>
            <a:lvl1pPr algn="r" defTabSz="449262">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45" name="Group"/>
          <p:cNvGrpSpPr/>
          <p:nvPr/>
        </p:nvGrpSpPr>
        <p:grpSpPr>
          <a:xfrm>
            <a:off x="4569734" y="9193671"/>
            <a:ext cx="3865327" cy="279401"/>
            <a:chOff x="-2" y="0"/>
            <a:chExt cx="3865326" cy="279400"/>
          </a:xfrm>
        </p:grpSpPr>
        <p:grpSp>
          <p:nvGrpSpPr>
            <p:cNvPr id="543" name="Group"/>
            <p:cNvGrpSpPr/>
            <p:nvPr/>
          </p:nvGrpSpPr>
          <p:grpSpPr>
            <a:xfrm>
              <a:off x="-3" y="57796"/>
              <a:ext cx="614125" cy="198696"/>
              <a:chOff x="0" y="0"/>
              <a:chExt cx="614123" cy="198694"/>
            </a:xfrm>
          </p:grpSpPr>
          <p:sp>
            <p:nvSpPr>
              <p:cNvPr id="540" name="Rectangle"/>
              <p:cNvSpPr/>
              <p:nvPr/>
            </p:nvSpPr>
            <p:spPr>
              <a:xfrm>
                <a:off x="-1" y="-1"/>
                <a:ext cx="189822"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41" name="Rectangle"/>
              <p:cNvSpPr/>
              <p:nvPr/>
            </p:nvSpPr>
            <p:spPr>
              <a:xfrm>
                <a:off x="212149" y="-1"/>
                <a:ext cx="189823"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42" name="Rectangle"/>
              <p:cNvSpPr/>
              <p:nvPr/>
            </p:nvSpPr>
            <p:spPr>
              <a:xfrm>
                <a:off x="424300"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544" name="Philip Webb | Literacy"/>
            <p:cNvSpPr txBox="1"/>
            <p:nvPr/>
          </p:nvSpPr>
          <p:spPr>
            <a:xfrm>
              <a:off x="794739" y="0"/>
              <a:ext cx="307058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46" name="Slide Number"/>
          <p:cNvSpPr txBox="1"/>
          <p:nvPr>
            <p:ph type="sldNum" sz="quarter" idx="2"/>
          </p:nvPr>
        </p:nvSpPr>
        <p:spPr>
          <a:xfrm>
            <a:off x="12014049" y="8876428"/>
            <a:ext cx="340512" cy="327429"/>
          </a:xfrm>
          <a:prstGeom prst="rect">
            <a:avLst/>
          </a:prstGeom>
        </p:spPr>
        <p:txBody>
          <a:bodyPr lIns="65022" tIns="65022" rIns="65022" bIns="65022" anchor="ctr"/>
          <a:lstStyle>
            <a:lvl1pPr algn="r" defTabSz="130048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53"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400">
                <a:latin typeface="Arial"/>
                <a:ea typeface="Arial"/>
                <a:cs typeface="Arial"/>
                <a:sym typeface="Arial"/>
              </a:defRPr>
            </a:lvl1pPr>
          </a:lstStyle>
          <a:p>
            <a:pPr/>
            <a:r>
              <a:t>Title Text</a:t>
            </a:r>
          </a:p>
        </p:txBody>
      </p:sp>
      <p:sp>
        <p:nvSpPr>
          <p:cNvPr id="554" name="Body Level One…"/>
          <p:cNvSpPr txBox="1"/>
          <p:nvPr>
            <p:ph type="body" idx="1"/>
          </p:nvPr>
        </p:nvSpPr>
        <p:spPr>
          <a:xfrm>
            <a:off x="975358" y="2817703"/>
            <a:ext cx="11045051" cy="6935900"/>
          </a:xfrm>
          <a:prstGeom prst="rect">
            <a:avLst/>
          </a:prstGeom>
        </p:spPr>
        <p:txBody>
          <a:bodyPr lIns="72248" tIns="72248" rIns="72248" bIns="72248" anchor="t"/>
          <a:lstStyle>
            <a:lvl1pPr marL="0" indent="0" defTabSz="1300480">
              <a:spcBef>
                <a:spcPts val="1100"/>
              </a:spcBef>
              <a:buSzTx/>
              <a:buNone/>
              <a:defRPr sz="4200">
                <a:latin typeface="Arial"/>
                <a:ea typeface="Arial"/>
                <a:cs typeface="Arial"/>
                <a:sym typeface="Arial"/>
              </a:defRPr>
            </a:lvl1pPr>
            <a:lvl2pPr marL="0" indent="0" defTabSz="1300480">
              <a:spcBef>
                <a:spcPts val="1100"/>
              </a:spcBef>
              <a:buSzTx/>
              <a:buNone/>
              <a:defRPr sz="4200">
                <a:latin typeface="Arial"/>
                <a:ea typeface="Arial"/>
                <a:cs typeface="Arial"/>
                <a:sym typeface="Arial"/>
              </a:defRPr>
            </a:lvl2pPr>
            <a:lvl3pPr marL="0" indent="0" defTabSz="1300480">
              <a:spcBef>
                <a:spcPts val="1100"/>
              </a:spcBef>
              <a:buSzTx/>
              <a:buNone/>
              <a:defRPr sz="4200">
                <a:latin typeface="Arial"/>
                <a:ea typeface="Arial"/>
                <a:cs typeface="Arial"/>
                <a:sym typeface="Arial"/>
              </a:defRPr>
            </a:lvl3pPr>
            <a:lvl4pPr marL="0" indent="0" defTabSz="1300480">
              <a:spcBef>
                <a:spcPts val="1100"/>
              </a:spcBef>
              <a:buSzTx/>
              <a:buNone/>
              <a:defRPr sz="4200">
                <a:latin typeface="Arial"/>
                <a:ea typeface="Arial"/>
                <a:cs typeface="Arial"/>
                <a:sym typeface="Arial"/>
              </a:defRPr>
            </a:lvl4pPr>
            <a:lvl5pPr marL="0" indent="0"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560" name="Group"/>
          <p:cNvGrpSpPr/>
          <p:nvPr/>
        </p:nvGrpSpPr>
        <p:grpSpPr>
          <a:xfrm>
            <a:off x="4569734" y="9193671"/>
            <a:ext cx="3865327" cy="279401"/>
            <a:chOff x="-2" y="0"/>
            <a:chExt cx="3865326" cy="279400"/>
          </a:xfrm>
        </p:grpSpPr>
        <p:grpSp>
          <p:nvGrpSpPr>
            <p:cNvPr id="558" name="Group"/>
            <p:cNvGrpSpPr/>
            <p:nvPr/>
          </p:nvGrpSpPr>
          <p:grpSpPr>
            <a:xfrm>
              <a:off x="-3" y="57796"/>
              <a:ext cx="614125" cy="198696"/>
              <a:chOff x="0" y="0"/>
              <a:chExt cx="614123" cy="198694"/>
            </a:xfrm>
          </p:grpSpPr>
          <p:sp>
            <p:nvSpPr>
              <p:cNvPr id="555" name="Rectangle"/>
              <p:cNvSpPr/>
              <p:nvPr/>
            </p:nvSpPr>
            <p:spPr>
              <a:xfrm>
                <a:off x="-1" y="-1"/>
                <a:ext cx="189822"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56" name="Rectangle"/>
              <p:cNvSpPr/>
              <p:nvPr/>
            </p:nvSpPr>
            <p:spPr>
              <a:xfrm>
                <a:off x="212149" y="-1"/>
                <a:ext cx="189823"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57" name="Rectangle"/>
              <p:cNvSpPr/>
              <p:nvPr/>
            </p:nvSpPr>
            <p:spPr>
              <a:xfrm>
                <a:off x="424300"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559" name="Philip Webb | Literacy"/>
            <p:cNvSpPr txBox="1"/>
            <p:nvPr/>
          </p:nvSpPr>
          <p:spPr>
            <a:xfrm>
              <a:off x="794739" y="0"/>
              <a:ext cx="307058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61" name="Slide Number"/>
          <p:cNvSpPr txBox="1"/>
          <p:nvPr>
            <p:ph type="sldNum" sz="quarter" idx="2"/>
          </p:nvPr>
        </p:nvSpPr>
        <p:spPr>
          <a:xfrm>
            <a:off x="12014049" y="8876428"/>
            <a:ext cx="340512" cy="327429"/>
          </a:xfrm>
          <a:prstGeom prst="rect">
            <a:avLst/>
          </a:prstGeom>
        </p:spPr>
        <p:txBody>
          <a:bodyPr lIns="65022" tIns="65022" rIns="65022" bIns="65022" anchor="ctr"/>
          <a:lstStyle>
            <a:lvl1pPr algn="r" defTabSz="130048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68"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Title Text</a:t>
            </a:r>
          </a:p>
        </p:txBody>
      </p:sp>
      <p:sp>
        <p:nvSpPr>
          <p:cNvPr id="569" name="Body Level One…"/>
          <p:cNvSpPr txBox="1"/>
          <p:nvPr>
            <p:ph type="body" idx="1"/>
          </p:nvPr>
        </p:nvSpPr>
        <p:spPr>
          <a:xfrm>
            <a:off x="975358" y="2817703"/>
            <a:ext cx="11045051" cy="6935900"/>
          </a:xfrm>
          <a:prstGeom prst="rect">
            <a:avLst/>
          </a:prstGeom>
        </p:spPr>
        <p:txBody>
          <a:bodyPr lIns="72248" tIns="72248" rIns="72248" bIns="72248" anchor="t"/>
          <a:lstStyle>
            <a:lvl1pPr marL="0" indent="0" defTabSz="1300480">
              <a:spcBef>
                <a:spcPts val="1100"/>
              </a:spcBef>
              <a:buSzTx/>
              <a:buNone/>
              <a:defRPr sz="4400">
                <a:latin typeface="Arial"/>
                <a:ea typeface="Arial"/>
                <a:cs typeface="Arial"/>
                <a:sym typeface="Arial"/>
              </a:defRPr>
            </a:lvl1pPr>
            <a:lvl2pPr marL="0" indent="0" defTabSz="1300480">
              <a:spcBef>
                <a:spcPts val="1100"/>
              </a:spcBef>
              <a:buSzTx/>
              <a:buNone/>
              <a:defRPr sz="4400">
                <a:latin typeface="Arial"/>
                <a:ea typeface="Arial"/>
                <a:cs typeface="Arial"/>
                <a:sym typeface="Arial"/>
              </a:defRPr>
            </a:lvl2pPr>
            <a:lvl3pPr marL="0" indent="0" defTabSz="1300480">
              <a:spcBef>
                <a:spcPts val="1100"/>
              </a:spcBef>
              <a:buSzTx/>
              <a:buNone/>
              <a:defRPr sz="4400">
                <a:latin typeface="Arial"/>
                <a:ea typeface="Arial"/>
                <a:cs typeface="Arial"/>
                <a:sym typeface="Arial"/>
              </a:defRPr>
            </a:lvl3pPr>
            <a:lvl4pPr marL="0" indent="0" defTabSz="1300480">
              <a:spcBef>
                <a:spcPts val="1100"/>
              </a:spcBef>
              <a:buSzTx/>
              <a:buNone/>
              <a:defRPr sz="4400">
                <a:latin typeface="Arial"/>
                <a:ea typeface="Arial"/>
                <a:cs typeface="Arial"/>
                <a:sym typeface="Arial"/>
              </a:defRPr>
            </a:lvl4pPr>
            <a:lvl5pPr marL="0" indent="0"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575" name="Group 208"/>
          <p:cNvGrpSpPr/>
          <p:nvPr/>
        </p:nvGrpSpPr>
        <p:grpSpPr>
          <a:xfrm>
            <a:off x="4569734" y="9193668"/>
            <a:ext cx="3865327" cy="317501"/>
            <a:chOff x="-1" y="-1"/>
            <a:chExt cx="3865326" cy="317500"/>
          </a:xfrm>
        </p:grpSpPr>
        <p:grpSp>
          <p:nvGrpSpPr>
            <p:cNvPr id="573" name="Group 206"/>
            <p:cNvGrpSpPr/>
            <p:nvPr/>
          </p:nvGrpSpPr>
          <p:grpSpPr>
            <a:xfrm>
              <a:off x="-2" y="57796"/>
              <a:ext cx="614123" cy="198697"/>
              <a:chOff x="0" y="-1"/>
              <a:chExt cx="614122" cy="198695"/>
            </a:xfrm>
          </p:grpSpPr>
          <p:sp>
            <p:nvSpPr>
              <p:cNvPr id="570" name="Shape 203"/>
              <p:cNvSpPr/>
              <p:nvPr/>
            </p:nvSpPr>
            <p:spPr>
              <a:xfrm>
                <a:off x="-1"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71" name="Shape 204"/>
              <p:cNvSpPr/>
              <p:nvPr/>
            </p:nvSpPr>
            <p:spPr>
              <a:xfrm>
                <a:off x="212149" y="-2"/>
                <a:ext cx="189824"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72" name="Shape 205"/>
              <p:cNvSpPr/>
              <p:nvPr/>
            </p:nvSpPr>
            <p:spPr>
              <a:xfrm>
                <a:off x="424298" y="-2"/>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74" name="Shape 207"/>
            <p:cNvSpPr txBox="1"/>
            <p:nvPr/>
          </p:nvSpPr>
          <p:spPr>
            <a:xfrm>
              <a:off x="794738" y="-2"/>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76" name="Slide Number"/>
          <p:cNvSpPr txBox="1"/>
          <p:nvPr>
            <p:ph type="sldNum" sz="quarter" idx="2"/>
          </p:nvPr>
        </p:nvSpPr>
        <p:spPr>
          <a:xfrm>
            <a:off x="11985798" y="8864144"/>
            <a:ext cx="368766" cy="351997"/>
          </a:xfrm>
          <a:prstGeom prst="rect">
            <a:avLst/>
          </a:prstGeom>
        </p:spPr>
        <p:txBody>
          <a:bodyPr lIns="65022" tIns="65022" rIns="65022" bIns="65022" anchor="ctr"/>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88" name="Group 7"/>
          <p:cNvGrpSpPr/>
          <p:nvPr/>
        </p:nvGrpSpPr>
        <p:grpSpPr>
          <a:xfrm>
            <a:off x="4569722" y="9283981"/>
            <a:ext cx="3865340" cy="317501"/>
            <a:chOff x="-1" y="-1"/>
            <a:chExt cx="3865339" cy="317500"/>
          </a:xfrm>
        </p:grpSpPr>
        <p:grpSp>
          <p:nvGrpSpPr>
            <p:cNvPr id="586" name="Group 5"/>
            <p:cNvGrpSpPr/>
            <p:nvPr/>
          </p:nvGrpSpPr>
          <p:grpSpPr>
            <a:xfrm>
              <a:off x="-2" y="57790"/>
              <a:ext cx="614133" cy="198704"/>
              <a:chOff x="-1" y="0"/>
              <a:chExt cx="614132" cy="198702"/>
            </a:xfrm>
          </p:grpSpPr>
          <p:sp>
            <p:nvSpPr>
              <p:cNvPr id="583" name="Shape 2"/>
              <p:cNvSpPr/>
              <p:nvPr/>
            </p:nvSpPr>
            <p:spPr>
              <a:xfrm>
                <a:off x="-2" y="-1"/>
                <a:ext cx="189825" cy="19870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84" name="Shape 3"/>
              <p:cNvSpPr/>
              <p:nvPr/>
            </p:nvSpPr>
            <p:spPr>
              <a:xfrm>
                <a:off x="212153" y="-1"/>
                <a:ext cx="189826" cy="19870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85" name="Shape 4"/>
              <p:cNvSpPr/>
              <p:nvPr/>
            </p:nvSpPr>
            <p:spPr>
              <a:xfrm>
                <a:off x="424305" y="-1"/>
                <a:ext cx="189827" cy="19870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87" name="Shape 6"/>
            <p:cNvSpPr txBox="1"/>
            <p:nvPr/>
          </p:nvSpPr>
          <p:spPr>
            <a:xfrm>
              <a:off x="794747" y="-2"/>
              <a:ext cx="307059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89"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590"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91" name="Slide Number"/>
          <p:cNvSpPr txBox="1"/>
          <p:nvPr>
            <p:ph type="sldNum" sz="quarter" idx="2"/>
          </p:nvPr>
        </p:nvSpPr>
        <p:spPr>
          <a:xfrm>
            <a:off x="12005841" y="8870546"/>
            <a:ext cx="348722" cy="339196"/>
          </a:xfrm>
          <a:prstGeom prst="rect">
            <a:avLst/>
          </a:prstGeom>
        </p:spPr>
        <p:txBody>
          <a:bodyPr lIns="65021" tIns="65021" rIns="65021" bIns="65021"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03" name="Group 7"/>
          <p:cNvGrpSpPr/>
          <p:nvPr/>
        </p:nvGrpSpPr>
        <p:grpSpPr>
          <a:xfrm>
            <a:off x="4569722" y="9283982"/>
            <a:ext cx="3865340" cy="279401"/>
            <a:chOff x="-1" y="0"/>
            <a:chExt cx="3865339" cy="279400"/>
          </a:xfrm>
        </p:grpSpPr>
        <p:grpSp>
          <p:nvGrpSpPr>
            <p:cNvPr id="601" name="Group 5"/>
            <p:cNvGrpSpPr/>
            <p:nvPr/>
          </p:nvGrpSpPr>
          <p:grpSpPr>
            <a:xfrm>
              <a:off x="-2" y="57790"/>
              <a:ext cx="614133" cy="198704"/>
              <a:chOff x="-1" y="0"/>
              <a:chExt cx="614132" cy="198702"/>
            </a:xfrm>
          </p:grpSpPr>
          <p:sp>
            <p:nvSpPr>
              <p:cNvPr id="598" name="Shape 2"/>
              <p:cNvSpPr/>
              <p:nvPr/>
            </p:nvSpPr>
            <p:spPr>
              <a:xfrm>
                <a:off x="-2" y="-1"/>
                <a:ext cx="189825" cy="19870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99" name="Shape 3"/>
              <p:cNvSpPr/>
              <p:nvPr/>
            </p:nvSpPr>
            <p:spPr>
              <a:xfrm>
                <a:off x="212153" y="-1"/>
                <a:ext cx="189826" cy="19870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00" name="Shape 4"/>
              <p:cNvSpPr/>
              <p:nvPr/>
            </p:nvSpPr>
            <p:spPr>
              <a:xfrm>
                <a:off x="424305" y="-1"/>
                <a:ext cx="189827" cy="19870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602" name="Shape 6"/>
            <p:cNvSpPr txBox="1"/>
            <p:nvPr/>
          </p:nvSpPr>
          <p:spPr>
            <a:xfrm>
              <a:off x="794747" y="0"/>
              <a:ext cx="307059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04"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400">
                <a:latin typeface="Arial"/>
                <a:ea typeface="Arial"/>
                <a:cs typeface="Arial"/>
                <a:sym typeface="Arial"/>
              </a:defRPr>
            </a:lvl1pPr>
          </a:lstStyle>
          <a:p>
            <a:pPr/>
            <a:r>
              <a:t>Title Text</a:t>
            </a:r>
          </a:p>
        </p:txBody>
      </p:sp>
      <p:sp>
        <p:nvSpPr>
          <p:cNvPr id="605"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200">
                <a:latin typeface="Arial"/>
                <a:ea typeface="Arial"/>
                <a:cs typeface="Arial"/>
                <a:sym typeface="Arial"/>
              </a:defRPr>
            </a:lvl1pPr>
            <a:lvl2pPr marL="54182" indent="-16086" defTabSz="1300480">
              <a:spcBef>
                <a:spcPts val="1100"/>
              </a:spcBef>
              <a:buSzTx/>
              <a:buNone/>
              <a:defRPr sz="4200">
                <a:latin typeface="Arial"/>
                <a:ea typeface="Arial"/>
                <a:cs typeface="Arial"/>
                <a:sym typeface="Arial"/>
              </a:defRPr>
            </a:lvl2pPr>
            <a:lvl3pPr marL="54182" indent="-16086" defTabSz="1300480">
              <a:spcBef>
                <a:spcPts val="1100"/>
              </a:spcBef>
              <a:buSzTx/>
              <a:buNone/>
              <a:defRPr sz="4200">
                <a:latin typeface="Arial"/>
                <a:ea typeface="Arial"/>
                <a:cs typeface="Arial"/>
                <a:sym typeface="Arial"/>
              </a:defRPr>
            </a:lvl3pPr>
            <a:lvl4pPr marL="54182" indent="-16086" defTabSz="1300480">
              <a:spcBef>
                <a:spcPts val="1100"/>
              </a:spcBef>
              <a:buSzTx/>
              <a:buNone/>
              <a:defRPr sz="4200">
                <a:latin typeface="Arial"/>
                <a:ea typeface="Arial"/>
                <a:cs typeface="Arial"/>
                <a:sym typeface="Arial"/>
              </a:defRPr>
            </a:lvl4pPr>
            <a:lvl5pPr marL="54182"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06" name="Slide Number"/>
          <p:cNvSpPr txBox="1"/>
          <p:nvPr>
            <p:ph type="sldNum" sz="quarter" idx="2"/>
          </p:nvPr>
        </p:nvSpPr>
        <p:spPr>
          <a:xfrm>
            <a:off x="12031590" y="8880442"/>
            <a:ext cx="322973" cy="319402"/>
          </a:xfrm>
          <a:prstGeom prst="rect">
            <a:avLst/>
          </a:prstGeom>
        </p:spPr>
        <p:txBody>
          <a:bodyPr lIns="65021" tIns="65021" rIns="65021" bIns="65021"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618" name="Group"/>
          <p:cNvGrpSpPr/>
          <p:nvPr/>
        </p:nvGrpSpPr>
        <p:grpSpPr>
          <a:xfrm>
            <a:off x="5143489" y="9271000"/>
            <a:ext cx="2717812" cy="203201"/>
            <a:chOff x="-1" y="0"/>
            <a:chExt cx="2717811" cy="203200"/>
          </a:xfrm>
        </p:grpSpPr>
        <p:grpSp>
          <p:nvGrpSpPr>
            <p:cNvPr id="616" name="Group"/>
            <p:cNvGrpSpPr/>
            <p:nvPr/>
          </p:nvGrpSpPr>
          <p:grpSpPr>
            <a:xfrm>
              <a:off x="-2" y="40636"/>
              <a:ext cx="431811" cy="139710"/>
              <a:chOff x="-1" y="0"/>
              <a:chExt cx="431810" cy="139708"/>
            </a:xfrm>
          </p:grpSpPr>
          <p:sp>
            <p:nvSpPr>
              <p:cNvPr id="613" name="Square"/>
              <p:cNvSpPr/>
              <p:nvPr/>
            </p:nvSpPr>
            <p:spPr>
              <a:xfrm>
                <a:off x="-2" y="-1"/>
                <a:ext cx="133471" cy="13971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614" name="Square"/>
              <p:cNvSpPr/>
              <p:nvPr/>
            </p:nvSpPr>
            <p:spPr>
              <a:xfrm>
                <a:off x="149169" y="-1"/>
                <a:ext cx="133470" cy="13971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615" name="Square"/>
              <p:cNvSpPr/>
              <p:nvPr/>
            </p:nvSpPr>
            <p:spPr>
              <a:xfrm>
                <a:off x="298340" y="-1"/>
                <a:ext cx="133470" cy="13971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grpSp>
        <p:sp>
          <p:nvSpPr>
            <p:cNvPr id="617" name="Philip Webb | Literacy"/>
            <p:cNvSpPr txBox="1"/>
            <p:nvPr/>
          </p:nvSpPr>
          <p:spPr>
            <a:xfrm>
              <a:off x="558805" y="0"/>
              <a:ext cx="2159005"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19" name="Slide Number"/>
          <p:cNvSpPr txBox="1"/>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631" name="Group"/>
          <p:cNvGrpSpPr/>
          <p:nvPr/>
        </p:nvGrpSpPr>
        <p:grpSpPr>
          <a:xfrm>
            <a:off x="5143489" y="9327102"/>
            <a:ext cx="2717815" cy="241301"/>
            <a:chOff x="-2" y="0"/>
            <a:chExt cx="2717813" cy="241300"/>
          </a:xfrm>
        </p:grpSpPr>
        <p:grpSp>
          <p:nvGrpSpPr>
            <p:cNvPr id="629" name="Group"/>
            <p:cNvGrpSpPr/>
            <p:nvPr/>
          </p:nvGrpSpPr>
          <p:grpSpPr>
            <a:xfrm>
              <a:off x="-3" y="40634"/>
              <a:ext cx="431811" cy="139710"/>
              <a:chOff x="-1" y="-1"/>
              <a:chExt cx="431809" cy="139708"/>
            </a:xfrm>
          </p:grpSpPr>
          <p:sp>
            <p:nvSpPr>
              <p:cNvPr id="626" name="Square"/>
              <p:cNvSpPr/>
              <p:nvPr/>
            </p:nvSpPr>
            <p:spPr>
              <a:xfrm>
                <a:off x="-2" y="-2"/>
                <a:ext cx="133471" cy="13971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27" name="Square"/>
              <p:cNvSpPr/>
              <p:nvPr/>
            </p:nvSpPr>
            <p:spPr>
              <a:xfrm>
                <a:off x="149168" y="-2"/>
                <a:ext cx="133471" cy="13971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28" name="Square"/>
              <p:cNvSpPr/>
              <p:nvPr/>
            </p:nvSpPr>
            <p:spPr>
              <a:xfrm>
                <a:off x="298338" y="-2"/>
                <a:ext cx="133471" cy="13971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grpSp>
        <p:sp>
          <p:nvSpPr>
            <p:cNvPr id="630" name="Philip Webb | Literacy"/>
            <p:cNvSpPr txBox="1"/>
            <p:nvPr/>
          </p:nvSpPr>
          <p:spPr>
            <a:xfrm>
              <a:off x="558805" y="0"/>
              <a:ext cx="2159007"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39" name="Title Text"/>
          <p:cNvSpPr txBox="1"/>
          <p:nvPr>
            <p:ph type="title"/>
          </p:nvPr>
        </p:nvSpPr>
        <p:spPr>
          <a:xfrm>
            <a:off x="952496" y="-3"/>
            <a:ext cx="11099808" cy="3048003"/>
          </a:xfrm>
          <a:prstGeom prst="rect">
            <a:avLst/>
          </a:prstGeom>
        </p:spPr>
        <p:txBody>
          <a:bodyPr/>
          <a:lstStyle>
            <a:lvl1pPr defTabSz="830861">
              <a:defRPr sz="7800"/>
            </a:lvl1pPr>
          </a:lstStyle>
          <a:p>
            <a:pPr/>
            <a:r>
              <a:t>Title Text</a:t>
            </a:r>
          </a:p>
        </p:txBody>
      </p:sp>
      <p:grpSp>
        <p:nvGrpSpPr>
          <p:cNvPr id="645" name="Group"/>
          <p:cNvGrpSpPr/>
          <p:nvPr/>
        </p:nvGrpSpPr>
        <p:grpSpPr>
          <a:xfrm>
            <a:off x="5143477" y="8928092"/>
            <a:ext cx="2717829" cy="203201"/>
            <a:chOff x="-2" y="0"/>
            <a:chExt cx="2717828" cy="203200"/>
          </a:xfrm>
        </p:grpSpPr>
        <p:grpSp>
          <p:nvGrpSpPr>
            <p:cNvPr id="643" name="Group"/>
            <p:cNvGrpSpPr/>
            <p:nvPr/>
          </p:nvGrpSpPr>
          <p:grpSpPr>
            <a:xfrm>
              <a:off x="-3" y="40632"/>
              <a:ext cx="431819" cy="139726"/>
              <a:chOff x="0" y="0"/>
              <a:chExt cx="431817" cy="139724"/>
            </a:xfrm>
          </p:grpSpPr>
          <p:sp>
            <p:nvSpPr>
              <p:cNvPr id="640" name="Square"/>
              <p:cNvSpPr/>
              <p:nvPr/>
            </p:nvSpPr>
            <p:spPr>
              <a:xfrm>
                <a:off x="-1" y="-1"/>
                <a:ext cx="133475" cy="13972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641" name="Square"/>
              <p:cNvSpPr/>
              <p:nvPr/>
            </p:nvSpPr>
            <p:spPr>
              <a:xfrm>
                <a:off x="149170" y="-1"/>
                <a:ext cx="133476" cy="13972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642" name="Square"/>
              <p:cNvSpPr/>
              <p:nvPr/>
            </p:nvSpPr>
            <p:spPr>
              <a:xfrm>
                <a:off x="298341" y="-1"/>
                <a:ext cx="133476" cy="13972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644" name="Philip Webb | Literacy"/>
            <p:cNvSpPr txBox="1"/>
            <p:nvPr/>
          </p:nvSpPr>
          <p:spPr>
            <a:xfrm>
              <a:off x="558811" y="0"/>
              <a:ext cx="2159016"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46" name="Slide Number"/>
          <p:cNvSpPr txBox="1"/>
          <p:nvPr>
            <p:ph type="sldNum" sz="quarter" idx="2"/>
          </p:nvPr>
        </p:nvSpPr>
        <p:spPr>
          <a:xfrm>
            <a:off x="11985861" y="8835422"/>
            <a:ext cx="368701" cy="409443"/>
          </a:xfrm>
          <a:prstGeom prst="rect">
            <a:avLst/>
          </a:prstGeom>
        </p:spPr>
        <p:txBody>
          <a:bodyPr lIns="65021" tIns="65021" rIns="65021" bIns="65021" anchor="ctr"/>
          <a:lstStyle>
            <a:lvl1pPr algn="r" defTabSz="1300480">
              <a:defRPr sz="16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53" name="Title Text"/>
          <p:cNvSpPr txBox="1"/>
          <p:nvPr>
            <p:ph type="title"/>
          </p:nvPr>
        </p:nvSpPr>
        <p:spPr>
          <a:xfrm>
            <a:off x="952499" y="444498"/>
            <a:ext cx="11099801" cy="2159002"/>
          </a:xfrm>
          <a:prstGeom prst="rect">
            <a:avLst/>
          </a:prstGeom>
        </p:spPr>
        <p:txBody>
          <a:bodyPr/>
          <a:lstStyle>
            <a:lvl1pPr defTabSz="830861">
              <a:defRPr sz="7800"/>
            </a:lvl1pPr>
          </a:lstStyle>
          <a:p>
            <a:pPr/>
            <a:r>
              <a:t>Title Text</a:t>
            </a:r>
          </a:p>
        </p:txBody>
      </p:sp>
      <p:sp>
        <p:nvSpPr>
          <p:cNvPr id="654" name="Body Level One…"/>
          <p:cNvSpPr txBox="1"/>
          <p:nvPr>
            <p:ph type="body" idx="1"/>
          </p:nvPr>
        </p:nvSpPr>
        <p:spPr>
          <a:xfrm>
            <a:off x="1676399" y="1905000"/>
            <a:ext cx="11099801" cy="6286500"/>
          </a:xfrm>
          <a:prstGeom prst="rect">
            <a:avLst/>
          </a:prstGeom>
        </p:spPr>
        <p:txBody>
          <a:bodyPr/>
          <a:lstStyle>
            <a:lvl1pPr marL="419803" indent="-419803" defTabSz="830861">
              <a:spcBef>
                <a:spcPts val="5900"/>
              </a:spcBef>
              <a:defRPr sz="3400"/>
            </a:lvl1pPr>
            <a:lvl2pPr marL="864304" indent="-419803" defTabSz="830861">
              <a:spcBef>
                <a:spcPts val="5900"/>
              </a:spcBef>
              <a:defRPr sz="3400"/>
            </a:lvl2pPr>
            <a:lvl3pPr marL="1308804" indent="-419804" defTabSz="830861">
              <a:spcBef>
                <a:spcPts val="5900"/>
              </a:spcBef>
              <a:defRPr sz="3400"/>
            </a:lvl3pPr>
            <a:lvl4pPr marL="1753304" indent="-419804" defTabSz="830861">
              <a:spcBef>
                <a:spcPts val="5900"/>
              </a:spcBef>
              <a:defRPr sz="3400"/>
            </a:lvl4pPr>
            <a:lvl5pPr marL="2197804" indent="-419804" defTabSz="830861">
              <a:spcBef>
                <a:spcPts val="59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55" name="Slide Number"/>
          <p:cNvSpPr txBox="1"/>
          <p:nvPr>
            <p:ph type="sldNum" sz="quarter" idx="2"/>
          </p:nvPr>
        </p:nvSpPr>
        <p:spPr>
          <a:xfrm>
            <a:off x="6325920" y="9251950"/>
            <a:ext cx="340260" cy="342900"/>
          </a:xfrm>
          <a:prstGeom prst="rect">
            <a:avLst/>
          </a:prstGeom>
        </p:spPr>
        <p:txBody>
          <a:bodyPr/>
          <a:lstStyle>
            <a:lvl1pPr defTabSz="830861">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667" name="Group"/>
          <p:cNvGrpSpPr/>
          <p:nvPr/>
        </p:nvGrpSpPr>
        <p:grpSpPr>
          <a:xfrm>
            <a:off x="5143494" y="9271000"/>
            <a:ext cx="2717812" cy="241301"/>
            <a:chOff x="-2" y="0"/>
            <a:chExt cx="2717810" cy="241300"/>
          </a:xfrm>
        </p:grpSpPr>
        <p:grpSp>
          <p:nvGrpSpPr>
            <p:cNvPr id="665" name="Group"/>
            <p:cNvGrpSpPr/>
            <p:nvPr/>
          </p:nvGrpSpPr>
          <p:grpSpPr>
            <a:xfrm>
              <a:off x="-3" y="40636"/>
              <a:ext cx="431809" cy="139710"/>
              <a:chOff x="-1" y="0"/>
              <a:chExt cx="431807" cy="139708"/>
            </a:xfrm>
          </p:grpSpPr>
          <p:sp>
            <p:nvSpPr>
              <p:cNvPr id="662" name="Square"/>
              <p:cNvSpPr/>
              <p:nvPr/>
            </p:nvSpPr>
            <p:spPr>
              <a:xfrm>
                <a:off x="-2" y="-1"/>
                <a:ext cx="133470" cy="13971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63" name="Square"/>
              <p:cNvSpPr/>
              <p:nvPr/>
            </p:nvSpPr>
            <p:spPr>
              <a:xfrm>
                <a:off x="149167" y="-1"/>
                <a:ext cx="133470" cy="13971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64" name="Square"/>
              <p:cNvSpPr/>
              <p:nvPr/>
            </p:nvSpPr>
            <p:spPr>
              <a:xfrm>
                <a:off x="298337" y="-1"/>
                <a:ext cx="133470" cy="13971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grpSp>
        <p:sp>
          <p:nvSpPr>
            <p:cNvPr id="666" name="Philip Webb | Literacy"/>
            <p:cNvSpPr txBox="1"/>
            <p:nvPr/>
          </p:nvSpPr>
          <p:spPr>
            <a:xfrm>
              <a:off x="558802" y="0"/>
              <a:ext cx="2159007"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675" name="Title Text"/>
          <p:cNvSpPr txBox="1"/>
          <p:nvPr>
            <p:ph type="title"/>
          </p:nvPr>
        </p:nvSpPr>
        <p:spPr>
          <a:xfrm>
            <a:off x="975358" y="532835"/>
            <a:ext cx="11045051" cy="2284872"/>
          </a:xfrm>
          <a:prstGeom prst="rect">
            <a:avLst/>
          </a:prstGeom>
        </p:spPr>
        <p:txBody>
          <a:bodyPr lIns="72248" tIns="72248" rIns="72248" bIns="72248"/>
          <a:lstStyle>
            <a:lvl1pPr marL="38100" indent="-38100" algn="l" defTabSz="914400">
              <a:defRPr b="1" sz="5400">
                <a:latin typeface="Arial"/>
                <a:ea typeface="Arial"/>
                <a:cs typeface="Arial"/>
                <a:sym typeface="Arial"/>
              </a:defRPr>
            </a:lvl1pPr>
          </a:lstStyle>
          <a:p>
            <a:pPr/>
            <a:r>
              <a:t>Title Text</a:t>
            </a:r>
          </a:p>
        </p:txBody>
      </p:sp>
      <p:sp>
        <p:nvSpPr>
          <p:cNvPr id="676" name="Body Level One…"/>
          <p:cNvSpPr txBox="1"/>
          <p:nvPr>
            <p:ph type="body" idx="1"/>
          </p:nvPr>
        </p:nvSpPr>
        <p:spPr>
          <a:xfrm>
            <a:off x="975358" y="2817703"/>
            <a:ext cx="11045051" cy="6935900"/>
          </a:xfrm>
          <a:prstGeom prst="rect">
            <a:avLst/>
          </a:prstGeom>
        </p:spPr>
        <p:txBody>
          <a:bodyPr lIns="72248" tIns="72248" rIns="72248" bIns="72248" anchor="t"/>
          <a:lstStyle>
            <a:lvl1pPr marL="38100" indent="-38100" defTabSz="914400">
              <a:spcBef>
                <a:spcPts val="800"/>
              </a:spcBef>
              <a:buSzTx/>
              <a:buNone/>
              <a:defRPr sz="4200">
                <a:latin typeface="Arial"/>
                <a:ea typeface="Arial"/>
                <a:cs typeface="Arial"/>
                <a:sym typeface="Arial"/>
              </a:defRPr>
            </a:lvl1pPr>
            <a:lvl2pPr marL="38100" indent="0" defTabSz="914400">
              <a:spcBef>
                <a:spcPts val="800"/>
              </a:spcBef>
              <a:buSzTx/>
              <a:buNone/>
              <a:defRPr sz="4200">
                <a:latin typeface="Arial"/>
                <a:ea typeface="Arial"/>
                <a:cs typeface="Arial"/>
                <a:sym typeface="Arial"/>
              </a:defRPr>
            </a:lvl2pPr>
            <a:lvl3pPr marL="38100" indent="0" defTabSz="914400">
              <a:spcBef>
                <a:spcPts val="800"/>
              </a:spcBef>
              <a:buSzTx/>
              <a:buNone/>
              <a:defRPr sz="4200">
                <a:latin typeface="Arial"/>
                <a:ea typeface="Arial"/>
                <a:cs typeface="Arial"/>
                <a:sym typeface="Arial"/>
              </a:defRPr>
            </a:lvl3pPr>
            <a:lvl4pPr marL="38100" indent="0" defTabSz="914400">
              <a:spcBef>
                <a:spcPts val="800"/>
              </a:spcBef>
              <a:buSzTx/>
              <a:buNone/>
              <a:defRPr sz="4200">
                <a:latin typeface="Arial"/>
                <a:ea typeface="Arial"/>
                <a:cs typeface="Arial"/>
                <a:sym typeface="Arial"/>
              </a:defRPr>
            </a:lvl4pPr>
            <a:lvl5pPr marL="38100" indent="0" defTabSz="914400">
              <a:spcBef>
                <a:spcPts val="8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77"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91440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89" name="Group"/>
          <p:cNvGrpSpPr/>
          <p:nvPr/>
        </p:nvGrpSpPr>
        <p:grpSpPr>
          <a:xfrm>
            <a:off x="4569734" y="9193668"/>
            <a:ext cx="3865327" cy="256494"/>
            <a:chOff x="-2" y="0"/>
            <a:chExt cx="3865326" cy="256492"/>
          </a:xfrm>
        </p:grpSpPr>
        <p:grpSp>
          <p:nvGrpSpPr>
            <p:cNvPr id="687" name="Group"/>
            <p:cNvGrpSpPr/>
            <p:nvPr/>
          </p:nvGrpSpPr>
          <p:grpSpPr>
            <a:xfrm>
              <a:off x="-3" y="57796"/>
              <a:ext cx="614125" cy="198696"/>
              <a:chOff x="0" y="-1"/>
              <a:chExt cx="614123" cy="198695"/>
            </a:xfrm>
          </p:grpSpPr>
          <p:sp>
            <p:nvSpPr>
              <p:cNvPr id="684" name="Rectangle"/>
              <p:cNvSpPr/>
              <p:nvPr/>
            </p:nvSpPr>
            <p:spPr>
              <a:xfrm>
                <a:off x="-1" y="-2"/>
                <a:ext cx="189822"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85" name="Rectangle"/>
              <p:cNvSpPr/>
              <p:nvPr/>
            </p:nvSpPr>
            <p:spPr>
              <a:xfrm>
                <a:off x="212149" y="-2"/>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686" name="Rectangle"/>
              <p:cNvSpPr/>
              <p:nvPr/>
            </p:nvSpPr>
            <p:spPr>
              <a:xfrm>
                <a:off x="424300" y="-2"/>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grpSp>
        <p:sp>
          <p:nvSpPr>
            <p:cNvPr id="688" name="Philip Webb | Literacy"/>
            <p:cNvSpPr txBox="1"/>
            <p:nvPr/>
          </p:nvSpPr>
          <p:spPr>
            <a:xfrm>
              <a:off x="794739" y="-1"/>
              <a:ext cx="3070586"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90" name="Slide Number"/>
          <p:cNvSpPr txBox="1"/>
          <p:nvPr>
            <p:ph type="sldNum" sz="quarter" idx="2"/>
          </p:nvPr>
        </p:nvSpPr>
        <p:spPr>
          <a:xfrm>
            <a:off x="12042304" y="8888713"/>
            <a:ext cx="312260" cy="302859"/>
          </a:xfrm>
          <a:prstGeom prst="rect">
            <a:avLst/>
          </a:prstGeom>
        </p:spPr>
        <p:txBody>
          <a:bodyPr lIns="65022" tIns="65022" rIns="65022" bIns="65022" anchor="ctr"/>
          <a:lstStyle>
            <a:lvl1pPr algn="r" defTabSz="914400">
              <a:defRPr b="1" sz="1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702" name="Group"/>
          <p:cNvGrpSpPr/>
          <p:nvPr/>
        </p:nvGrpSpPr>
        <p:grpSpPr>
          <a:xfrm>
            <a:off x="5143489" y="8559796"/>
            <a:ext cx="2717814" cy="203201"/>
            <a:chOff x="-2" y="0"/>
            <a:chExt cx="2717813" cy="203200"/>
          </a:xfrm>
        </p:grpSpPr>
        <p:grpSp>
          <p:nvGrpSpPr>
            <p:cNvPr id="700" name="Group"/>
            <p:cNvGrpSpPr/>
            <p:nvPr/>
          </p:nvGrpSpPr>
          <p:grpSpPr>
            <a:xfrm>
              <a:off x="-3" y="40634"/>
              <a:ext cx="431815" cy="139717"/>
              <a:chOff x="-1" y="0"/>
              <a:chExt cx="431813" cy="139715"/>
            </a:xfrm>
          </p:grpSpPr>
          <p:sp>
            <p:nvSpPr>
              <p:cNvPr id="697" name="Square"/>
              <p:cNvSpPr/>
              <p:nvPr/>
            </p:nvSpPr>
            <p:spPr>
              <a:xfrm>
                <a:off x="-2" y="-1"/>
                <a:ext cx="133477" cy="13971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698" name="Square"/>
              <p:cNvSpPr/>
              <p:nvPr/>
            </p:nvSpPr>
            <p:spPr>
              <a:xfrm>
                <a:off x="149171" y="-1"/>
                <a:ext cx="133472" cy="13971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699" name="Square"/>
              <p:cNvSpPr/>
              <p:nvPr/>
            </p:nvSpPr>
            <p:spPr>
              <a:xfrm>
                <a:off x="298341" y="-1"/>
                <a:ext cx="133472" cy="13971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grpSp>
        <p:sp>
          <p:nvSpPr>
            <p:cNvPr id="701" name="Philip Webb | Literacy"/>
            <p:cNvSpPr txBox="1"/>
            <p:nvPr/>
          </p:nvSpPr>
          <p:spPr>
            <a:xfrm>
              <a:off x="558804" y="0"/>
              <a:ext cx="2159008"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03" name="Slide Number"/>
          <p:cNvSpPr txBox="1"/>
          <p:nvPr>
            <p:ph type="sldNum" sz="quarter" idx="2"/>
          </p:nvPr>
        </p:nvSpPr>
        <p:spPr>
          <a:xfrm>
            <a:off x="12008619" y="8854470"/>
            <a:ext cx="345945" cy="371345"/>
          </a:xfrm>
          <a:prstGeom prst="rect">
            <a:avLst/>
          </a:prstGeom>
        </p:spPr>
        <p:txBody>
          <a:bodyPr lIns="65022" tIns="65022" rIns="65022" bIns="65022" anchor="ctr"/>
          <a:lstStyle>
            <a:lvl1pPr algn="r" defTabSz="91440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10" name="Title Text"/>
          <p:cNvSpPr txBox="1"/>
          <p:nvPr>
            <p:ph type="title"/>
          </p:nvPr>
        </p:nvSpPr>
        <p:spPr>
          <a:xfrm>
            <a:off x="975358" y="532835"/>
            <a:ext cx="11045051" cy="2284872"/>
          </a:xfrm>
          <a:prstGeom prst="rect">
            <a:avLst/>
          </a:prstGeom>
        </p:spPr>
        <p:txBody>
          <a:bodyPr lIns="72248" tIns="72248" rIns="72248" bIns="72248"/>
          <a:lstStyle>
            <a:lvl1pPr algn="l" defTabSz="914400">
              <a:defRPr b="1" sz="5600">
                <a:latin typeface="Arial"/>
                <a:ea typeface="Arial"/>
                <a:cs typeface="Arial"/>
                <a:sym typeface="Arial"/>
              </a:defRPr>
            </a:lvl1pPr>
          </a:lstStyle>
          <a:p>
            <a:pPr/>
            <a:r>
              <a:t>Title Text</a:t>
            </a:r>
          </a:p>
        </p:txBody>
      </p:sp>
      <p:sp>
        <p:nvSpPr>
          <p:cNvPr id="711" name="Body Level One…"/>
          <p:cNvSpPr txBox="1"/>
          <p:nvPr>
            <p:ph type="body" idx="1"/>
          </p:nvPr>
        </p:nvSpPr>
        <p:spPr>
          <a:xfrm>
            <a:off x="975358" y="2817703"/>
            <a:ext cx="11045051" cy="6935900"/>
          </a:xfrm>
          <a:prstGeom prst="rect">
            <a:avLst/>
          </a:prstGeom>
        </p:spPr>
        <p:txBody>
          <a:bodyPr lIns="72248" tIns="72248" rIns="72248" bIns="72248" anchor="t"/>
          <a:lstStyle>
            <a:lvl1pPr marL="0" indent="0" defTabSz="914400">
              <a:spcBef>
                <a:spcPts val="800"/>
              </a:spcBef>
              <a:buSzTx/>
              <a:buNone/>
              <a:defRPr sz="4400">
                <a:latin typeface="Arial"/>
                <a:ea typeface="Arial"/>
                <a:cs typeface="Arial"/>
                <a:sym typeface="Arial"/>
              </a:defRPr>
            </a:lvl1pPr>
            <a:lvl2pPr marL="0" indent="0" defTabSz="914400">
              <a:spcBef>
                <a:spcPts val="800"/>
              </a:spcBef>
              <a:buSzTx/>
              <a:buNone/>
              <a:defRPr sz="4400">
                <a:latin typeface="Arial"/>
                <a:ea typeface="Arial"/>
                <a:cs typeface="Arial"/>
                <a:sym typeface="Arial"/>
              </a:defRPr>
            </a:lvl2pPr>
            <a:lvl3pPr marL="0" indent="0" defTabSz="914400">
              <a:spcBef>
                <a:spcPts val="800"/>
              </a:spcBef>
              <a:buSzTx/>
              <a:buNone/>
              <a:defRPr sz="4400">
                <a:latin typeface="Arial"/>
                <a:ea typeface="Arial"/>
                <a:cs typeface="Arial"/>
                <a:sym typeface="Arial"/>
              </a:defRPr>
            </a:lvl3pPr>
            <a:lvl4pPr marL="0" indent="0" defTabSz="914400">
              <a:spcBef>
                <a:spcPts val="800"/>
              </a:spcBef>
              <a:buSzTx/>
              <a:buNone/>
              <a:defRPr sz="4400">
                <a:latin typeface="Arial"/>
                <a:ea typeface="Arial"/>
                <a:cs typeface="Arial"/>
                <a:sym typeface="Arial"/>
              </a:defRPr>
            </a:lvl4pPr>
            <a:lvl5pPr marL="0" indent="0" defTabSz="914400">
              <a:spcBef>
                <a:spcPts val="8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717" name="Group"/>
          <p:cNvGrpSpPr/>
          <p:nvPr/>
        </p:nvGrpSpPr>
        <p:grpSpPr>
          <a:xfrm>
            <a:off x="4569734" y="9193670"/>
            <a:ext cx="3865327" cy="317501"/>
            <a:chOff x="-2" y="-1"/>
            <a:chExt cx="3865326" cy="317500"/>
          </a:xfrm>
        </p:grpSpPr>
        <p:grpSp>
          <p:nvGrpSpPr>
            <p:cNvPr id="715" name="Group"/>
            <p:cNvGrpSpPr/>
            <p:nvPr/>
          </p:nvGrpSpPr>
          <p:grpSpPr>
            <a:xfrm>
              <a:off x="-3" y="57796"/>
              <a:ext cx="614125" cy="198695"/>
              <a:chOff x="0" y="0"/>
              <a:chExt cx="614123" cy="198693"/>
            </a:xfrm>
          </p:grpSpPr>
          <p:sp>
            <p:nvSpPr>
              <p:cNvPr id="712" name="Rectangle"/>
              <p:cNvSpPr/>
              <p:nvPr/>
            </p:nvSpPr>
            <p:spPr>
              <a:xfrm>
                <a:off x="-1" y="-1"/>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713" name="Rectangle"/>
              <p:cNvSpPr/>
              <p:nvPr/>
            </p:nvSpPr>
            <p:spPr>
              <a:xfrm>
                <a:off x="212149" y="-1"/>
                <a:ext cx="189823"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714"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716" name="Philip Webb | Literacy"/>
            <p:cNvSpPr txBox="1"/>
            <p:nvPr/>
          </p:nvSpPr>
          <p:spPr>
            <a:xfrm>
              <a:off x="794739" y="-2"/>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18" name="Slide Number"/>
          <p:cNvSpPr txBox="1"/>
          <p:nvPr>
            <p:ph type="sldNum" sz="quarter" idx="2"/>
          </p:nvPr>
        </p:nvSpPr>
        <p:spPr>
          <a:xfrm>
            <a:off x="11985797" y="8864144"/>
            <a:ext cx="368766" cy="351997"/>
          </a:xfrm>
          <a:prstGeom prst="rect">
            <a:avLst/>
          </a:prstGeom>
        </p:spPr>
        <p:txBody>
          <a:bodyPr lIns="65022" tIns="65022" rIns="65022" bIns="65022" anchor="ctr"/>
          <a:lstStyle>
            <a:lvl1pPr algn="r" defTabSz="91440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grpSp>
        <p:nvGrpSpPr>
          <p:cNvPr id="730" name="Group"/>
          <p:cNvGrpSpPr/>
          <p:nvPr/>
        </p:nvGrpSpPr>
        <p:grpSpPr>
          <a:xfrm>
            <a:off x="4569729" y="9283982"/>
            <a:ext cx="3865334" cy="279401"/>
            <a:chOff x="-2" y="0"/>
            <a:chExt cx="3865333" cy="279400"/>
          </a:xfrm>
        </p:grpSpPr>
        <p:grpSp>
          <p:nvGrpSpPr>
            <p:cNvPr id="728" name="Group"/>
            <p:cNvGrpSpPr/>
            <p:nvPr/>
          </p:nvGrpSpPr>
          <p:grpSpPr>
            <a:xfrm>
              <a:off x="-3" y="57792"/>
              <a:ext cx="614129" cy="198700"/>
              <a:chOff x="0" y="-1"/>
              <a:chExt cx="614127" cy="198699"/>
            </a:xfrm>
          </p:grpSpPr>
          <p:sp>
            <p:nvSpPr>
              <p:cNvPr id="725" name="Rectangle"/>
              <p:cNvSpPr/>
              <p:nvPr/>
            </p:nvSpPr>
            <p:spPr>
              <a:xfrm>
                <a:off x="-1" y="-2"/>
                <a:ext cx="189824"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726" name="Rectangle"/>
              <p:cNvSpPr/>
              <p:nvPr/>
            </p:nvSpPr>
            <p:spPr>
              <a:xfrm>
                <a:off x="212150"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727" name="Rectangle"/>
              <p:cNvSpPr/>
              <p:nvPr/>
            </p:nvSpPr>
            <p:spPr>
              <a:xfrm>
                <a:off x="424302" y="-2"/>
                <a:ext cx="189825"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729" name="Philip Webb | Literacy"/>
            <p:cNvSpPr txBox="1"/>
            <p:nvPr/>
          </p:nvSpPr>
          <p:spPr>
            <a:xfrm>
              <a:off x="794744" y="0"/>
              <a:ext cx="307058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31" name="Title Text"/>
          <p:cNvSpPr txBox="1"/>
          <p:nvPr>
            <p:ph type="title"/>
          </p:nvPr>
        </p:nvSpPr>
        <p:spPr>
          <a:xfrm>
            <a:off x="952499" y="444498"/>
            <a:ext cx="11099804" cy="2159002"/>
          </a:xfrm>
          <a:prstGeom prst="rect">
            <a:avLst/>
          </a:prstGeom>
        </p:spPr>
        <p:txBody>
          <a:bodyPr lIns="50796" tIns="50796" rIns="50796" bIns="50796"/>
          <a:lstStyle>
            <a:lvl1pPr defTabSz="830861">
              <a:defRPr sz="7800"/>
            </a:lvl1pPr>
          </a:lstStyle>
          <a:p>
            <a:pPr/>
            <a:r>
              <a:t>Title Text</a:t>
            </a:r>
          </a:p>
        </p:txBody>
      </p:sp>
      <p:sp>
        <p:nvSpPr>
          <p:cNvPr id="732" name="Body Level One…"/>
          <p:cNvSpPr txBox="1"/>
          <p:nvPr>
            <p:ph type="body" idx="1"/>
          </p:nvPr>
        </p:nvSpPr>
        <p:spPr>
          <a:xfrm>
            <a:off x="952499" y="2603498"/>
            <a:ext cx="11099804" cy="6286504"/>
          </a:xfrm>
          <a:prstGeom prst="rect">
            <a:avLst/>
          </a:prstGeom>
        </p:spPr>
        <p:txBody>
          <a:bodyPr lIns="50796" tIns="50796" rIns="50796" bIns="50796"/>
          <a:lstStyle>
            <a:lvl1pPr marL="419803" indent="-419803" defTabSz="830861">
              <a:spcBef>
                <a:spcPts val="5900"/>
              </a:spcBef>
              <a:defRPr sz="3400"/>
            </a:lvl1pPr>
            <a:lvl2pPr marL="864304" indent="-419803" defTabSz="830861">
              <a:spcBef>
                <a:spcPts val="5900"/>
              </a:spcBef>
              <a:defRPr sz="3400"/>
            </a:lvl2pPr>
            <a:lvl3pPr marL="1308804" indent="-419804" defTabSz="830861">
              <a:spcBef>
                <a:spcPts val="5900"/>
              </a:spcBef>
              <a:defRPr sz="3400"/>
            </a:lvl3pPr>
            <a:lvl4pPr marL="1753304" indent="-419804" defTabSz="830861">
              <a:spcBef>
                <a:spcPts val="5900"/>
              </a:spcBef>
              <a:defRPr sz="3400"/>
            </a:lvl4pPr>
            <a:lvl5pPr marL="2197804" indent="-419804" defTabSz="830861">
              <a:spcBef>
                <a:spcPts val="59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733" name="Slide Number"/>
          <p:cNvSpPr txBox="1"/>
          <p:nvPr>
            <p:ph type="sldNum" sz="quarter" idx="2"/>
          </p:nvPr>
        </p:nvSpPr>
        <p:spPr>
          <a:xfrm>
            <a:off x="8951346" y="8864144"/>
            <a:ext cx="368765" cy="351997"/>
          </a:xfrm>
          <a:prstGeom prst="rect">
            <a:avLst/>
          </a:prstGeom>
        </p:spPr>
        <p:txBody>
          <a:bodyPr lIns="65022" tIns="65022" rIns="65022" bIns="65022"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745" name="Group"/>
          <p:cNvGrpSpPr/>
          <p:nvPr/>
        </p:nvGrpSpPr>
        <p:grpSpPr>
          <a:xfrm>
            <a:off x="4569726" y="9283981"/>
            <a:ext cx="3865336" cy="317501"/>
            <a:chOff x="-2" y="-1"/>
            <a:chExt cx="3865334" cy="317500"/>
          </a:xfrm>
        </p:grpSpPr>
        <p:grpSp>
          <p:nvGrpSpPr>
            <p:cNvPr id="743" name="Group"/>
            <p:cNvGrpSpPr/>
            <p:nvPr/>
          </p:nvGrpSpPr>
          <p:grpSpPr>
            <a:xfrm>
              <a:off x="-3" y="57792"/>
              <a:ext cx="614130" cy="198700"/>
              <a:chOff x="-1" y="-1"/>
              <a:chExt cx="614128" cy="198699"/>
            </a:xfrm>
          </p:grpSpPr>
          <p:sp>
            <p:nvSpPr>
              <p:cNvPr id="740" name="Rectangle"/>
              <p:cNvSpPr/>
              <p:nvPr/>
            </p:nvSpPr>
            <p:spPr>
              <a:xfrm>
                <a:off x="-2" y="-2"/>
                <a:ext cx="189825" cy="19870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41" name="Rectangle"/>
              <p:cNvSpPr/>
              <p:nvPr/>
            </p:nvSpPr>
            <p:spPr>
              <a:xfrm>
                <a:off x="212151" y="-2"/>
                <a:ext cx="189824" cy="19870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42" name="Rectangle"/>
              <p:cNvSpPr/>
              <p:nvPr/>
            </p:nvSpPr>
            <p:spPr>
              <a:xfrm>
                <a:off x="424303" y="-2"/>
                <a:ext cx="189825" cy="19870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744" name="Philip Webb | Literacy"/>
            <p:cNvSpPr txBox="1"/>
            <p:nvPr/>
          </p:nvSpPr>
          <p:spPr>
            <a:xfrm>
              <a:off x="794744" y="-2"/>
              <a:ext cx="307058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46" name="Slide Number"/>
          <p:cNvSpPr txBox="1"/>
          <p:nvPr>
            <p:ph type="sldNum" sz="quarter" idx="2"/>
          </p:nvPr>
        </p:nvSpPr>
        <p:spPr>
          <a:xfrm>
            <a:off x="8951346" y="8864144"/>
            <a:ext cx="368765" cy="351997"/>
          </a:xfrm>
          <a:prstGeom prst="rect">
            <a:avLst/>
          </a:prstGeom>
        </p:spPr>
        <p:txBody>
          <a:bodyPr lIns="65022" tIns="65022" rIns="65022" bIns="65022"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3" name="Title Text"/>
          <p:cNvSpPr txBox="1"/>
          <p:nvPr>
            <p:ph type="title"/>
          </p:nvPr>
        </p:nvSpPr>
        <p:spPr>
          <a:xfrm>
            <a:off x="952496" y="444498"/>
            <a:ext cx="11099808" cy="2159003"/>
          </a:xfrm>
          <a:prstGeom prst="rect">
            <a:avLst/>
          </a:prstGeom>
        </p:spPr>
        <p:txBody>
          <a:bodyPr lIns="50796" tIns="50796" rIns="50796" bIns="50796"/>
          <a:lstStyle>
            <a:lvl1pPr defTabSz="584195">
              <a:defRPr sz="7800"/>
            </a:lvl1pPr>
          </a:lstStyle>
          <a:p>
            <a:pPr/>
            <a:r>
              <a:t>Title Text</a:t>
            </a:r>
          </a:p>
        </p:txBody>
      </p:sp>
      <p:sp>
        <p:nvSpPr>
          <p:cNvPr id="754" name="Body Level One…"/>
          <p:cNvSpPr txBox="1"/>
          <p:nvPr>
            <p:ph type="body" idx="1"/>
          </p:nvPr>
        </p:nvSpPr>
        <p:spPr>
          <a:xfrm>
            <a:off x="952496" y="2603497"/>
            <a:ext cx="11099808" cy="6286504"/>
          </a:xfrm>
          <a:prstGeom prst="rect">
            <a:avLst/>
          </a:prstGeom>
        </p:spPr>
        <p:txBody>
          <a:bodyPr lIns="50796" tIns="50796" rIns="50796" bIns="50796"/>
          <a:lstStyle>
            <a:lvl1pPr marL="419803" indent="-419803" defTabSz="584195">
              <a:spcBef>
                <a:spcPts val="4100"/>
              </a:spcBef>
              <a:defRPr sz="3400"/>
            </a:lvl1pPr>
            <a:lvl2pPr marL="864301" indent="-419803" defTabSz="584195">
              <a:spcBef>
                <a:spcPts val="4100"/>
              </a:spcBef>
              <a:defRPr sz="3400"/>
            </a:lvl2pPr>
            <a:lvl3pPr marL="1308801" indent="-419801" defTabSz="584195">
              <a:spcBef>
                <a:spcPts val="4100"/>
              </a:spcBef>
              <a:defRPr sz="3400"/>
            </a:lvl3pPr>
            <a:lvl4pPr marL="1753304" indent="-419803" defTabSz="584195">
              <a:spcBef>
                <a:spcPts val="4100"/>
              </a:spcBef>
              <a:defRPr sz="3400"/>
            </a:lvl4pPr>
            <a:lvl5pPr marL="2197804" indent="-419804" defTabSz="584195">
              <a:spcBef>
                <a:spcPts val="41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755" name="Slide Number"/>
          <p:cNvSpPr txBox="1"/>
          <p:nvPr>
            <p:ph type="sldNum" sz="quarter" idx="2"/>
          </p:nvPr>
        </p:nvSpPr>
        <p:spPr>
          <a:xfrm>
            <a:off x="6325924" y="9251950"/>
            <a:ext cx="340252" cy="342893"/>
          </a:xfrm>
          <a:prstGeom prst="rect">
            <a:avLst/>
          </a:prstGeom>
        </p:spPr>
        <p:txBody>
          <a:bodyPr lIns="50796" tIns="50796" rIns="50796" bIns="50796"/>
          <a:lstStyle>
            <a:lvl1pPr defTabSz="584195">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767" name="Group 35"/>
          <p:cNvGrpSpPr/>
          <p:nvPr/>
        </p:nvGrpSpPr>
        <p:grpSpPr>
          <a:xfrm>
            <a:off x="5143489" y="9271000"/>
            <a:ext cx="2717816" cy="203200"/>
            <a:chOff x="-1" y="0"/>
            <a:chExt cx="2717814" cy="203200"/>
          </a:xfrm>
        </p:grpSpPr>
        <p:grpSp>
          <p:nvGrpSpPr>
            <p:cNvPr id="765" name="Group 33"/>
            <p:cNvGrpSpPr/>
            <p:nvPr/>
          </p:nvGrpSpPr>
          <p:grpSpPr>
            <a:xfrm>
              <a:off x="-2" y="40634"/>
              <a:ext cx="431809" cy="139714"/>
              <a:chOff x="0" y="-1"/>
              <a:chExt cx="431808" cy="139712"/>
            </a:xfrm>
          </p:grpSpPr>
          <p:sp>
            <p:nvSpPr>
              <p:cNvPr id="762" name="Shape 30"/>
              <p:cNvSpPr/>
              <p:nvPr/>
            </p:nvSpPr>
            <p:spPr>
              <a:xfrm>
                <a:off x="-1" y="-2"/>
                <a:ext cx="133470" cy="13971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763" name="Shape 31"/>
              <p:cNvSpPr/>
              <p:nvPr/>
            </p:nvSpPr>
            <p:spPr>
              <a:xfrm>
                <a:off x="149167" y="-2"/>
                <a:ext cx="133471" cy="13971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764" name="Shape 32"/>
              <p:cNvSpPr/>
              <p:nvPr/>
            </p:nvSpPr>
            <p:spPr>
              <a:xfrm>
                <a:off x="298337" y="-2"/>
                <a:ext cx="133471" cy="13971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grpSp>
        <p:sp>
          <p:nvSpPr>
            <p:cNvPr id="766" name="Shape 34"/>
            <p:cNvSpPr txBox="1"/>
            <p:nvPr/>
          </p:nvSpPr>
          <p:spPr>
            <a:xfrm>
              <a:off x="558803" y="0"/>
              <a:ext cx="2159010"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68" name="Slide Number"/>
          <p:cNvSpPr txBox="1"/>
          <p:nvPr>
            <p:ph type="sldNum" sz="quarter" idx="2"/>
          </p:nvPr>
        </p:nvSpPr>
        <p:spPr>
          <a:xfrm>
            <a:off x="9046504" y="8905523"/>
            <a:ext cx="273605" cy="269237"/>
          </a:xfrm>
          <a:prstGeom prst="rect">
            <a:avLst/>
          </a:prstGeom>
        </p:spPr>
        <p:txBody>
          <a:bodyPr lIns="45718" tIns="45718" rIns="45718" bIns="45718" anchor="ctr"/>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775" name="Title Text"/>
          <p:cNvSpPr txBox="1"/>
          <p:nvPr>
            <p:ph type="title"/>
          </p:nvPr>
        </p:nvSpPr>
        <p:spPr>
          <a:xfrm>
            <a:off x="1269999" y="3225799"/>
            <a:ext cx="10464804" cy="3302002"/>
          </a:xfrm>
          <a:prstGeom prst="rect">
            <a:avLst/>
          </a:prstGeom>
        </p:spPr>
        <p:txBody>
          <a:bodyPr lIns="0" tIns="0" rIns="0" bIns="0"/>
          <a:lstStyle>
            <a:lvl1pPr>
              <a:defRPr sz="7800"/>
            </a:lvl1pPr>
          </a:lstStyle>
          <a:p>
            <a:pPr/>
            <a:r>
              <a:t>Title Text</a:t>
            </a:r>
          </a:p>
        </p:txBody>
      </p:sp>
      <p:sp>
        <p:nvSpPr>
          <p:cNvPr id="776" name="Slide Number"/>
          <p:cNvSpPr txBox="1"/>
          <p:nvPr>
            <p:ph type="sldNum" sz="quarter" idx="2"/>
          </p:nvPr>
        </p:nvSpPr>
        <p:spPr>
          <a:xfrm>
            <a:off x="9046504" y="8905523"/>
            <a:ext cx="273605" cy="269237"/>
          </a:xfrm>
          <a:prstGeom prst="rect">
            <a:avLst/>
          </a:prstGeom>
        </p:spPr>
        <p:txBody>
          <a:bodyPr lIns="45718" tIns="45718" rIns="45718" bIns="45718" anchor="ctr"/>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788" name="Group 44"/>
          <p:cNvGrpSpPr/>
          <p:nvPr/>
        </p:nvGrpSpPr>
        <p:grpSpPr>
          <a:xfrm>
            <a:off x="5143487" y="8559800"/>
            <a:ext cx="2717818" cy="203201"/>
            <a:chOff x="-1" y="0"/>
            <a:chExt cx="2717817" cy="203200"/>
          </a:xfrm>
        </p:grpSpPr>
        <p:grpSp>
          <p:nvGrpSpPr>
            <p:cNvPr id="786" name="Group 42"/>
            <p:cNvGrpSpPr/>
            <p:nvPr/>
          </p:nvGrpSpPr>
          <p:grpSpPr>
            <a:xfrm>
              <a:off x="-2" y="40634"/>
              <a:ext cx="431813" cy="139715"/>
              <a:chOff x="-1" y="0"/>
              <a:chExt cx="431812" cy="139714"/>
            </a:xfrm>
          </p:grpSpPr>
          <p:sp>
            <p:nvSpPr>
              <p:cNvPr id="783" name="Shape 39"/>
              <p:cNvSpPr/>
              <p:nvPr/>
            </p:nvSpPr>
            <p:spPr>
              <a:xfrm>
                <a:off x="-2" y="-1"/>
                <a:ext cx="133471" cy="13971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784" name="Shape 40"/>
              <p:cNvSpPr/>
              <p:nvPr/>
            </p:nvSpPr>
            <p:spPr>
              <a:xfrm>
                <a:off x="149170" y="-1"/>
                <a:ext cx="133472" cy="13971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sp>
            <p:nvSpPr>
              <p:cNvPr id="785" name="Shape 41"/>
              <p:cNvSpPr/>
              <p:nvPr/>
            </p:nvSpPr>
            <p:spPr>
              <a:xfrm>
                <a:off x="298340" y="-1"/>
                <a:ext cx="133472" cy="13971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200">
                    <a:solidFill>
                      <a:srgbClr val="00FDFF"/>
                    </a:solidFill>
                    <a:latin typeface="Avenir Next Medium"/>
                    <a:ea typeface="Avenir Next Medium"/>
                    <a:cs typeface="Avenir Next Medium"/>
                    <a:sym typeface="Avenir Next Medium"/>
                  </a:defRPr>
                </a:pPr>
              </a:p>
            </p:txBody>
          </p:sp>
        </p:grpSp>
        <p:sp>
          <p:nvSpPr>
            <p:cNvPr id="787" name="Shape 43"/>
            <p:cNvSpPr txBox="1"/>
            <p:nvPr/>
          </p:nvSpPr>
          <p:spPr>
            <a:xfrm>
              <a:off x="558806" y="0"/>
              <a:ext cx="2159010"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89" name="Slide Number"/>
          <p:cNvSpPr txBox="1"/>
          <p:nvPr>
            <p:ph type="sldNum" sz="quarter" idx="2"/>
          </p:nvPr>
        </p:nvSpPr>
        <p:spPr>
          <a:xfrm>
            <a:off x="9046504" y="8905523"/>
            <a:ext cx="273605" cy="269237"/>
          </a:xfrm>
          <a:prstGeom prst="rect">
            <a:avLst/>
          </a:prstGeom>
        </p:spPr>
        <p:txBody>
          <a:bodyPr lIns="45718" tIns="45718" rIns="45718" bIns="45718" anchor="ctr"/>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801" name="Group 22"/>
          <p:cNvGrpSpPr/>
          <p:nvPr/>
        </p:nvGrpSpPr>
        <p:grpSpPr>
          <a:xfrm>
            <a:off x="4569722" y="9193670"/>
            <a:ext cx="3865340" cy="317501"/>
            <a:chOff x="-1" y="-1"/>
            <a:chExt cx="3865339" cy="317500"/>
          </a:xfrm>
        </p:grpSpPr>
        <p:grpSp>
          <p:nvGrpSpPr>
            <p:cNvPr id="799" name="Group 20"/>
            <p:cNvGrpSpPr/>
            <p:nvPr/>
          </p:nvGrpSpPr>
          <p:grpSpPr>
            <a:xfrm>
              <a:off x="-2" y="57790"/>
              <a:ext cx="614133" cy="198706"/>
              <a:chOff x="-1" y="-1"/>
              <a:chExt cx="614132" cy="198704"/>
            </a:xfrm>
          </p:grpSpPr>
          <p:sp>
            <p:nvSpPr>
              <p:cNvPr id="796" name="Shape 17"/>
              <p:cNvSpPr/>
              <p:nvPr/>
            </p:nvSpPr>
            <p:spPr>
              <a:xfrm>
                <a:off x="-2" y="-2"/>
                <a:ext cx="189825" cy="19870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97" name="Shape 18"/>
              <p:cNvSpPr/>
              <p:nvPr/>
            </p:nvSpPr>
            <p:spPr>
              <a:xfrm>
                <a:off x="212153" y="-2"/>
                <a:ext cx="189826" cy="19870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98" name="Shape 19"/>
              <p:cNvSpPr/>
              <p:nvPr/>
            </p:nvSpPr>
            <p:spPr>
              <a:xfrm>
                <a:off x="424305" y="-2"/>
                <a:ext cx="189827" cy="19870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800" name="Shape 21"/>
            <p:cNvSpPr txBox="1"/>
            <p:nvPr/>
          </p:nvSpPr>
          <p:spPr>
            <a:xfrm>
              <a:off x="794747" y="-2"/>
              <a:ext cx="307059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02" name="Slide Number"/>
          <p:cNvSpPr txBox="1"/>
          <p:nvPr>
            <p:ph type="sldNum" sz="quarter" idx="2"/>
          </p:nvPr>
        </p:nvSpPr>
        <p:spPr>
          <a:xfrm>
            <a:off x="11985799" y="8864145"/>
            <a:ext cx="368763" cy="351996"/>
          </a:xfrm>
          <a:prstGeom prst="rect">
            <a:avLst/>
          </a:prstGeom>
        </p:spPr>
        <p:txBody>
          <a:bodyPr lIns="65021" tIns="65021" rIns="65021" bIns="65021"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814" name="Group 7"/>
          <p:cNvGrpSpPr/>
          <p:nvPr/>
        </p:nvGrpSpPr>
        <p:grpSpPr>
          <a:xfrm>
            <a:off x="4569722" y="9283977"/>
            <a:ext cx="3865340" cy="317501"/>
            <a:chOff x="-2" y="-1"/>
            <a:chExt cx="3865339" cy="317500"/>
          </a:xfrm>
        </p:grpSpPr>
        <p:grpSp>
          <p:nvGrpSpPr>
            <p:cNvPr id="812" name="Group 5"/>
            <p:cNvGrpSpPr/>
            <p:nvPr/>
          </p:nvGrpSpPr>
          <p:grpSpPr>
            <a:xfrm>
              <a:off x="-3" y="57791"/>
              <a:ext cx="614135" cy="198709"/>
              <a:chOff x="0" y="-1"/>
              <a:chExt cx="614133" cy="198708"/>
            </a:xfrm>
          </p:grpSpPr>
          <p:sp>
            <p:nvSpPr>
              <p:cNvPr id="809" name="Shape 2"/>
              <p:cNvSpPr/>
              <p:nvPr/>
            </p:nvSpPr>
            <p:spPr>
              <a:xfrm>
                <a:off x="-1" y="-2"/>
                <a:ext cx="189828" cy="19870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810" name="Shape 3"/>
              <p:cNvSpPr/>
              <p:nvPr/>
            </p:nvSpPr>
            <p:spPr>
              <a:xfrm>
                <a:off x="212155" y="-2"/>
                <a:ext cx="189828" cy="19870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811" name="Shape 4"/>
              <p:cNvSpPr/>
              <p:nvPr/>
            </p:nvSpPr>
            <p:spPr>
              <a:xfrm>
                <a:off x="424304" y="-2"/>
                <a:ext cx="189829" cy="19870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813" name="Shape 6"/>
            <p:cNvSpPr txBox="1"/>
            <p:nvPr/>
          </p:nvSpPr>
          <p:spPr>
            <a:xfrm>
              <a:off x="794746" y="-2"/>
              <a:ext cx="307059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15"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816"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17" name="Slide Number"/>
          <p:cNvSpPr txBox="1"/>
          <p:nvPr>
            <p:ph type="sldNum" sz="quarter" idx="2"/>
          </p:nvPr>
        </p:nvSpPr>
        <p:spPr>
          <a:xfrm>
            <a:off x="12005841" y="8870546"/>
            <a:ext cx="348722" cy="339196"/>
          </a:xfrm>
          <a:prstGeom prst="rect">
            <a:avLst/>
          </a:prstGeom>
        </p:spPr>
        <p:txBody>
          <a:bodyPr lIns="65021" tIns="65021" rIns="65021" bIns="65021"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24" name="Title Text"/>
          <p:cNvSpPr txBox="1"/>
          <p:nvPr>
            <p:ph type="title"/>
          </p:nvPr>
        </p:nvSpPr>
        <p:spPr>
          <a:prstGeom prst="rect">
            <a:avLst/>
          </a:prstGeom>
        </p:spPr>
        <p:txBody>
          <a:bodyPr/>
          <a:lstStyle/>
          <a:p>
            <a:pPr/>
            <a:r>
              <a:t>Title Text</a:t>
            </a:r>
          </a:p>
        </p:txBody>
      </p:sp>
      <p:sp>
        <p:nvSpPr>
          <p:cNvPr id="82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831" name="Group"/>
          <p:cNvGrpSpPr/>
          <p:nvPr/>
        </p:nvGrpSpPr>
        <p:grpSpPr>
          <a:xfrm>
            <a:off x="4569724" y="9283975"/>
            <a:ext cx="3865340" cy="317501"/>
            <a:chOff x="-1" y="-1"/>
            <a:chExt cx="3865339" cy="317500"/>
          </a:xfrm>
        </p:grpSpPr>
        <p:grpSp>
          <p:nvGrpSpPr>
            <p:cNvPr id="829" name="Group"/>
            <p:cNvGrpSpPr/>
            <p:nvPr/>
          </p:nvGrpSpPr>
          <p:grpSpPr>
            <a:xfrm>
              <a:off x="-2" y="57794"/>
              <a:ext cx="614131" cy="198704"/>
              <a:chOff x="-1" y="0"/>
              <a:chExt cx="614130" cy="198702"/>
            </a:xfrm>
          </p:grpSpPr>
          <p:sp>
            <p:nvSpPr>
              <p:cNvPr id="826" name="Rectangle"/>
              <p:cNvSpPr/>
              <p:nvPr/>
            </p:nvSpPr>
            <p:spPr>
              <a:xfrm>
                <a:off x="-2" y="-1"/>
                <a:ext cx="189829" cy="19870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827" name="Rectangle"/>
              <p:cNvSpPr/>
              <p:nvPr/>
            </p:nvSpPr>
            <p:spPr>
              <a:xfrm>
                <a:off x="212152" y="-1"/>
                <a:ext cx="189826" cy="19870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828" name="Rectangle"/>
              <p:cNvSpPr/>
              <p:nvPr/>
            </p:nvSpPr>
            <p:spPr>
              <a:xfrm>
                <a:off x="424304" y="-1"/>
                <a:ext cx="189826" cy="19870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830" name="Philip Webb | Literacy"/>
            <p:cNvSpPr txBox="1"/>
            <p:nvPr/>
          </p:nvSpPr>
          <p:spPr>
            <a:xfrm>
              <a:off x="794746" y="-2"/>
              <a:ext cx="307059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839"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400">
                <a:latin typeface="Arial"/>
                <a:ea typeface="Arial"/>
                <a:cs typeface="Arial"/>
                <a:sym typeface="Arial"/>
              </a:defRPr>
            </a:lvl1pPr>
          </a:lstStyle>
          <a:p>
            <a:pPr/>
            <a:r>
              <a:t>Title Text</a:t>
            </a:r>
          </a:p>
        </p:txBody>
      </p:sp>
      <p:sp>
        <p:nvSpPr>
          <p:cNvPr id="840" name="Body Level One…"/>
          <p:cNvSpPr txBox="1"/>
          <p:nvPr>
            <p:ph type="body" idx="1"/>
          </p:nvPr>
        </p:nvSpPr>
        <p:spPr>
          <a:xfrm>
            <a:off x="975358" y="2817703"/>
            <a:ext cx="11045051" cy="6935900"/>
          </a:xfrm>
          <a:prstGeom prst="rect">
            <a:avLst/>
          </a:prstGeom>
        </p:spPr>
        <p:txBody>
          <a:bodyPr lIns="72248" tIns="72248" rIns="72248" bIns="72248" anchor="t"/>
          <a:lstStyle>
            <a:lvl1pPr marL="0" indent="0" defTabSz="1300480">
              <a:spcBef>
                <a:spcPts val="1100"/>
              </a:spcBef>
              <a:buSzTx/>
              <a:buNone/>
              <a:defRPr sz="4200">
                <a:latin typeface="Arial"/>
                <a:ea typeface="Arial"/>
                <a:cs typeface="Arial"/>
                <a:sym typeface="Arial"/>
              </a:defRPr>
            </a:lvl1pPr>
            <a:lvl2pPr marL="0" indent="0" defTabSz="1300480">
              <a:spcBef>
                <a:spcPts val="1100"/>
              </a:spcBef>
              <a:buSzTx/>
              <a:buNone/>
              <a:defRPr sz="4200">
                <a:latin typeface="Arial"/>
                <a:ea typeface="Arial"/>
                <a:cs typeface="Arial"/>
                <a:sym typeface="Arial"/>
              </a:defRPr>
            </a:lvl2pPr>
            <a:lvl3pPr marL="0" indent="0" defTabSz="1300480">
              <a:spcBef>
                <a:spcPts val="1100"/>
              </a:spcBef>
              <a:buSzTx/>
              <a:buNone/>
              <a:defRPr sz="4200">
                <a:latin typeface="Arial"/>
                <a:ea typeface="Arial"/>
                <a:cs typeface="Arial"/>
                <a:sym typeface="Arial"/>
              </a:defRPr>
            </a:lvl3pPr>
            <a:lvl4pPr marL="0" indent="0" defTabSz="1300480">
              <a:spcBef>
                <a:spcPts val="1100"/>
              </a:spcBef>
              <a:buSzTx/>
              <a:buNone/>
              <a:defRPr sz="4200">
                <a:latin typeface="Arial"/>
                <a:ea typeface="Arial"/>
                <a:cs typeface="Arial"/>
                <a:sym typeface="Arial"/>
              </a:defRPr>
            </a:lvl4pPr>
            <a:lvl5pPr marL="0" indent="0"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846" name="Group"/>
          <p:cNvGrpSpPr/>
          <p:nvPr/>
        </p:nvGrpSpPr>
        <p:grpSpPr>
          <a:xfrm>
            <a:off x="4569729" y="9193671"/>
            <a:ext cx="3865332" cy="279401"/>
            <a:chOff x="-1" y="0"/>
            <a:chExt cx="3865331" cy="279400"/>
          </a:xfrm>
        </p:grpSpPr>
        <p:grpSp>
          <p:nvGrpSpPr>
            <p:cNvPr id="844" name="Group"/>
            <p:cNvGrpSpPr/>
            <p:nvPr/>
          </p:nvGrpSpPr>
          <p:grpSpPr>
            <a:xfrm>
              <a:off x="-2" y="57793"/>
              <a:ext cx="614126" cy="198702"/>
              <a:chOff x="-1" y="0"/>
              <a:chExt cx="614125" cy="198701"/>
            </a:xfrm>
          </p:grpSpPr>
          <p:sp>
            <p:nvSpPr>
              <p:cNvPr id="841" name="Rectangle"/>
              <p:cNvSpPr/>
              <p:nvPr/>
            </p:nvSpPr>
            <p:spPr>
              <a:xfrm>
                <a:off x="-2"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42" name="Rectangle"/>
              <p:cNvSpPr/>
              <p:nvPr/>
            </p:nvSpPr>
            <p:spPr>
              <a:xfrm>
                <a:off x="212150" y="-1"/>
                <a:ext cx="189826"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43" name="Rectangle"/>
              <p:cNvSpPr/>
              <p:nvPr/>
            </p:nvSpPr>
            <p:spPr>
              <a:xfrm>
                <a:off x="424299" y="-1"/>
                <a:ext cx="189826"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845" name="Philip Webb | Literacy"/>
            <p:cNvSpPr txBox="1"/>
            <p:nvPr/>
          </p:nvSpPr>
          <p:spPr>
            <a:xfrm>
              <a:off x="794740" y="0"/>
              <a:ext cx="307059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47"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130048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854" name="Title Text"/>
          <p:cNvSpPr txBox="1"/>
          <p:nvPr>
            <p:ph type="title"/>
          </p:nvPr>
        </p:nvSpPr>
        <p:spPr>
          <a:xfrm>
            <a:off x="1270000" y="2971800"/>
            <a:ext cx="10464800" cy="3810000"/>
          </a:xfrm>
          <a:prstGeom prst="rect">
            <a:avLst/>
          </a:prstGeom>
        </p:spPr>
        <p:txBody>
          <a:bodyPr/>
          <a:lstStyle>
            <a:lvl1pPr defTabSz="914400">
              <a:defRPr sz="8400">
                <a:latin typeface="Gill Sans"/>
                <a:ea typeface="Gill Sans"/>
                <a:cs typeface="Gill Sans"/>
                <a:sym typeface="Gill Sans"/>
              </a:defRPr>
            </a:lvl1pPr>
          </a:lstStyle>
          <a:p>
            <a:pPr/>
            <a:r>
              <a:t>Title Text</a:t>
            </a:r>
          </a:p>
        </p:txBody>
      </p:sp>
      <p:sp>
        <p:nvSpPr>
          <p:cNvPr id="855" name="Slide Number"/>
          <p:cNvSpPr txBox="1"/>
          <p:nvPr>
            <p:ph type="sldNum" sz="quarter" idx="2"/>
          </p:nvPr>
        </p:nvSpPr>
        <p:spPr>
          <a:xfrm>
            <a:off x="8971386" y="8870542"/>
            <a:ext cx="348723" cy="339198"/>
          </a:xfrm>
          <a:prstGeom prst="rect">
            <a:avLst/>
          </a:prstGeom>
        </p:spPr>
        <p:txBody>
          <a:bodyPr lIns="65022" tIns="65022" rIns="65022" bIns="65022" anchor="ctr"/>
          <a:lstStyle>
            <a:lvl1pPr algn="r" defTabSz="45720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862" name="Title Text"/>
          <p:cNvSpPr txBox="1"/>
          <p:nvPr>
            <p:ph type="title"/>
          </p:nvPr>
        </p:nvSpPr>
        <p:spPr>
          <a:xfrm>
            <a:off x="1270000" y="2971800"/>
            <a:ext cx="10464800" cy="3810000"/>
          </a:xfrm>
          <a:prstGeom prst="rect">
            <a:avLst/>
          </a:prstGeom>
        </p:spPr>
        <p:txBody>
          <a:bodyPr/>
          <a:lstStyle>
            <a:lvl1pPr defTabSz="914400">
              <a:defRPr sz="8400">
                <a:latin typeface="Gill Sans"/>
                <a:ea typeface="Gill Sans"/>
                <a:cs typeface="Gill Sans"/>
                <a:sym typeface="Gill Sans"/>
              </a:defRPr>
            </a:lvl1pPr>
          </a:lstStyle>
          <a:p>
            <a:pPr/>
            <a:r>
              <a:t>Title Text</a:t>
            </a:r>
          </a:p>
        </p:txBody>
      </p:sp>
      <p:sp>
        <p:nvSpPr>
          <p:cNvPr id="863" name="Slide Number"/>
          <p:cNvSpPr txBox="1"/>
          <p:nvPr>
            <p:ph type="sldNum" sz="quarter" idx="2"/>
          </p:nvPr>
        </p:nvSpPr>
        <p:spPr>
          <a:xfrm>
            <a:off x="8971386" y="8870542"/>
            <a:ext cx="348723" cy="339198"/>
          </a:xfrm>
          <a:prstGeom prst="rect">
            <a:avLst/>
          </a:prstGeom>
        </p:spPr>
        <p:txBody>
          <a:bodyPr lIns="65022" tIns="65022" rIns="65022" bIns="65022" anchor="ctr"/>
          <a:lstStyle>
            <a:lvl1pPr algn="r" defTabSz="45720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870" name="Title Text"/>
          <p:cNvSpPr txBox="1"/>
          <p:nvPr>
            <p:ph type="title"/>
          </p:nvPr>
        </p:nvSpPr>
        <p:spPr>
          <a:xfrm>
            <a:off x="952496" y="-3"/>
            <a:ext cx="11099808" cy="3048003"/>
          </a:xfrm>
          <a:prstGeom prst="rect">
            <a:avLst/>
          </a:prstGeom>
        </p:spPr>
        <p:txBody>
          <a:bodyPr lIns="50796" tIns="50796" rIns="50796" bIns="50796"/>
          <a:lstStyle>
            <a:lvl1pPr defTabSz="830861">
              <a:defRPr sz="7800"/>
            </a:lvl1pPr>
          </a:lstStyle>
          <a:p>
            <a:pPr/>
            <a:r>
              <a:t>Title Text</a:t>
            </a:r>
          </a:p>
        </p:txBody>
      </p:sp>
      <p:grpSp>
        <p:nvGrpSpPr>
          <p:cNvPr id="876" name="Group 283"/>
          <p:cNvGrpSpPr/>
          <p:nvPr/>
        </p:nvGrpSpPr>
        <p:grpSpPr>
          <a:xfrm>
            <a:off x="5143477" y="8928088"/>
            <a:ext cx="2717831" cy="203201"/>
            <a:chOff x="-1" y="0"/>
            <a:chExt cx="2717830" cy="203200"/>
          </a:xfrm>
        </p:grpSpPr>
        <p:grpSp>
          <p:nvGrpSpPr>
            <p:cNvPr id="874" name="Group 281"/>
            <p:cNvGrpSpPr/>
            <p:nvPr/>
          </p:nvGrpSpPr>
          <p:grpSpPr>
            <a:xfrm>
              <a:off x="-2" y="40630"/>
              <a:ext cx="431819" cy="139729"/>
              <a:chOff x="-1" y="-1"/>
              <a:chExt cx="431818" cy="139728"/>
            </a:xfrm>
          </p:grpSpPr>
          <p:sp>
            <p:nvSpPr>
              <p:cNvPr id="871" name="Shape 278"/>
              <p:cNvSpPr/>
              <p:nvPr/>
            </p:nvSpPr>
            <p:spPr>
              <a:xfrm>
                <a:off x="-2" y="-2"/>
                <a:ext cx="133476" cy="13972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872" name="Shape 279"/>
              <p:cNvSpPr/>
              <p:nvPr/>
            </p:nvSpPr>
            <p:spPr>
              <a:xfrm>
                <a:off x="149170" y="-2"/>
                <a:ext cx="133477" cy="13972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873" name="Shape 280"/>
              <p:cNvSpPr/>
              <p:nvPr/>
            </p:nvSpPr>
            <p:spPr>
              <a:xfrm>
                <a:off x="298341" y="-2"/>
                <a:ext cx="133477" cy="13972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875" name="Shape 282"/>
            <p:cNvSpPr txBox="1"/>
            <p:nvPr/>
          </p:nvSpPr>
          <p:spPr>
            <a:xfrm>
              <a:off x="558812" y="-1"/>
              <a:ext cx="2159017"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77" name="Slide Number"/>
          <p:cNvSpPr txBox="1"/>
          <p:nvPr>
            <p:ph type="sldNum" sz="quarter" idx="2"/>
          </p:nvPr>
        </p:nvSpPr>
        <p:spPr>
          <a:xfrm>
            <a:off x="11985861" y="8835422"/>
            <a:ext cx="368701" cy="409443"/>
          </a:xfrm>
          <a:prstGeom prst="rect">
            <a:avLst/>
          </a:prstGeom>
        </p:spPr>
        <p:txBody>
          <a:bodyPr lIns="65021" tIns="65021" rIns="65021" bIns="65021" anchor="ctr"/>
          <a:lstStyle>
            <a:lvl1pPr algn="r" defTabSz="1300480">
              <a:defRPr sz="16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884" name="Title Text"/>
          <p:cNvSpPr txBox="1"/>
          <p:nvPr>
            <p:ph type="title"/>
          </p:nvPr>
        </p:nvSpPr>
        <p:spPr>
          <a:xfrm>
            <a:off x="1270000" y="1638300"/>
            <a:ext cx="10464800" cy="3302000"/>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885"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atin typeface="+mn-lt"/>
                <a:ea typeface="+mn-ea"/>
                <a:cs typeface="+mn-cs"/>
                <a:sym typeface="Helvetica Neue"/>
              </a:defRPr>
            </a:lvl1pPr>
            <a:lvl2pPr marL="0" indent="0" algn="ctr">
              <a:spcBef>
                <a:spcPts val="0"/>
              </a:spcBef>
              <a:buSzTx/>
              <a:buNone/>
              <a:defRPr sz="3700">
                <a:latin typeface="+mn-lt"/>
                <a:ea typeface="+mn-ea"/>
                <a:cs typeface="+mn-cs"/>
                <a:sym typeface="Helvetica Neue"/>
              </a:defRPr>
            </a:lvl2pPr>
            <a:lvl3pPr marL="0" indent="0" algn="ctr">
              <a:spcBef>
                <a:spcPts val="0"/>
              </a:spcBef>
              <a:buSzTx/>
              <a:buNone/>
              <a:defRPr sz="3700">
                <a:latin typeface="+mn-lt"/>
                <a:ea typeface="+mn-ea"/>
                <a:cs typeface="+mn-cs"/>
                <a:sym typeface="Helvetica Neue"/>
              </a:defRPr>
            </a:lvl3pPr>
            <a:lvl4pPr marL="0" indent="0" algn="ctr">
              <a:spcBef>
                <a:spcPts val="0"/>
              </a:spcBef>
              <a:buSzTx/>
              <a:buNone/>
              <a:defRPr sz="3700">
                <a:latin typeface="+mn-lt"/>
                <a:ea typeface="+mn-ea"/>
                <a:cs typeface="+mn-cs"/>
                <a:sym typeface="Helvetica Neue"/>
              </a:defRPr>
            </a:lvl4pPr>
            <a:lvl5pPr marL="0" indent="0" algn="ctr">
              <a:spcBef>
                <a:spcPts val="0"/>
              </a:spcBef>
              <a:buSzTx/>
              <a:buNone/>
              <a:defRPr sz="37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86" name="Slide Number"/>
          <p:cNvSpPr txBox="1"/>
          <p:nvPr>
            <p:ph type="sldNum" sz="quarter" idx="2"/>
          </p:nvPr>
        </p:nvSpPr>
        <p:spPr>
          <a:xfrm>
            <a:off x="6328884" y="9296400"/>
            <a:ext cx="340259" cy="324306"/>
          </a:xfrm>
          <a:prstGeom prst="rect">
            <a:avLst/>
          </a:prstGeom>
        </p:spPr>
        <p:txBody>
          <a:bodyPr/>
          <a:lstStyle>
            <a:lvl1pPr>
              <a:defRPr sz="16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93"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894" name="Body Level One…"/>
          <p:cNvSpPr txBox="1"/>
          <p:nvPr>
            <p:ph type="body" idx="1"/>
          </p:nvPr>
        </p:nvSpPr>
        <p:spPr>
          <a:xfrm>
            <a:off x="952500" y="2590800"/>
            <a:ext cx="11099800" cy="6286500"/>
          </a:xfrm>
          <a:prstGeom prst="rect">
            <a:avLst/>
          </a:prstGeom>
        </p:spPr>
        <p:txBody>
          <a:bodyPr/>
          <a:lstStyle>
            <a:lvl1pPr>
              <a:buSzPct val="145000"/>
              <a:defRPr sz="3200">
                <a:latin typeface="+mn-lt"/>
                <a:ea typeface="+mn-ea"/>
                <a:cs typeface="+mn-cs"/>
                <a:sym typeface="Helvetica Neue"/>
              </a:defRPr>
            </a:lvl1pPr>
            <a:lvl2pPr>
              <a:buSzPct val="145000"/>
              <a:defRPr sz="3200">
                <a:latin typeface="+mn-lt"/>
                <a:ea typeface="+mn-ea"/>
                <a:cs typeface="+mn-cs"/>
                <a:sym typeface="Helvetica Neue"/>
              </a:defRPr>
            </a:lvl2pPr>
            <a:lvl3pPr>
              <a:buSzPct val="145000"/>
              <a:defRPr sz="3200">
                <a:latin typeface="+mn-lt"/>
                <a:ea typeface="+mn-ea"/>
                <a:cs typeface="+mn-cs"/>
                <a:sym typeface="Helvetica Neue"/>
              </a:defRPr>
            </a:lvl3pPr>
            <a:lvl4pPr>
              <a:buSzPct val="145000"/>
              <a:defRPr sz="3200">
                <a:latin typeface="+mn-lt"/>
                <a:ea typeface="+mn-ea"/>
                <a:cs typeface="+mn-cs"/>
                <a:sym typeface="Helvetica Neue"/>
              </a:defRPr>
            </a:lvl4pPr>
            <a:lvl5pPr>
              <a:buSzPct val="145000"/>
              <a:defRPr sz="3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900" name="Group"/>
          <p:cNvGrpSpPr/>
          <p:nvPr/>
        </p:nvGrpSpPr>
        <p:grpSpPr>
          <a:xfrm>
            <a:off x="4569726" y="9283982"/>
            <a:ext cx="3865338" cy="279401"/>
            <a:chOff x="-1" y="0"/>
            <a:chExt cx="3865336" cy="279400"/>
          </a:xfrm>
        </p:grpSpPr>
        <p:grpSp>
          <p:nvGrpSpPr>
            <p:cNvPr id="898" name="Group"/>
            <p:cNvGrpSpPr/>
            <p:nvPr/>
          </p:nvGrpSpPr>
          <p:grpSpPr>
            <a:xfrm>
              <a:off x="-2" y="57791"/>
              <a:ext cx="614130" cy="198702"/>
              <a:chOff x="0" y="0"/>
              <a:chExt cx="614129" cy="198701"/>
            </a:xfrm>
          </p:grpSpPr>
          <p:sp>
            <p:nvSpPr>
              <p:cNvPr id="895" name="Rectangle"/>
              <p:cNvSpPr/>
              <p:nvPr/>
            </p:nvSpPr>
            <p:spPr>
              <a:xfrm>
                <a:off x="-1"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96" name="Rectangle"/>
              <p:cNvSpPr/>
              <p:nvPr/>
            </p:nvSpPr>
            <p:spPr>
              <a:xfrm>
                <a:off x="212150" y="-1"/>
                <a:ext cx="189825"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97" name="Rectangle"/>
              <p:cNvSpPr/>
              <p:nvPr/>
            </p:nvSpPr>
            <p:spPr>
              <a:xfrm>
                <a:off x="424303" y="-1"/>
                <a:ext cx="189826"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899" name="Philip Webb | Literacy"/>
            <p:cNvSpPr txBox="1"/>
            <p:nvPr/>
          </p:nvSpPr>
          <p:spPr>
            <a:xfrm>
              <a:off x="794746" y="0"/>
              <a:ext cx="307058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01"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08"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909" name="Body Level One…"/>
          <p:cNvSpPr txBox="1"/>
          <p:nvPr>
            <p:ph type="body" idx="1"/>
          </p:nvPr>
        </p:nvSpPr>
        <p:spPr>
          <a:xfrm>
            <a:off x="952500" y="2590800"/>
            <a:ext cx="11099800" cy="6286500"/>
          </a:xfrm>
          <a:prstGeom prst="rect">
            <a:avLst/>
          </a:prstGeom>
        </p:spPr>
        <p:txBody>
          <a:bodyPr/>
          <a:lstStyle>
            <a:lvl1pPr>
              <a:buSzPct val="145000"/>
              <a:defRPr sz="3200">
                <a:latin typeface="+mn-lt"/>
                <a:ea typeface="+mn-ea"/>
                <a:cs typeface="+mn-cs"/>
                <a:sym typeface="Helvetica Neue"/>
              </a:defRPr>
            </a:lvl1pPr>
            <a:lvl2pPr>
              <a:buSzPct val="145000"/>
              <a:defRPr sz="3200">
                <a:latin typeface="+mn-lt"/>
                <a:ea typeface="+mn-ea"/>
                <a:cs typeface="+mn-cs"/>
                <a:sym typeface="Helvetica Neue"/>
              </a:defRPr>
            </a:lvl2pPr>
            <a:lvl3pPr>
              <a:buSzPct val="145000"/>
              <a:defRPr sz="3200">
                <a:latin typeface="+mn-lt"/>
                <a:ea typeface="+mn-ea"/>
                <a:cs typeface="+mn-cs"/>
                <a:sym typeface="Helvetica Neue"/>
              </a:defRPr>
            </a:lvl3pPr>
            <a:lvl4pPr>
              <a:buSzPct val="145000"/>
              <a:defRPr sz="3200">
                <a:latin typeface="+mn-lt"/>
                <a:ea typeface="+mn-ea"/>
                <a:cs typeface="+mn-cs"/>
                <a:sym typeface="Helvetica Neue"/>
              </a:defRPr>
            </a:lvl4pPr>
            <a:lvl5pPr>
              <a:buSzPct val="145000"/>
              <a:defRPr sz="3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915" name="Group"/>
          <p:cNvGrpSpPr/>
          <p:nvPr/>
        </p:nvGrpSpPr>
        <p:grpSpPr>
          <a:xfrm>
            <a:off x="4569734" y="9283980"/>
            <a:ext cx="3865327" cy="317501"/>
            <a:chOff x="-1" y="-1"/>
            <a:chExt cx="3865326" cy="317500"/>
          </a:xfrm>
        </p:grpSpPr>
        <p:grpSp>
          <p:nvGrpSpPr>
            <p:cNvPr id="913" name="Group"/>
            <p:cNvGrpSpPr/>
            <p:nvPr/>
          </p:nvGrpSpPr>
          <p:grpSpPr>
            <a:xfrm>
              <a:off x="-2" y="57796"/>
              <a:ext cx="614123" cy="198697"/>
              <a:chOff x="0" y="-1"/>
              <a:chExt cx="614122" cy="198695"/>
            </a:xfrm>
          </p:grpSpPr>
          <p:sp>
            <p:nvSpPr>
              <p:cNvPr id="910" name="Rectangle"/>
              <p:cNvSpPr/>
              <p:nvPr/>
            </p:nvSpPr>
            <p:spPr>
              <a:xfrm>
                <a:off x="-1"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911" name="Rectangle"/>
              <p:cNvSpPr/>
              <p:nvPr/>
            </p:nvSpPr>
            <p:spPr>
              <a:xfrm>
                <a:off x="212149" y="-2"/>
                <a:ext cx="189824"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912" name="Rectangle"/>
              <p:cNvSpPr/>
              <p:nvPr/>
            </p:nvSpPr>
            <p:spPr>
              <a:xfrm>
                <a:off x="424298" y="-2"/>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914" name="Philip Webb | Literacy"/>
            <p:cNvSpPr txBox="1"/>
            <p:nvPr/>
          </p:nvSpPr>
          <p:spPr>
            <a:xfrm>
              <a:off x="794738" y="-2"/>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16"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23" name="Title Text"/>
          <p:cNvSpPr txBox="1"/>
          <p:nvPr>
            <p:ph type="title"/>
          </p:nvPr>
        </p:nvSpPr>
        <p:spPr>
          <a:xfrm>
            <a:off x="952499" y="444498"/>
            <a:ext cx="11099804" cy="2159002"/>
          </a:xfrm>
          <a:prstGeom prst="rect">
            <a:avLst/>
          </a:prstGeom>
        </p:spPr>
        <p:txBody>
          <a:bodyPr lIns="50796" tIns="50796" rIns="50796" bIns="50796"/>
          <a:lstStyle>
            <a:lvl1pPr defTabSz="584198">
              <a:defRPr sz="7800"/>
            </a:lvl1pPr>
          </a:lstStyle>
          <a:p>
            <a:pPr/>
            <a:r>
              <a:t>Title Text</a:t>
            </a:r>
          </a:p>
        </p:txBody>
      </p:sp>
      <p:sp>
        <p:nvSpPr>
          <p:cNvPr id="924" name="Body Level One…"/>
          <p:cNvSpPr txBox="1"/>
          <p:nvPr>
            <p:ph type="body" idx="1"/>
          </p:nvPr>
        </p:nvSpPr>
        <p:spPr>
          <a:xfrm>
            <a:off x="952499" y="2603498"/>
            <a:ext cx="11099804" cy="6286504"/>
          </a:xfrm>
          <a:prstGeom prst="rect">
            <a:avLst/>
          </a:prstGeom>
        </p:spPr>
        <p:txBody>
          <a:bodyPr lIns="50796" tIns="50796" rIns="50796" bIns="50796"/>
          <a:lstStyle>
            <a:lvl1pPr marL="419803" indent="-419803" defTabSz="584198">
              <a:spcBef>
                <a:spcPts val="4100"/>
              </a:spcBef>
              <a:defRPr sz="3400"/>
            </a:lvl1pPr>
            <a:lvl2pPr marL="864304" indent="-419803" defTabSz="584198">
              <a:spcBef>
                <a:spcPts val="4100"/>
              </a:spcBef>
              <a:defRPr sz="3400"/>
            </a:lvl2pPr>
            <a:lvl3pPr marL="1308804" indent="-419804" defTabSz="584198">
              <a:spcBef>
                <a:spcPts val="4100"/>
              </a:spcBef>
              <a:defRPr sz="3400"/>
            </a:lvl3pPr>
            <a:lvl4pPr marL="1753304" indent="-419804" defTabSz="584198">
              <a:spcBef>
                <a:spcPts val="4100"/>
              </a:spcBef>
              <a:defRPr sz="3400"/>
            </a:lvl4pPr>
            <a:lvl5pPr marL="2197804" indent="-419804" defTabSz="584198">
              <a:spcBef>
                <a:spcPts val="4100"/>
              </a:spcBef>
              <a:defRPr sz="3400"/>
            </a:lvl5pPr>
          </a:lstStyle>
          <a:p>
            <a:pPr/>
            <a:r>
              <a:t>Body Level One</a:t>
            </a:r>
          </a:p>
          <a:p>
            <a:pPr lvl="1"/>
            <a:r>
              <a:t>Body Level Two</a:t>
            </a:r>
          </a:p>
          <a:p>
            <a:pPr lvl="2"/>
            <a:r>
              <a:t>Body Level Three</a:t>
            </a:r>
          </a:p>
          <a:p>
            <a:pPr lvl="3"/>
            <a:r>
              <a:t>Body Level Four</a:t>
            </a:r>
          </a:p>
          <a:p>
            <a:pPr lvl="4"/>
            <a:r>
              <a:t>Body Level Five</a:t>
            </a:r>
          </a:p>
        </p:txBody>
      </p:sp>
      <p:grpSp>
        <p:nvGrpSpPr>
          <p:cNvPr id="930" name="Group"/>
          <p:cNvGrpSpPr/>
          <p:nvPr/>
        </p:nvGrpSpPr>
        <p:grpSpPr>
          <a:xfrm>
            <a:off x="4569726" y="9283982"/>
            <a:ext cx="3865338" cy="279401"/>
            <a:chOff x="-1" y="0"/>
            <a:chExt cx="3865336" cy="279400"/>
          </a:xfrm>
        </p:grpSpPr>
        <p:grpSp>
          <p:nvGrpSpPr>
            <p:cNvPr id="928" name="Group"/>
            <p:cNvGrpSpPr/>
            <p:nvPr/>
          </p:nvGrpSpPr>
          <p:grpSpPr>
            <a:xfrm>
              <a:off x="-2" y="57791"/>
              <a:ext cx="614130" cy="198702"/>
              <a:chOff x="0" y="0"/>
              <a:chExt cx="614129" cy="198701"/>
            </a:xfrm>
          </p:grpSpPr>
          <p:sp>
            <p:nvSpPr>
              <p:cNvPr id="925" name="Square"/>
              <p:cNvSpPr/>
              <p:nvPr/>
            </p:nvSpPr>
            <p:spPr>
              <a:xfrm>
                <a:off x="-1"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926" name="Square"/>
              <p:cNvSpPr/>
              <p:nvPr/>
            </p:nvSpPr>
            <p:spPr>
              <a:xfrm>
                <a:off x="212150" y="-1"/>
                <a:ext cx="189825"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927" name="Square"/>
              <p:cNvSpPr/>
              <p:nvPr/>
            </p:nvSpPr>
            <p:spPr>
              <a:xfrm>
                <a:off x="424303" y="-1"/>
                <a:ext cx="189826"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3996">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grpSp>
        <p:sp>
          <p:nvSpPr>
            <p:cNvPr id="929" name="Philip Webb | Literacy"/>
            <p:cNvSpPr txBox="1"/>
            <p:nvPr/>
          </p:nvSpPr>
          <p:spPr>
            <a:xfrm>
              <a:off x="794746" y="0"/>
              <a:ext cx="307058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3996">
                <a:lnSpc>
                  <a:spcPct val="120000"/>
                </a:lnSpc>
                <a:tabLst>
                  <a:tab pos="6223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31" name="Slide Number"/>
          <p:cNvSpPr txBox="1"/>
          <p:nvPr>
            <p:ph type="sldNum" sz="quarter" idx="2"/>
          </p:nvPr>
        </p:nvSpPr>
        <p:spPr>
          <a:xfrm>
            <a:off x="6325925" y="9251950"/>
            <a:ext cx="340251" cy="342893"/>
          </a:xfrm>
          <a:prstGeom prst="rect">
            <a:avLst/>
          </a:prstGeom>
        </p:spPr>
        <p:txBody>
          <a:bodyPr lIns="50796" tIns="50796" rIns="50796" bIns="50796"/>
          <a:lstStyle>
            <a:lvl1pPr defTabSz="584198">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38"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939" name="Body Level One…"/>
          <p:cNvSpPr txBox="1"/>
          <p:nvPr>
            <p:ph type="body" idx="1"/>
          </p:nvPr>
        </p:nvSpPr>
        <p:spPr>
          <a:xfrm>
            <a:off x="952500" y="2590800"/>
            <a:ext cx="11099800" cy="6286500"/>
          </a:xfrm>
          <a:prstGeom prst="rect">
            <a:avLst/>
          </a:prstGeom>
        </p:spPr>
        <p:txBody>
          <a:bodyPr/>
          <a:lstStyle>
            <a:lvl1pPr>
              <a:buSzPct val="145000"/>
              <a:defRPr sz="3200">
                <a:latin typeface="+mn-lt"/>
                <a:ea typeface="+mn-ea"/>
                <a:cs typeface="+mn-cs"/>
                <a:sym typeface="Helvetica Neue"/>
              </a:defRPr>
            </a:lvl1pPr>
            <a:lvl2pPr>
              <a:buSzPct val="145000"/>
              <a:defRPr sz="3200">
                <a:latin typeface="+mn-lt"/>
                <a:ea typeface="+mn-ea"/>
                <a:cs typeface="+mn-cs"/>
                <a:sym typeface="Helvetica Neue"/>
              </a:defRPr>
            </a:lvl2pPr>
            <a:lvl3pPr>
              <a:buSzPct val="145000"/>
              <a:defRPr sz="3200">
                <a:latin typeface="+mn-lt"/>
                <a:ea typeface="+mn-ea"/>
                <a:cs typeface="+mn-cs"/>
                <a:sym typeface="Helvetica Neue"/>
              </a:defRPr>
            </a:lvl3pPr>
            <a:lvl4pPr>
              <a:buSzPct val="145000"/>
              <a:defRPr sz="3200">
                <a:latin typeface="+mn-lt"/>
                <a:ea typeface="+mn-ea"/>
                <a:cs typeface="+mn-cs"/>
                <a:sym typeface="Helvetica Neue"/>
              </a:defRPr>
            </a:lvl4pPr>
            <a:lvl5pPr>
              <a:buSzPct val="145000"/>
              <a:defRPr sz="3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945" name="Group"/>
          <p:cNvGrpSpPr/>
          <p:nvPr/>
        </p:nvGrpSpPr>
        <p:grpSpPr>
          <a:xfrm>
            <a:off x="4569734" y="9193668"/>
            <a:ext cx="3865327" cy="317501"/>
            <a:chOff x="-1" y="-1"/>
            <a:chExt cx="3865326" cy="317500"/>
          </a:xfrm>
        </p:grpSpPr>
        <p:grpSp>
          <p:nvGrpSpPr>
            <p:cNvPr id="943" name="Group"/>
            <p:cNvGrpSpPr/>
            <p:nvPr/>
          </p:nvGrpSpPr>
          <p:grpSpPr>
            <a:xfrm>
              <a:off x="-2" y="57796"/>
              <a:ext cx="614123" cy="198697"/>
              <a:chOff x="0" y="-1"/>
              <a:chExt cx="614122" cy="198695"/>
            </a:xfrm>
          </p:grpSpPr>
          <p:sp>
            <p:nvSpPr>
              <p:cNvPr id="940" name="Rectangle"/>
              <p:cNvSpPr/>
              <p:nvPr/>
            </p:nvSpPr>
            <p:spPr>
              <a:xfrm>
                <a:off x="-1"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41" name="Rectangle"/>
              <p:cNvSpPr/>
              <p:nvPr/>
            </p:nvSpPr>
            <p:spPr>
              <a:xfrm>
                <a:off x="212149" y="-2"/>
                <a:ext cx="189824"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42" name="Rectangle"/>
              <p:cNvSpPr/>
              <p:nvPr/>
            </p:nvSpPr>
            <p:spPr>
              <a:xfrm>
                <a:off x="424298" y="-2"/>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944" name="Philip Webb | Literacy"/>
            <p:cNvSpPr txBox="1"/>
            <p:nvPr/>
          </p:nvSpPr>
          <p:spPr>
            <a:xfrm>
              <a:off x="794738" y="-2"/>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46"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958" name="Group"/>
          <p:cNvGrpSpPr/>
          <p:nvPr/>
        </p:nvGrpSpPr>
        <p:grpSpPr>
          <a:xfrm>
            <a:off x="4569734" y="9193668"/>
            <a:ext cx="3865327" cy="317501"/>
            <a:chOff x="-1" y="-1"/>
            <a:chExt cx="3865326" cy="317500"/>
          </a:xfrm>
        </p:grpSpPr>
        <p:grpSp>
          <p:nvGrpSpPr>
            <p:cNvPr id="956" name="Group"/>
            <p:cNvGrpSpPr/>
            <p:nvPr/>
          </p:nvGrpSpPr>
          <p:grpSpPr>
            <a:xfrm>
              <a:off x="-2" y="57796"/>
              <a:ext cx="614123" cy="198697"/>
              <a:chOff x="0" y="-1"/>
              <a:chExt cx="614122" cy="198695"/>
            </a:xfrm>
          </p:grpSpPr>
          <p:sp>
            <p:nvSpPr>
              <p:cNvPr id="953" name="Rectangle"/>
              <p:cNvSpPr/>
              <p:nvPr/>
            </p:nvSpPr>
            <p:spPr>
              <a:xfrm>
                <a:off x="-1"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54" name="Rectangle"/>
              <p:cNvSpPr/>
              <p:nvPr/>
            </p:nvSpPr>
            <p:spPr>
              <a:xfrm>
                <a:off x="212149" y="-2"/>
                <a:ext cx="189824"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55" name="Rectangle"/>
              <p:cNvSpPr/>
              <p:nvPr/>
            </p:nvSpPr>
            <p:spPr>
              <a:xfrm>
                <a:off x="424298" y="-2"/>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957" name="Philip Webb | Literacy"/>
            <p:cNvSpPr txBox="1"/>
            <p:nvPr/>
          </p:nvSpPr>
          <p:spPr>
            <a:xfrm>
              <a:off x="794738" y="-2"/>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59" name="Slide Number"/>
          <p:cNvSpPr txBox="1"/>
          <p:nvPr>
            <p:ph type="sldNum" sz="quarter" idx="2"/>
          </p:nvPr>
        </p:nvSpPr>
        <p:spPr>
          <a:xfrm>
            <a:off x="11985798" y="8864144"/>
            <a:ext cx="368766" cy="351997"/>
          </a:xfrm>
          <a:prstGeom prst="rect">
            <a:avLst/>
          </a:prstGeom>
        </p:spPr>
        <p:txBody>
          <a:bodyPr lIns="65022" tIns="65022" rIns="65022" bIns="65022"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971" name="Group"/>
          <p:cNvGrpSpPr/>
          <p:nvPr/>
        </p:nvGrpSpPr>
        <p:grpSpPr>
          <a:xfrm>
            <a:off x="4569736" y="9210099"/>
            <a:ext cx="3564760" cy="317501"/>
            <a:chOff x="-1" y="-1"/>
            <a:chExt cx="3564758" cy="317500"/>
          </a:xfrm>
        </p:grpSpPr>
        <p:grpSp>
          <p:nvGrpSpPr>
            <p:cNvPr id="969" name="Group"/>
            <p:cNvGrpSpPr/>
            <p:nvPr/>
          </p:nvGrpSpPr>
          <p:grpSpPr>
            <a:xfrm>
              <a:off x="-2" y="53302"/>
              <a:ext cx="566370" cy="183248"/>
              <a:chOff x="0" y="0"/>
              <a:chExt cx="566369" cy="183246"/>
            </a:xfrm>
          </p:grpSpPr>
          <p:sp>
            <p:nvSpPr>
              <p:cNvPr id="966" name="Square"/>
              <p:cNvSpPr/>
              <p:nvPr/>
            </p:nvSpPr>
            <p:spPr>
              <a:xfrm>
                <a:off x="-1" y="-1"/>
                <a:ext cx="175062" cy="18324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67" name="Square"/>
              <p:cNvSpPr/>
              <p:nvPr/>
            </p:nvSpPr>
            <p:spPr>
              <a:xfrm>
                <a:off x="195652" y="-1"/>
                <a:ext cx="175063" cy="18324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68" name="Square"/>
              <p:cNvSpPr/>
              <p:nvPr/>
            </p:nvSpPr>
            <p:spPr>
              <a:xfrm>
                <a:off x="391306" y="-1"/>
                <a:ext cx="175063" cy="18324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970" name="Philip Webb | Literacy"/>
            <p:cNvSpPr txBox="1"/>
            <p:nvPr/>
          </p:nvSpPr>
          <p:spPr>
            <a:xfrm>
              <a:off x="732940" y="-2"/>
              <a:ext cx="283181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72" name="Slide Number"/>
          <p:cNvSpPr txBox="1"/>
          <p:nvPr>
            <p:ph type="sldNum" sz="quarter" idx="2"/>
          </p:nvPr>
        </p:nvSpPr>
        <p:spPr>
          <a:xfrm>
            <a:off x="11985798" y="8864144"/>
            <a:ext cx="368766" cy="351997"/>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984" name="Group 7"/>
          <p:cNvGrpSpPr/>
          <p:nvPr/>
        </p:nvGrpSpPr>
        <p:grpSpPr>
          <a:xfrm>
            <a:off x="4569724" y="9283978"/>
            <a:ext cx="3865338" cy="317501"/>
            <a:chOff x="-1" y="-1"/>
            <a:chExt cx="3865337" cy="317500"/>
          </a:xfrm>
        </p:grpSpPr>
        <p:grpSp>
          <p:nvGrpSpPr>
            <p:cNvPr id="982" name="Group 5"/>
            <p:cNvGrpSpPr/>
            <p:nvPr/>
          </p:nvGrpSpPr>
          <p:grpSpPr>
            <a:xfrm>
              <a:off x="-2" y="57791"/>
              <a:ext cx="614133" cy="198706"/>
              <a:chOff x="0" y="-1"/>
              <a:chExt cx="614132" cy="198704"/>
            </a:xfrm>
          </p:grpSpPr>
          <p:sp>
            <p:nvSpPr>
              <p:cNvPr id="979" name="Shape 2"/>
              <p:cNvSpPr/>
              <p:nvPr/>
            </p:nvSpPr>
            <p:spPr>
              <a:xfrm>
                <a:off x="-1" y="-2"/>
                <a:ext cx="189827" cy="19870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80" name="Shape 3"/>
              <p:cNvSpPr/>
              <p:nvPr/>
            </p:nvSpPr>
            <p:spPr>
              <a:xfrm>
                <a:off x="212155" y="-2"/>
                <a:ext cx="189827" cy="19870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981" name="Shape 4"/>
              <p:cNvSpPr/>
              <p:nvPr/>
            </p:nvSpPr>
            <p:spPr>
              <a:xfrm>
                <a:off x="424304" y="-2"/>
                <a:ext cx="189828" cy="19870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983" name="Shape 6"/>
            <p:cNvSpPr txBox="1"/>
            <p:nvPr/>
          </p:nvSpPr>
          <p:spPr>
            <a:xfrm>
              <a:off x="794745" y="-2"/>
              <a:ext cx="307059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85" name="Title Text"/>
          <p:cNvSpPr txBox="1"/>
          <p:nvPr>
            <p:ph type="title"/>
          </p:nvPr>
        </p:nvSpPr>
        <p:spPr>
          <a:xfrm>
            <a:off x="975358" y="532835"/>
            <a:ext cx="11045051" cy="2284872"/>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Title Text</a:t>
            </a:r>
          </a:p>
        </p:txBody>
      </p:sp>
      <p:sp>
        <p:nvSpPr>
          <p:cNvPr id="986" name="Body Level One…"/>
          <p:cNvSpPr txBox="1"/>
          <p:nvPr>
            <p:ph type="body" idx="1"/>
          </p:nvPr>
        </p:nvSpPr>
        <p:spPr>
          <a:xfrm>
            <a:off x="979874" y="1715909"/>
            <a:ext cx="11045051" cy="6935897"/>
          </a:xfrm>
          <a:prstGeom prst="rect">
            <a:avLst/>
          </a:prstGeom>
        </p:spPr>
        <p:txBody>
          <a:bodyPr lIns="72248" tIns="72248" rIns="72248" bIns="72248" anchor="t"/>
          <a:lstStyle>
            <a:lvl1pPr marL="54182" indent="-54182" defTabSz="1300480">
              <a:spcBef>
                <a:spcPts val="1100"/>
              </a:spcBef>
              <a:buSzTx/>
              <a:buNone/>
              <a:defRPr sz="4400">
                <a:latin typeface="Arial"/>
                <a:ea typeface="Arial"/>
                <a:cs typeface="Arial"/>
                <a:sym typeface="Arial"/>
              </a:defRPr>
            </a:lvl1pPr>
            <a:lvl2pPr marL="54182" indent="-16086" defTabSz="1300480">
              <a:spcBef>
                <a:spcPts val="1100"/>
              </a:spcBef>
              <a:buSzTx/>
              <a:buNone/>
              <a:defRPr sz="4400">
                <a:latin typeface="Arial"/>
                <a:ea typeface="Arial"/>
                <a:cs typeface="Arial"/>
                <a:sym typeface="Arial"/>
              </a:defRPr>
            </a:lvl2pPr>
            <a:lvl3pPr marL="54182" indent="-16086" defTabSz="1300480">
              <a:spcBef>
                <a:spcPts val="1100"/>
              </a:spcBef>
              <a:buSzTx/>
              <a:buNone/>
              <a:defRPr sz="4400">
                <a:latin typeface="Arial"/>
                <a:ea typeface="Arial"/>
                <a:cs typeface="Arial"/>
                <a:sym typeface="Arial"/>
              </a:defRPr>
            </a:lvl3pPr>
            <a:lvl4pPr marL="54182" indent="-16086" defTabSz="1300480">
              <a:spcBef>
                <a:spcPts val="1100"/>
              </a:spcBef>
              <a:buSzTx/>
              <a:buNone/>
              <a:defRPr sz="4400">
                <a:latin typeface="Arial"/>
                <a:ea typeface="Arial"/>
                <a:cs typeface="Arial"/>
                <a:sym typeface="Arial"/>
              </a:defRPr>
            </a:lvl4pPr>
            <a:lvl5pPr marL="54182"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87" name="Slide Number"/>
          <p:cNvSpPr txBox="1"/>
          <p:nvPr>
            <p:ph type="sldNum" sz="quarter" idx="2"/>
          </p:nvPr>
        </p:nvSpPr>
        <p:spPr>
          <a:xfrm>
            <a:off x="12005841" y="8870546"/>
            <a:ext cx="348722" cy="339196"/>
          </a:xfrm>
          <a:prstGeom prst="rect">
            <a:avLst/>
          </a:prstGeom>
        </p:spPr>
        <p:txBody>
          <a:bodyPr lIns="65021" tIns="65021" rIns="65021" bIns="65021"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999" name="Group"/>
          <p:cNvGrpSpPr/>
          <p:nvPr/>
        </p:nvGrpSpPr>
        <p:grpSpPr>
          <a:xfrm>
            <a:off x="4443286" y="9088456"/>
            <a:ext cx="3865342" cy="279401"/>
            <a:chOff x="-2" y="0"/>
            <a:chExt cx="3865340" cy="279400"/>
          </a:xfrm>
        </p:grpSpPr>
        <p:grpSp>
          <p:nvGrpSpPr>
            <p:cNvPr id="997" name="Group"/>
            <p:cNvGrpSpPr/>
            <p:nvPr/>
          </p:nvGrpSpPr>
          <p:grpSpPr>
            <a:xfrm>
              <a:off x="-3" y="57790"/>
              <a:ext cx="614135" cy="198707"/>
              <a:chOff x="0" y="-1"/>
              <a:chExt cx="614133" cy="198706"/>
            </a:xfrm>
          </p:grpSpPr>
          <p:sp>
            <p:nvSpPr>
              <p:cNvPr id="994" name="Square"/>
              <p:cNvSpPr/>
              <p:nvPr/>
            </p:nvSpPr>
            <p:spPr>
              <a:xfrm>
                <a:off x="-1" y="-2"/>
                <a:ext cx="189826" cy="19870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995" name="Square"/>
              <p:cNvSpPr/>
              <p:nvPr/>
            </p:nvSpPr>
            <p:spPr>
              <a:xfrm>
                <a:off x="212154" y="-2"/>
                <a:ext cx="189827" cy="19870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996" name="Square"/>
              <p:cNvSpPr/>
              <p:nvPr/>
            </p:nvSpPr>
            <p:spPr>
              <a:xfrm>
                <a:off x="424305" y="-2"/>
                <a:ext cx="189828" cy="19870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998" name="Philip Webb | Literacy"/>
            <p:cNvSpPr txBox="1"/>
            <p:nvPr/>
          </p:nvSpPr>
          <p:spPr>
            <a:xfrm>
              <a:off x="794747" y="0"/>
              <a:ext cx="307059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00" name="Slide Number"/>
          <p:cNvSpPr txBox="1"/>
          <p:nvPr>
            <p:ph type="sldNum" sz="quarter" idx="2"/>
          </p:nvPr>
        </p:nvSpPr>
        <p:spPr>
          <a:xfrm>
            <a:off x="6325925" y="9251950"/>
            <a:ext cx="340251" cy="342893"/>
          </a:xfrm>
          <a:prstGeom prst="rect">
            <a:avLst/>
          </a:prstGeom>
        </p:spPr>
        <p:txBody>
          <a:bodyPr lIns="50796" tIns="50796" rIns="50796" bIns="50796"/>
          <a:lstStyle>
            <a:lvl1pPr defTabSz="584198">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012" name="Group 68"/>
          <p:cNvGrpSpPr/>
          <p:nvPr/>
        </p:nvGrpSpPr>
        <p:grpSpPr>
          <a:xfrm>
            <a:off x="4569729" y="9210102"/>
            <a:ext cx="3564768" cy="317501"/>
            <a:chOff x="-1" y="0"/>
            <a:chExt cx="3564767" cy="317500"/>
          </a:xfrm>
        </p:grpSpPr>
        <p:grpSp>
          <p:nvGrpSpPr>
            <p:cNvPr id="1010" name="Group 66"/>
            <p:cNvGrpSpPr/>
            <p:nvPr/>
          </p:nvGrpSpPr>
          <p:grpSpPr>
            <a:xfrm>
              <a:off x="-2" y="53298"/>
              <a:ext cx="566378" cy="183253"/>
              <a:chOff x="0" y="0"/>
              <a:chExt cx="566377" cy="183252"/>
            </a:xfrm>
          </p:grpSpPr>
          <p:sp>
            <p:nvSpPr>
              <p:cNvPr id="1007" name="Shape 63"/>
              <p:cNvSpPr/>
              <p:nvPr/>
            </p:nvSpPr>
            <p:spPr>
              <a:xfrm>
                <a:off x="-1" y="-1"/>
                <a:ext cx="175066" cy="18325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008" name="Shape 64"/>
              <p:cNvSpPr/>
              <p:nvPr/>
            </p:nvSpPr>
            <p:spPr>
              <a:xfrm>
                <a:off x="195656" y="-1"/>
                <a:ext cx="175065" cy="18325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009" name="Shape 65"/>
              <p:cNvSpPr/>
              <p:nvPr/>
            </p:nvSpPr>
            <p:spPr>
              <a:xfrm>
                <a:off x="391312" y="-1"/>
                <a:ext cx="175065" cy="18325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011" name="Shape 67"/>
            <p:cNvSpPr txBox="1"/>
            <p:nvPr/>
          </p:nvSpPr>
          <p:spPr>
            <a:xfrm>
              <a:off x="732944" y="-1"/>
              <a:ext cx="283182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13" name="Slide Number"/>
          <p:cNvSpPr txBox="1"/>
          <p:nvPr>
            <p:ph type="sldNum" sz="quarter" idx="2"/>
          </p:nvPr>
        </p:nvSpPr>
        <p:spPr>
          <a:xfrm>
            <a:off x="11985799" y="8864145"/>
            <a:ext cx="368763" cy="351996"/>
          </a:xfrm>
          <a:prstGeom prst="rect">
            <a:avLst/>
          </a:prstGeom>
        </p:spPr>
        <p:txBody>
          <a:bodyPr lIns="65021" tIns="65021" rIns="65021" bIns="65021" anchor="ctr"/>
          <a:lstStyle>
            <a:lvl1pPr algn="r" defTabSz="130048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020"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atin typeface="+mn-lt"/>
                <a:ea typeface="+mn-ea"/>
                <a:cs typeface="+mn-cs"/>
                <a:sym typeface="Helvetica Neue"/>
              </a:defRPr>
            </a:lvl1pPr>
            <a:lvl2pPr marL="777875" indent="-333375" algn="ctr">
              <a:spcBef>
                <a:spcPts val="0"/>
              </a:spcBef>
              <a:buSzPct val="145000"/>
              <a:defRPr i="1" sz="2400">
                <a:latin typeface="+mn-lt"/>
                <a:ea typeface="+mn-ea"/>
                <a:cs typeface="+mn-cs"/>
                <a:sym typeface="Helvetica Neue"/>
              </a:defRPr>
            </a:lvl2pPr>
            <a:lvl3pPr marL="1222375" indent="-333375" algn="ctr">
              <a:spcBef>
                <a:spcPts val="0"/>
              </a:spcBef>
              <a:buSzPct val="145000"/>
              <a:defRPr i="1" sz="2400">
                <a:latin typeface="+mn-lt"/>
                <a:ea typeface="+mn-ea"/>
                <a:cs typeface="+mn-cs"/>
                <a:sym typeface="Helvetica Neue"/>
              </a:defRPr>
            </a:lvl3pPr>
            <a:lvl4pPr marL="1666875" indent="-333375" algn="ctr">
              <a:spcBef>
                <a:spcPts val="0"/>
              </a:spcBef>
              <a:buSzPct val="145000"/>
              <a:defRPr i="1" sz="2400">
                <a:latin typeface="+mn-lt"/>
                <a:ea typeface="+mn-ea"/>
                <a:cs typeface="+mn-cs"/>
                <a:sym typeface="Helvetica Neue"/>
              </a:defRPr>
            </a:lvl4pPr>
            <a:lvl5pPr marL="2111375" indent="-333375" algn="ctr">
              <a:spcBef>
                <a:spcPts val="0"/>
              </a:spcBef>
              <a:buSzPct val="145000"/>
              <a:defRPr i="1" sz="24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021" name="“Type a quote here.”"/>
          <p:cNvSpPr txBox="1"/>
          <p:nvPr>
            <p:ph type="body" sz="quarter" idx="21"/>
          </p:nvPr>
        </p:nvSpPr>
        <p:spPr>
          <a:xfrm>
            <a:off x="1270000" y="4267112"/>
            <a:ext cx="10464800" cy="609780"/>
          </a:xfrm>
          <a:prstGeom prst="rect">
            <a:avLst/>
          </a:prstGeom>
        </p:spPr>
        <p:txBody>
          <a:bodyPr/>
          <a:lstStyle/>
          <a:p>
            <a:pPr marL="404495" indent="-404495" defTabSz="531622">
              <a:spcBef>
                <a:spcPts val="3800"/>
              </a:spcBef>
              <a:defRPr sz="3276"/>
            </a:pPr>
          </a:p>
        </p:txBody>
      </p:sp>
      <p:sp>
        <p:nvSpPr>
          <p:cNvPr id="1022"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029"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1030"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037" name="Body Level One…"/>
          <p:cNvSpPr txBox="1"/>
          <p:nvPr>
            <p:ph type="body" idx="1"/>
          </p:nvPr>
        </p:nvSpPr>
        <p:spPr>
          <a:xfrm>
            <a:off x="952500" y="1270000"/>
            <a:ext cx="11099800" cy="7213600"/>
          </a:xfrm>
          <a:prstGeom prst="rect">
            <a:avLst/>
          </a:prstGeom>
        </p:spPr>
        <p:txBody>
          <a:bodyPr/>
          <a:lstStyle>
            <a:lvl1pPr>
              <a:buSzPct val="145000"/>
              <a:defRPr sz="3200">
                <a:latin typeface="+mn-lt"/>
                <a:ea typeface="+mn-ea"/>
                <a:cs typeface="+mn-cs"/>
                <a:sym typeface="Helvetica Neue"/>
              </a:defRPr>
            </a:lvl1pPr>
            <a:lvl2pPr>
              <a:buSzPct val="145000"/>
              <a:defRPr sz="3200">
                <a:latin typeface="+mn-lt"/>
                <a:ea typeface="+mn-ea"/>
                <a:cs typeface="+mn-cs"/>
                <a:sym typeface="Helvetica Neue"/>
              </a:defRPr>
            </a:lvl2pPr>
            <a:lvl3pPr>
              <a:buSzPct val="145000"/>
              <a:defRPr sz="3200">
                <a:latin typeface="+mn-lt"/>
                <a:ea typeface="+mn-ea"/>
                <a:cs typeface="+mn-cs"/>
                <a:sym typeface="Helvetica Neue"/>
              </a:defRPr>
            </a:lvl3pPr>
            <a:lvl4pPr>
              <a:buSzPct val="145000"/>
              <a:defRPr sz="3200">
                <a:latin typeface="+mn-lt"/>
                <a:ea typeface="+mn-ea"/>
                <a:cs typeface="+mn-cs"/>
                <a:sym typeface="Helvetica Neue"/>
              </a:defRPr>
            </a:lvl4pPr>
            <a:lvl5pPr>
              <a:buSzPct val="145000"/>
              <a:defRPr sz="3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038"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45"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1046" name="Body Level One…"/>
          <p:cNvSpPr txBox="1"/>
          <p:nvPr>
            <p:ph type="body" idx="1"/>
          </p:nvPr>
        </p:nvSpPr>
        <p:spPr>
          <a:xfrm>
            <a:off x="952500" y="2590800"/>
            <a:ext cx="11099800" cy="6286500"/>
          </a:xfrm>
          <a:prstGeom prst="rect">
            <a:avLst/>
          </a:prstGeom>
        </p:spPr>
        <p:txBody>
          <a:bodyPr/>
          <a:lstStyle>
            <a:lvl1pPr>
              <a:buSzPct val="145000"/>
              <a:defRPr sz="3200">
                <a:latin typeface="+mn-lt"/>
                <a:ea typeface="+mn-ea"/>
                <a:cs typeface="+mn-cs"/>
                <a:sym typeface="Helvetica Neue"/>
              </a:defRPr>
            </a:lvl1pPr>
            <a:lvl2pPr>
              <a:buSzPct val="145000"/>
              <a:defRPr sz="3200">
                <a:latin typeface="+mn-lt"/>
                <a:ea typeface="+mn-ea"/>
                <a:cs typeface="+mn-cs"/>
                <a:sym typeface="Helvetica Neue"/>
              </a:defRPr>
            </a:lvl2pPr>
            <a:lvl3pPr>
              <a:buSzPct val="145000"/>
              <a:defRPr sz="3200">
                <a:latin typeface="+mn-lt"/>
                <a:ea typeface="+mn-ea"/>
                <a:cs typeface="+mn-cs"/>
                <a:sym typeface="Helvetica Neue"/>
              </a:defRPr>
            </a:lvl3pPr>
            <a:lvl4pPr>
              <a:buSzPct val="145000"/>
              <a:defRPr sz="3200">
                <a:latin typeface="+mn-lt"/>
                <a:ea typeface="+mn-ea"/>
                <a:cs typeface="+mn-cs"/>
                <a:sym typeface="Helvetica Neue"/>
              </a:defRPr>
            </a:lvl4pPr>
            <a:lvl5pPr>
              <a:buSzPct val="145000"/>
              <a:defRPr sz="3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047"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059" name="Group"/>
          <p:cNvGrpSpPr/>
          <p:nvPr/>
        </p:nvGrpSpPr>
        <p:grpSpPr>
          <a:xfrm>
            <a:off x="4569731" y="9283981"/>
            <a:ext cx="3865331" cy="317501"/>
            <a:chOff x="-2" y="-1"/>
            <a:chExt cx="3865329" cy="317500"/>
          </a:xfrm>
        </p:grpSpPr>
        <p:grpSp>
          <p:nvGrpSpPr>
            <p:cNvPr id="1057" name="Group"/>
            <p:cNvGrpSpPr/>
            <p:nvPr/>
          </p:nvGrpSpPr>
          <p:grpSpPr>
            <a:xfrm>
              <a:off x="-3" y="57793"/>
              <a:ext cx="614128" cy="198697"/>
              <a:chOff x="0" y="0"/>
              <a:chExt cx="614126" cy="198695"/>
            </a:xfrm>
          </p:grpSpPr>
          <p:sp>
            <p:nvSpPr>
              <p:cNvPr id="1054"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55"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56"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058"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60" name="Slide Number"/>
          <p:cNvSpPr txBox="1"/>
          <p:nvPr>
            <p:ph type="sldNum" sz="quarter" idx="2"/>
          </p:nvPr>
        </p:nvSpPr>
        <p:spPr>
          <a:xfrm>
            <a:off x="11985798" y="8864144"/>
            <a:ext cx="368765" cy="351997"/>
          </a:xfrm>
          <a:prstGeom prst="rect">
            <a:avLst/>
          </a:prstGeom>
        </p:spPr>
        <p:txBody>
          <a:bodyPr lIns="65022" tIns="65022" rIns="65022" bIns="65022" anchor="ctr"/>
          <a:lstStyle>
            <a:lvl1pPr algn="r" defTabSz="91440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072" name="Group"/>
          <p:cNvGrpSpPr/>
          <p:nvPr/>
        </p:nvGrpSpPr>
        <p:grpSpPr>
          <a:xfrm>
            <a:off x="4569731" y="9283981"/>
            <a:ext cx="3865331" cy="317501"/>
            <a:chOff x="-2" y="-1"/>
            <a:chExt cx="3865329" cy="317500"/>
          </a:xfrm>
        </p:grpSpPr>
        <p:grpSp>
          <p:nvGrpSpPr>
            <p:cNvPr id="1070" name="Group"/>
            <p:cNvGrpSpPr/>
            <p:nvPr/>
          </p:nvGrpSpPr>
          <p:grpSpPr>
            <a:xfrm>
              <a:off x="-3" y="57793"/>
              <a:ext cx="614128" cy="198697"/>
              <a:chOff x="0" y="0"/>
              <a:chExt cx="614126" cy="198695"/>
            </a:xfrm>
          </p:grpSpPr>
          <p:sp>
            <p:nvSpPr>
              <p:cNvPr id="1067"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68"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69"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071"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73"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80" name="Title Text"/>
          <p:cNvSpPr txBox="1"/>
          <p:nvPr>
            <p:ph type="title"/>
          </p:nvPr>
        </p:nvSpPr>
        <p:spPr>
          <a:prstGeom prst="rect">
            <a:avLst/>
          </a:prstGeom>
        </p:spPr>
        <p:txBody>
          <a:bodyPr/>
          <a:lstStyle/>
          <a:p>
            <a:pPr/>
            <a:r>
              <a:t>Title Text</a:t>
            </a:r>
          </a:p>
        </p:txBody>
      </p:sp>
      <p:sp>
        <p:nvSpPr>
          <p:cNvPr id="108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1087" name="Group 486"/>
          <p:cNvGrpSpPr/>
          <p:nvPr/>
        </p:nvGrpSpPr>
        <p:grpSpPr>
          <a:xfrm>
            <a:off x="4569724" y="9283975"/>
            <a:ext cx="3865340" cy="317501"/>
            <a:chOff x="-1" y="-1"/>
            <a:chExt cx="3865339" cy="317500"/>
          </a:xfrm>
        </p:grpSpPr>
        <p:grpSp>
          <p:nvGrpSpPr>
            <p:cNvPr id="1085" name="Group 484"/>
            <p:cNvGrpSpPr/>
            <p:nvPr/>
          </p:nvGrpSpPr>
          <p:grpSpPr>
            <a:xfrm>
              <a:off x="-2" y="57794"/>
              <a:ext cx="614131" cy="198704"/>
              <a:chOff x="-1" y="0"/>
              <a:chExt cx="614130" cy="198702"/>
            </a:xfrm>
          </p:grpSpPr>
          <p:sp>
            <p:nvSpPr>
              <p:cNvPr id="1082" name="Shape 481"/>
              <p:cNvSpPr/>
              <p:nvPr/>
            </p:nvSpPr>
            <p:spPr>
              <a:xfrm>
                <a:off x="-2" y="-1"/>
                <a:ext cx="189829" cy="19870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83" name="Shape 482"/>
              <p:cNvSpPr/>
              <p:nvPr/>
            </p:nvSpPr>
            <p:spPr>
              <a:xfrm>
                <a:off x="212152" y="-1"/>
                <a:ext cx="189826" cy="19870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84" name="Shape 483"/>
              <p:cNvSpPr/>
              <p:nvPr/>
            </p:nvSpPr>
            <p:spPr>
              <a:xfrm>
                <a:off x="424304" y="-1"/>
                <a:ext cx="189826" cy="19870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086" name="Shape 485"/>
            <p:cNvSpPr txBox="1"/>
            <p:nvPr/>
          </p:nvSpPr>
          <p:spPr>
            <a:xfrm>
              <a:off x="794746" y="-2"/>
              <a:ext cx="307059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95" name="Title Text"/>
          <p:cNvSpPr txBox="1"/>
          <p:nvPr>
            <p:ph type="title"/>
          </p:nvPr>
        </p:nvSpPr>
        <p:spPr>
          <a:prstGeom prst="rect">
            <a:avLst/>
          </a:prstGeom>
        </p:spPr>
        <p:txBody>
          <a:bodyPr/>
          <a:lstStyle/>
          <a:p>
            <a:pPr/>
            <a:r>
              <a:t>Title Text</a:t>
            </a:r>
          </a:p>
        </p:txBody>
      </p:sp>
      <p:sp>
        <p:nvSpPr>
          <p:cNvPr id="109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1102" name="Group"/>
          <p:cNvGrpSpPr/>
          <p:nvPr/>
        </p:nvGrpSpPr>
        <p:grpSpPr>
          <a:xfrm>
            <a:off x="4569731" y="9283981"/>
            <a:ext cx="3865331" cy="317501"/>
            <a:chOff x="-2" y="-1"/>
            <a:chExt cx="3865329" cy="317500"/>
          </a:xfrm>
        </p:grpSpPr>
        <p:grpSp>
          <p:nvGrpSpPr>
            <p:cNvPr id="1100" name="Group"/>
            <p:cNvGrpSpPr/>
            <p:nvPr/>
          </p:nvGrpSpPr>
          <p:grpSpPr>
            <a:xfrm>
              <a:off x="-3" y="57793"/>
              <a:ext cx="614128" cy="198697"/>
              <a:chOff x="0" y="0"/>
              <a:chExt cx="614126" cy="198695"/>
            </a:xfrm>
          </p:grpSpPr>
          <p:sp>
            <p:nvSpPr>
              <p:cNvPr id="1097"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98"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099"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01"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10" name="Title Text"/>
          <p:cNvSpPr txBox="1"/>
          <p:nvPr>
            <p:ph type="title"/>
          </p:nvPr>
        </p:nvSpPr>
        <p:spPr>
          <a:xfrm>
            <a:off x="952499" y="444498"/>
            <a:ext cx="11099804" cy="2159002"/>
          </a:xfrm>
          <a:prstGeom prst="rect">
            <a:avLst/>
          </a:prstGeom>
        </p:spPr>
        <p:txBody>
          <a:bodyPr lIns="50796" tIns="50796" rIns="50796" bIns="50796"/>
          <a:lstStyle>
            <a:lvl1pPr defTabSz="584198">
              <a:defRPr sz="7800"/>
            </a:lvl1pPr>
          </a:lstStyle>
          <a:p>
            <a:pPr/>
            <a:r>
              <a:t>Title Text</a:t>
            </a:r>
          </a:p>
        </p:txBody>
      </p:sp>
      <p:sp>
        <p:nvSpPr>
          <p:cNvPr id="1111" name="Body Level One…"/>
          <p:cNvSpPr txBox="1"/>
          <p:nvPr>
            <p:ph type="body" idx="1"/>
          </p:nvPr>
        </p:nvSpPr>
        <p:spPr>
          <a:xfrm>
            <a:off x="952499" y="2603498"/>
            <a:ext cx="11099804" cy="6286504"/>
          </a:xfrm>
          <a:prstGeom prst="rect">
            <a:avLst/>
          </a:prstGeom>
        </p:spPr>
        <p:txBody>
          <a:bodyPr lIns="50796" tIns="50796" rIns="50796" bIns="50796"/>
          <a:lstStyle>
            <a:lvl1pPr marL="419803" indent="-419803" defTabSz="584198">
              <a:spcBef>
                <a:spcPts val="4100"/>
              </a:spcBef>
              <a:defRPr sz="3400"/>
            </a:lvl1pPr>
            <a:lvl2pPr marL="864304" indent="-419803" defTabSz="584198">
              <a:spcBef>
                <a:spcPts val="4100"/>
              </a:spcBef>
              <a:defRPr sz="3400"/>
            </a:lvl2pPr>
            <a:lvl3pPr marL="1308804" indent="-419804" defTabSz="584198">
              <a:spcBef>
                <a:spcPts val="4100"/>
              </a:spcBef>
              <a:defRPr sz="3400"/>
            </a:lvl3pPr>
            <a:lvl4pPr marL="1753304" indent="-419804" defTabSz="584198">
              <a:spcBef>
                <a:spcPts val="4100"/>
              </a:spcBef>
              <a:defRPr sz="3400"/>
            </a:lvl4pPr>
            <a:lvl5pPr marL="2197804" indent="-419804" defTabSz="584198">
              <a:spcBef>
                <a:spcPts val="4100"/>
              </a:spcBef>
              <a:defRPr sz="3400"/>
            </a:lvl5pPr>
          </a:lstStyle>
          <a:p>
            <a:pPr/>
            <a:r>
              <a:t>Body Level One</a:t>
            </a:r>
          </a:p>
          <a:p>
            <a:pPr lvl="1"/>
            <a:r>
              <a:t>Body Level Two</a:t>
            </a:r>
          </a:p>
          <a:p>
            <a:pPr lvl="2"/>
            <a:r>
              <a:t>Body Level Three</a:t>
            </a:r>
          </a:p>
          <a:p>
            <a:pPr lvl="3"/>
            <a:r>
              <a:t>Body Level Four</a:t>
            </a:r>
          </a:p>
          <a:p>
            <a:pPr lvl="4"/>
            <a:r>
              <a:t>Body Level Five</a:t>
            </a:r>
          </a:p>
        </p:txBody>
      </p:sp>
      <p:grpSp>
        <p:nvGrpSpPr>
          <p:cNvPr id="1117" name="Group"/>
          <p:cNvGrpSpPr/>
          <p:nvPr/>
        </p:nvGrpSpPr>
        <p:grpSpPr>
          <a:xfrm>
            <a:off x="4569731" y="9283981"/>
            <a:ext cx="3865331" cy="317501"/>
            <a:chOff x="-2" y="-1"/>
            <a:chExt cx="3865329" cy="317500"/>
          </a:xfrm>
        </p:grpSpPr>
        <p:grpSp>
          <p:nvGrpSpPr>
            <p:cNvPr id="1115" name="Group"/>
            <p:cNvGrpSpPr/>
            <p:nvPr/>
          </p:nvGrpSpPr>
          <p:grpSpPr>
            <a:xfrm>
              <a:off x="-3" y="57793"/>
              <a:ext cx="614128" cy="198697"/>
              <a:chOff x="0" y="0"/>
              <a:chExt cx="614126" cy="198695"/>
            </a:xfrm>
          </p:grpSpPr>
          <p:sp>
            <p:nvSpPr>
              <p:cNvPr id="1112"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13"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14"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16"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18" name="Slide Number"/>
          <p:cNvSpPr txBox="1"/>
          <p:nvPr>
            <p:ph type="sldNum" sz="quarter" idx="2"/>
          </p:nvPr>
        </p:nvSpPr>
        <p:spPr>
          <a:xfrm>
            <a:off x="6325925" y="9251950"/>
            <a:ext cx="340251" cy="342893"/>
          </a:xfrm>
          <a:prstGeom prst="rect">
            <a:avLst/>
          </a:prstGeom>
        </p:spPr>
        <p:txBody>
          <a:bodyPr lIns="50796" tIns="50796" rIns="50796" bIns="50796"/>
          <a:lstStyle>
            <a:lvl1pPr defTabSz="584198">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6947"/>
            <a:ext cx="6057902" cy="4040705"/>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6747"/>
            <a:ext cx="5867400" cy="3911602"/>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25" name="Title Text"/>
          <p:cNvSpPr txBox="1"/>
          <p:nvPr>
            <p:ph type="title"/>
          </p:nvPr>
        </p:nvSpPr>
        <p:spPr>
          <a:prstGeom prst="rect">
            <a:avLst/>
          </a:prstGeom>
        </p:spPr>
        <p:txBody>
          <a:bodyPr/>
          <a:lstStyle/>
          <a:p>
            <a:pPr/>
            <a:r>
              <a:t>Title Text</a:t>
            </a:r>
          </a:p>
        </p:txBody>
      </p:sp>
      <p:sp>
        <p:nvSpPr>
          <p:cNvPr id="112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1132" name="Group"/>
          <p:cNvGrpSpPr/>
          <p:nvPr/>
        </p:nvGrpSpPr>
        <p:grpSpPr>
          <a:xfrm>
            <a:off x="4569731" y="9283981"/>
            <a:ext cx="3865331" cy="317501"/>
            <a:chOff x="-2" y="-1"/>
            <a:chExt cx="3865329" cy="317500"/>
          </a:xfrm>
        </p:grpSpPr>
        <p:grpSp>
          <p:nvGrpSpPr>
            <p:cNvPr id="1130" name="Group"/>
            <p:cNvGrpSpPr/>
            <p:nvPr/>
          </p:nvGrpSpPr>
          <p:grpSpPr>
            <a:xfrm>
              <a:off x="-3" y="57793"/>
              <a:ext cx="614128" cy="198697"/>
              <a:chOff x="0" y="0"/>
              <a:chExt cx="614126" cy="198695"/>
            </a:xfrm>
          </p:grpSpPr>
          <p:sp>
            <p:nvSpPr>
              <p:cNvPr id="1127"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28"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29"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31"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40" name="Title Text"/>
          <p:cNvSpPr txBox="1"/>
          <p:nvPr>
            <p:ph type="title"/>
          </p:nvPr>
        </p:nvSpPr>
        <p:spPr>
          <a:xfrm>
            <a:off x="975358" y="532832"/>
            <a:ext cx="11045053" cy="2284878"/>
          </a:xfrm>
          <a:prstGeom prst="rect">
            <a:avLst/>
          </a:prstGeom>
        </p:spPr>
        <p:txBody>
          <a:bodyPr lIns="72248" tIns="72248" rIns="72248" bIns="72248"/>
          <a:lstStyle>
            <a:lvl1pPr marL="54182" indent="-54182" algn="l" defTabSz="1300480">
              <a:defRPr b="1" sz="5000">
                <a:latin typeface="Arial"/>
                <a:ea typeface="Arial"/>
                <a:cs typeface="Arial"/>
                <a:sym typeface="Arial"/>
              </a:defRPr>
            </a:lvl1pPr>
          </a:lstStyle>
          <a:p>
            <a:pPr/>
            <a:r>
              <a:t>Title Text</a:t>
            </a:r>
          </a:p>
        </p:txBody>
      </p:sp>
      <p:sp>
        <p:nvSpPr>
          <p:cNvPr id="1141" name="Body Level One…"/>
          <p:cNvSpPr txBox="1"/>
          <p:nvPr>
            <p:ph type="body" idx="1"/>
          </p:nvPr>
        </p:nvSpPr>
        <p:spPr>
          <a:xfrm>
            <a:off x="975358" y="2817703"/>
            <a:ext cx="11045053" cy="6935900"/>
          </a:xfrm>
          <a:prstGeom prst="rect">
            <a:avLst/>
          </a:prstGeom>
        </p:spPr>
        <p:txBody>
          <a:bodyPr lIns="72248" tIns="72248" rIns="72248" bIns="72248" anchor="t"/>
          <a:lstStyle>
            <a:lvl1pPr marL="54182" indent="-54182" defTabSz="1300480">
              <a:spcBef>
                <a:spcPts val="1100"/>
              </a:spcBef>
              <a:buSzTx/>
              <a:buNone/>
              <a:defRPr sz="3800">
                <a:latin typeface="Arial"/>
                <a:ea typeface="Arial"/>
                <a:cs typeface="Arial"/>
                <a:sym typeface="Arial"/>
              </a:defRPr>
            </a:lvl1pPr>
            <a:lvl2pPr marL="54182" indent="0" defTabSz="1300480">
              <a:spcBef>
                <a:spcPts val="1100"/>
              </a:spcBef>
              <a:buSzTx/>
              <a:buNone/>
              <a:defRPr sz="3800">
                <a:latin typeface="Arial"/>
                <a:ea typeface="Arial"/>
                <a:cs typeface="Arial"/>
                <a:sym typeface="Arial"/>
              </a:defRPr>
            </a:lvl2pPr>
            <a:lvl3pPr marL="54182" indent="0" defTabSz="1300480">
              <a:spcBef>
                <a:spcPts val="1100"/>
              </a:spcBef>
              <a:buSzTx/>
              <a:buNone/>
              <a:defRPr sz="3800">
                <a:latin typeface="Arial"/>
                <a:ea typeface="Arial"/>
                <a:cs typeface="Arial"/>
                <a:sym typeface="Arial"/>
              </a:defRPr>
            </a:lvl3pPr>
            <a:lvl4pPr marL="54182" indent="0" defTabSz="1300480">
              <a:spcBef>
                <a:spcPts val="1100"/>
              </a:spcBef>
              <a:buSzTx/>
              <a:buNone/>
              <a:defRPr sz="3800">
                <a:latin typeface="Arial"/>
                <a:ea typeface="Arial"/>
                <a:cs typeface="Arial"/>
                <a:sym typeface="Arial"/>
              </a:defRPr>
            </a:lvl4pPr>
            <a:lvl5pPr marL="54182" indent="0" defTabSz="1300480">
              <a:spcBef>
                <a:spcPts val="1100"/>
              </a:spcBef>
              <a:buSzTx/>
              <a:buNone/>
              <a:defRPr sz="3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1147" name="Group"/>
          <p:cNvGrpSpPr/>
          <p:nvPr/>
        </p:nvGrpSpPr>
        <p:grpSpPr>
          <a:xfrm>
            <a:off x="4569731" y="9283981"/>
            <a:ext cx="3865331" cy="317501"/>
            <a:chOff x="-2" y="-1"/>
            <a:chExt cx="3865329" cy="317500"/>
          </a:xfrm>
        </p:grpSpPr>
        <p:grpSp>
          <p:nvGrpSpPr>
            <p:cNvPr id="1145" name="Group"/>
            <p:cNvGrpSpPr/>
            <p:nvPr/>
          </p:nvGrpSpPr>
          <p:grpSpPr>
            <a:xfrm>
              <a:off x="-3" y="57793"/>
              <a:ext cx="614128" cy="198697"/>
              <a:chOff x="0" y="0"/>
              <a:chExt cx="614126" cy="198695"/>
            </a:xfrm>
          </p:grpSpPr>
          <p:sp>
            <p:nvSpPr>
              <p:cNvPr id="1142"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43"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44"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46"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48" name="Slide Number"/>
          <p:cNvSpPr txBox="1"/>
          <p:nvPr>
            <p:ph type="sldNum" sz="quarter" idx="2"/>
          </p:nvPr>
        </p:nvSpPr>
        <p:spPr>
          <a:xfrm>
            <a:off x="12042303" y="8888713"/>
            <a:ext cx="312260" cy="302859"/>
          </a:xfrm>
          <a:prstGeom prst="rect">
            <a:avLst/>
          </a:prstGeom>
        </p:spPr>
        <p:txBody>
          <a:bodyPr lIns="65022" tIns="65022" rIns="65022" bIns="65022" anchor="ctr"/>
          <a:lstStyle>
            <a:lvl1pPr algn="r" defTabSz="1300480">
              <a:defRPr sz="12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160" name="Group"/>
          <p:cNvGrpSpPr/>
          <p:nvPr/>
        </p:nvGrpSpPr>
        <p:grpSpPr>
          <a:xfrm>
            <a:off x="4569731" y="9283981"/>
            <a:ext cx="3865331" cy="317501"/>
            <a:chOff x="-2" y="-1"/>
            <a:chExt cx="3865329" cy="317500"/>
          </a:xfrm>
        </p:grpSpPr>
        <p:grpSp>
          <p:nvGrpSpPr>
            <p:cNvPr id="1158" name="Group"/>
            <p:cNvGrpSpPr/>
            <p:nvPr/>
          </p:nvGrpSpPr>
          <p:grpSpPr>
            <a:xfrm>
              <a:off x="-3" y="57793"/>
              <a:ext cx="614128" cy="198697"/>
              <a:chOff x="0" y="0"/>
              <a:chExt cx="614126" cy="198695"/>
            </a:xfrm>
          </p:grpSpPr>
          <p:sp>
            <p:nvSpPr>
              <p:cNvPr id="1155" name="Rectangle"/>
              <p:cNvSpPr/>
              <p:nvPr/>
            </p:nvSpPr>
            <p:spPr>
              <a:xfrm>
                <a:off x="-1" y="-1"/>
                <a:ext cx="189826"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56" name="Rectangle"/>
              <p:cNvSpPr/>
              <p:nvPr/>
            </p:nvSpPr>
            <p:spPr>
              <a:xfrm>
                <a:off x="212151"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57" name="Rectangle"/>
              <p:cNvSpPr/>
              <p:nvPr/>
            </p:nvSpPr>
            <p:spPr>
              <a:xfrm>
                <a:off x="424303" y="-1"/>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59" name="Philip Webb | Literacy"/>
            <p:cNvSpPr txBox="1"/>
            <p:nvPr/>
          </p:nvSpPr>
          <p:spPr>
            <a:xfrm>
              <a:off x="794743"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61"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173" name="Group 128"/>
          <p:cNvGrpSpPr/>
          <p:nvPr/>
        </p:nvGrpSpPr>
        <p:grpSpPr>
          <a:xfrm>
            <a:off x="4569729" y="9193665"/>
            <a:ext cx="3865332" cy="317501"/>
            <a:chOff x="-1" y="-1"/>
            <a:chExt cx="3865331" cy="317500"/>
          </a:xfrm>
        </p:grpSpPr>
        <p:grpSp>
          <p:nvGrpSpPr>
            <p:cNvPr id="1171" name="Group 126"/>
            <p:cNvGrpSpPr/>
            <p:nvPr/>
          </p:nvGrpSpPr>
          <p:grpSpPr>
            <a:xfrm>
              <a:off x="-2" y="57796"/>
              <a:ext cx="614126" cy="198702"/>
              <a:chOff x="-1" y="0"/>
              <a:chExt cx="614125" cy="198701"/>
            </a:xfrm>
          </p:grpSpPr>
          <p:sp>
            <p:nvSpPr>
              <p:cNvPr id="1168" name="Shape 123"/>
              <p:cNvSpPr/>
              <p:nvPr/>
            </p:nvSpPr>
            <p:spPr>
              <a:xfrm>
                <a:off x="-2"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69" name="Shape 124"/>
              <p:cNvSpPr/>
              <p:nvPr/>
            </p:nvSpPr>
            <p:spPr>
              <a:xfrm>
                <a:off x="212150" y="-1"/>
                <a:ext cx="189826"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170" name="Shape 125"/>
              <p:cNvSpPr/>
              <p:nvPr/>
            </p:nvSpPr>
            <p:spPr>
              <a:xfrm>
                <a:off x="424299" y="-1"/>
                <a:ext cx="189826"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172" name="Shape 127"/>
            <p:cNvSpPr txBox="1"/>
            <p:nvPr/>
          </p:nvSpPr>
          <p:spPr>
            <a:xfrm>
              <a:off x="794740" y="-2"/>
              <a:ext cx="3070590"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74" name="Slide Number"/>
          <p:cNvSpPr txBox="1"/>
          <p:nvPr>
            <p:ph type="sldNum" sz="quarter" idx="2"/>
          </p:nvPr>
        </p:nvSpPr>
        <p:spPr>
          <a:xfrm>
            <a:off x="11985799" y="8864142"/>
            <a:ext cx="368765" cy="351998"/>
          </a:xfrm>
          <a:prstGeom prst="rect">
            <a:avLst/>
          </a:prstGeom>
        </p:spPr>
        <p:txBody>
          <a:bodyPr lIns="65022" tIns="65022" rIns="65022" bIns="65022" anchor="ctr"/>
          <a:lstStyle>
            <a:lvl1pPr algn="r" defTabSz="91440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186" name="Group"/>
          <p:cNvGrpSpPr/>
          <p:nvPr/>
        </p:nvGrpSpPr>
        <p:grpSpPr>
          <a:xfrm>
            <a:off x="4569695" y="9283981"/>
            <a:ext cx="3865374" cy="317501"/>
            <a:chOff x="-1" y="-1"/>
            <a:chExt cx="3865373" cy="317500"/>
          </a:xfrm>
        </p:grpSpPr>
        <p:grpSp>
          <p:nvGrpSpPr>
            <p:cNvPr id="1184" name="Group"/>
            <p:cNvGrpSpPr/>
            <p:nvPr/>
          </p:nvGrpSpPr>
          <p:grpSpPr>
            <a:xfrm>
              <a:off x="-2" y="57772"/>
              <a:ext cx="614157" cy="198732"/>
              <a:chOff x="0" y="-1"/>
              <a:chExt cx="614156" cy="198731"/>
            </a:xfrm>
          </p:grpSpPr>
          <p:sp>
            <p:nvSpPr>
              <p:cNvPr id="1181" name="Square"/>
              <p:cNvSpPr/>
              <p:nvPr/>
            </p:nvSpPr>
            <p:spPr>
              <a:xfrm>
                <a:off x="-1" y="-2"/>
                <a:ext cx="189835" cy="19873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182" name="Square"/>
              <p:cNvSpPr/>
              <p:nvPr/>
            </p:nvSpPr>
            <p:spPr>
              <a:xfrm>
                <a:off x="212160" y="-2"/>
                <a:ext cx="189836" cy="19873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183" name="Square"/>
              <p:cNvSpPr/>
              <p:nvPr/>
            </p:nvSpPr>
            <p:spPr>
              <a:xfrm>
                <a:off x="424320" y="-2"/>
                <a:ext cx="189836" cy="19873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185" name="Philip Webb | Literacy"/>
            <p:cNvSpPr txBox="1"/>
            <p:nvPr/>
          </p:nvSpPr>
          <p:spPr>
            <a:xfrm>
              <a:off x="794763" y="-2"/>
              <a:ext cx="307060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87" name="Slide Number"/>
          <p:cNvSpPr txBox="1"/>
          <p:nvPr>
            <p:ph type="sldNum" sz="quarter" idx="2"/>
          </p:nvPr>
        </p:nvSpPr>
        <p:spPr>
          <a:xfrm>
            <a:off x="12005844" y="8870545"/>
            <a:ext cx="348721" cy="339196"/>
          </a:xfrm>
          <a:prstGeom prst="rect">
            <a:avLst/>
          </a:prstGeom>
        </p:spPr>
        <p:txBody>
          <a:bodyPr lIns="65021" tIns="65021" rIns="65021" bIns="65021"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199" name="Group"/>
          <p:cNvGrpSpPr/>
          <p:nvPr/>
        </p:nvGrpSpPr>
        <p:grpSpPr>
          <a:xfrm>
            <a:off x="5052898" y="8266851"/>
            <a:ext cx="2899001" cy="241301"/>
            <a:chOff x="-2" y="0"/>
            <a:chExt cx="2899000" cy="241300"/>
          </a:xfrm>
        </p:grpSpPr>
        <p:grpSp>
          <p:nvGrpSpPr>
            <p:cNvPr id="1197" name="Group"/>
            <p:cNvGrpSpPr/>
            <p:nvPr/>
          </p:nvGrpSpPr>
          <p:grpSpPr>
            <a:xfrm>
              <a:off x="-3" y="43345"/>
              <a:ext cx="460597" cy="149028"/>
              <a:chOff x="0" y="0"/>
              <a:chExt cx="460595" cy="149026"/>
            </a:xfrm>
          </p:grpSpPr>
          <p:sp>
            <p:nvSpPr>
              <p:cNvPr id="1194" name="Rectangle"/>
              <p:cNvSpPr/>
              <p:nvPr/>
            </p:nvSpPr>
            <p:spPr>
              <a:xfrm>
                <a:off x="-1" y="-1"/>
                <a:ext cx="142369" cy="14902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195" name="Rectangle"/>
              <p:cNvSpPr/>
              <p:nvPr/>
            </p:nvSpPr>
            <p:spPr>
              <a:xfrm>
                <a:off x="159112" y="-1"/>
                <a:ext cx="142370" cy="14902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196" name="Rectangle"/>
              <p:cNvSpPr/>
              <p:nvPr/>
            </p:nvSpPr>
            <p:spPr>
              <a:xfrm>
                <a:off x="318226" y="-1"/>
                <a:ext cx="142369" cy="14902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grpSp>
        <p:sp>
          <p:nvSpPr>
            <p:cNvPr id="1198" name="Philip Webb | Literacy"/>
            <p:cNvSpPr txBox="1"/>
            <p:nvPr/>
          </p:nvSpPr>
          <p:spPr>
            <a:xfrm>
              <a:off x="596055" y="0"/>
              <a:ext cx="2302944"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00" name="Slide Number"/>
          <p:cNvSpPr txBox="1"/>
          <p:nvPr>
            <p:ph type="sldNum" sz="quarter" idx="2"/>
          </p:nvPr>
        </p:nvSpPr>
        <p:spPr>
          <a:xfrm>
            <a:off x="6356553" y="8191500"/>
            <a:ext cx="286614"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212" name="Group"/>
          <p:cNvGrpSpPr/>
          <p:nvPr/>
        </p:nvGrpSpPr>
        <p:grpSpPr>
          <a:xfrm>
            <a:off x="5052892" y="9242358"/>
            <a:ext cx="2899008" cy="279401"/>
            <a:chOff x="0" y="0"/>
            <a:chExt cx="2899007" cy="279400"/>
          </a:xfrm>
        </p:grpSpPr>
        <p:grpSp>
          <p:nvGrpSpPr>
            <p:cNvPr id="1210" name="Group"/>
            <p:cNvGrpSpPr/>
            <p:nvPr/>
          </p:nvGrpSpPr>
          <p:grpSpPr>
            <a:xfrm>
              <a:off x="-1" y="43342"/>
              <a:ext cx="460601" cy="149034"/>
              <a:chOff x="-1" y="-1"/>
              <a:chExt cx="460600" cy="149033"/>
            </a:xfrm>
          </p:grpSpPr>
          <p:sp>
            <p:nvSpPr>
              <p:cNvPr id="1207" name="Rectangle"/>
              <p:cNvSpPr/>
              <p:nvPr/>
            </p:nvSpPr>
            <p:spPr>
              <a:xfrm>
                <a:off x="-2" y="-2"/>
                <a:ext cx="142369" cy="14903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208" name="Rectangle"/>
              <p:cNvSpPr/>
              <p:nvPr/>
            </p:nvSpPr>
            <p:spPr>
              <a:xfrm>
                <a:off x="159115" y="-2"/>
                <a:ext cx="142371" cy="14903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209" name="Rectangle"/>
              <p:cNvSpPr/>
              <p:nvPr/>
            </p:nvSpPr>
            <p:spPr>
              <a:xfrm>
                <a:off x="318228" y="-2"/>
                <a:ext cx="142372" cy="14903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211" name="Philip Webb | Literacy"/>
            <p:cNvSpPr txBox="1"/>
            <p:nvPr/>
          </p:nvSpPr>
          <p:spPr>
            <a:xfrm>
              <a:off x="596061" y="0"/>
              <a:ext cx="230294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13" name="Slide Number"/>
          <p:cNvSpPr txBox="1"/>
          <p:nvPr>
            <p:ph type="sldNum" sz="quarter" idx="2"/>
          </p:nvPr>
        </p:nvSpPr>
        <p:spPr>
          <a:xfrm>
            <a:off x="10583523" y="7842591"/>
            <a:ext cx="308001" cy="313433"/>
          </a:xfrm>
          <a:prstGeom prst="rect">
            <a:avLst/>
          </a:prstGeom>
        </p:spPr>
        <p:txBody>
          <a:bodyPr lIns="48766" tIns="48766" rIns="48766" bIns="48766" anchor="ctr"/>
          <a:lstStyle>
            <a:lvl1pPr algn="r" defTabSz="1300480">
              <a:defRPr sz="1400">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20" name="Title Text"/>
          <p:cNvSpPr txBox="1"/>
          <p:nvPr>
            <p:ph type="title"/>
          </p:nvPr>
        </p:nvSpPr>
        <p:spPr>
          <a:prstGeom prst="rect">
            <a:avLst/>
          </a:prstGeom>
        </p:spPr>
        <p:txBody>
          <a:bodyPr/>
          <a:lstStyle/>
          <a:p>
            <a:pPr/>
            <a:r>
              <a:t>Title Text</a:t>
            </a:r>
          </a:p>
        </p:txBody>
      </p:sp>
      <p:sp>
        <p:nvSpPr>
          <p:cNvPr id="12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29" name="Title Text"/>
          <p:cNvSpPr txBox="1"/>
          <p:nvPr>
            <p:ph type="title"/>
          </p:nvPr>
        </p:nvSpPr>
        <p:spPr>
          <a:xfrm>
            <a:off x="2339974" y="1552574"/>
            <a:ext cx="8324854" cy="1619251"/>
          </a:xfrm>
          <a:prstGeom prst="rect">
            <a:avLst/>
          </a:prstGeom>
        </p:spPr>
        <p:txBody>
          <a:bodyPr lIns="38100" tIns="38100" rIns="38100" bIns="38100"/>
          <a:lstStyle>
            <a:lvl1pPr>
              <a:defRPr sz="7800"/>
            </a:lvl1pPr>
          </a:lstStyle>
          <a:p>
            <a:pPr/>
            <a:r>
              <a:t>Title Text</a:t>
            </a:r>
          </a:p>
        </p:txBody>
      </p:sp>
      <p:sp>
        <p:nvSpPr>
          <p:cNvPr id="1230" name="Body Level One…"/>
          <p:cNvSpPr txBox="1"/>
          <p:nvPr>
            <p:ph type="body" sz="half" idx="1"/>
          </p:nvPr>
        </p:nvSpPr>
        <p:spPr>
          <a:xfrm>
            <a:off x="2339974" y="3171824"/>
            <a:ext cx="8324854" cy="4714877"/>
          </a:xfrm>
          <a:prstGeom prst="rect">
            <a:avLst/>
          </a:prstGeom>
        </p:spPr>
        <p:txBody>
          <a:bodyPr lIns="38100" tIns="38100" rIns="38100" bIns="38100"/>
          <a:lstStyle>
            <a:lvl1pPr marL="419803" indent="-419803">
              <a:defRPr sz="3400"/>
            </a:lvl1pPr>
            <a:lvl2pPr marL="864304" indent="-419803">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1236" name="Group"/>
          <p:cNvGrpSpPr/>
          <p:nvPr/>
        </p:nvGrpSpPr>
        <p:grpSpPr>
          <a:xfrm>
            <a:off x="5052901" y="8182185"/>
            <a:ext cx="2898996" cy="279401"/>
            <a:chOff x="-2" y="0"/>
            <a:chExt cx="2898994" cy="279400"/>
          </a:xfrm>
        </p:grpSpPr>
        <p:grpSp>
          <p:nvGrpSpPr>
            <p:cNvPr id="1234" name="Group"/>
            <p:cNvGrpSpPr/>
            <p:nvPr/>
          </p:nvGrpSpPr>
          <p:grpSpPr>
            <a:xfrm>
              <a:off x="-3" y="43345"/>
              <a:ext cx="460594" cy="149024"/>
              <a:chOff x="0" y="-1"/>
              <a:chExt cx="460592" cy="149023"/>
            </a:xfrm>
          </p:grpSpPr>
          <p:sp>
            <p:nvSpPr>
              <p:cNvPr id="1231" name="Rectangle"/>
              <p:cNvSpPr/>
              <p:nvPr/>
            </p:nvSpPr>
            <p:spPr>
              <a:xfrm>
                <a:off x="-1" y="-2"/>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232" name="Rectangle"/>
              <p:cNvSpPr/>
              <p:nvPr/>
            </p:nvSpPr>
            <p:spPr>
              <a:xfrm>
                <a:off x="159112" y="-2"/>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1233" name="Rectangle"/>
              <p:cNvSpPr/>
              <p:nvPr/>
            </p:nvSpPr>
            <p:spPr>
              <a:xfrm>
                <a:off x="318224" y="-2"/>
                <a:ext cx="142368"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1235" name="Philip Webb | Literacy"/>
            <p:cNvSpPr txBox="1"/>
            <p:nvPr/>
          </p:nvSpPr>
          <p:spPr>
            <a:xfrm>
              <a:off x="596054" y="0"/>
              <a:ext cx="230293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37" name="Slide Number"/>
          <p:cNvSpPr txBox="1"/>
          <p:nvPr>
            <p:ph type="sldNum" sz="quarter" idx="2"/>
          </p:nvPr>
        </p:nvSpPr>
        <p:spPr>
          <a:xfrm>
            <a:off x="6340208" y="8158160"/>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249" name="Group"/>
          <p:cNvGrpSpPr/>
          <p:nvPr/>
        </p:nvGrpSpPr>
        <p:grpSpPr>
          <a:xfrm>
            <a:off x="5483217" y="8172448"/>
            <a:ext cx="2038361" cy="190501"/>
            <a:chOff x="-1" y="-1"/>
            <a:chExt cx="2038359" cy="190500"/>
          </a:xfrm>
        </p:grpSpPr>
        <p:grpSp>
          <p:nvGrpSpPr>
            <p:cNvPr id="1247" name="Group"/>
            <p:cNvGrpSpPr/>
            <p:nvPr/>
          </p:nvGrpSpPr>
          <p:grpSpPr>
            <a:xfrm>
              <a:off x="-2" y="30476"/>
              <a:ext cx="323858" cy="104785"/>
              <a:chOff x="-1" y="0"/>
              <a:chExt cx="323857" cy="104783"/>
            </a:xfrm>
          </p:grpSpPr>
          <p:sp>
            <p:nvSpPr>
              <p:cNvPr id="1244" name="Square"/>
              <p:cNvSpPr/>
              <p:nvPr/>
            </p:nvSpPr>
            <p:spPr>
              <a:xfrm>
                <a:off x="-2" y="-1"/>
                <a:ext cx="100104" cy="10478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sp>
            <p:nvSpPr>
              <p:cNvPr id="1245" name="Square"/>
              <p:cNvSpPr/>
              <p:nvPr/>
            </p:nvSpPr>
            <p:spPr>
              <a:xfrm>
                <a:off x="111876" y="-1"/>
                <a:ext cx="100104" cy="10478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sp>
            <p:nvSpPr>
              <p:cNvPr id="1246" name="Square"/>
              <p:cNvSpPr/>
              <p:nvPr/>
            </p:nvSpPr>
            <p:spPr>
              <a:xfrm>
                <a:off x="223754" y="-1"/>
                <a:ext cx="100103" cy="10478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100">
                    <a:solidFill>
                      <a:srgbClr val="00FDFF"/>
                    </a:solidFill>
                    <a:latin typeface="Avenir Next Medium"/>
                    <a:ea typeface="Avenir Next Medium"/>
                    <a:cs typeface="Avenir Next Medium"/>
                    <a:sym typeface="Avenir Next Medium"/>
                  </a:defRPr>
                </a:pPr>
              </a:p>
            </p:txBody>
          </p:sp>
        </p:grpSp>
        <p:sp>
          <p:nvSpPr>
            <p:cNvPr id="1248" name="Philip Webb | Literacy"/>
            <p:cNvSpPr txBox="1"/>
            <p:nvPr/>
          </p:nvSpPr>
          <p:spPr>
            <a:xfrm>
              <a:off x="419103" y="-2"/>
              <a:ext cx="1619255"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50" name="Slide Number"/>
          <p:cNvSpPr txBox="1"/>
          <p:nvPr>
            <p:ph type="sldNum" sz="quarter" idx="2"/>
          </p:nvPr>
        </p:nvSpPr>
        <p:spPr>
          <a:xfrm>
            <a:off x="6354330" y="8158160"/>
            <a:ext cx="286615" cy="292101"/>
          </a:xfrm>
          <a:prstGeom prst="rect">
            <a:avLst/>
          </a:prstGeom>
        </p:spPr>
        <p:txBody>
          <a:bodyPr lIns="38100" tIns="38100" rIns="38100" bIns="38100"/>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 Id="rId130" Type="http://schemas.openxmlformats.org/officeDocument/2006/relationships/slideLayout" Target="../slideLayouts/slideLayout129.xml"/><Relationship Id="rId131"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2.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96.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24.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1.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5.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7.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8.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0.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3.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8.tif"/></Relationships>

</file>

<file path=ppt/slides/_rels/slide124.xml.rels><?xml version="1.0" encoding="UTF-8"?>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26.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79.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7.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7.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79.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4.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93.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93.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9.tif"/></Relationships>

</file>

<file path=ppt/slides/_rels/slide134.xml.rels><?xml version="1.0" encoding="UTF-8"?>
<Relationships xmlns="http://schemas.openxmlformats.org/package/2006/relationships"><Relationship Id="rId1" Type="http://schemas.openxmlformats.org/officeDocument/2006/relationships/slideLayout" Target="../slideLayouts/slideLayout93.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8.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30.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30.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2.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5.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tif"/></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9.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0.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1.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6.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2.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3.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png"/><Relationship Id="rId3" Type="http://schemas.openxmlformats.org/officeDocument/2006/relationships/image" Target="../media/image25.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4.png"/><Relationship Id="rId3" Type="http://schemas.openxmlformats.org/officeDocument/2006/relationships/hyperlink" Target="http://whiteboard.fi" TargetMode="Externa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6.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png"/><Relationship Id="rId3" Type="http://schemas.openxmlformats.org/officeDocument/2006/relationships/image" Target="../media/image25.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7.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7.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pn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chart" Target="../charts/chart9.xml"/><Relationship Id="rId3" Type="http://schemas.openxmlformats.org/officeDocument/2006/relationships/chart" Target="../charts/chart10.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43.png"/><Relationship Id="rId3" Type="http://schemas.openxmlformats.org/officeDocument/2006/relationships/image" Target="../media/image44.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10.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2.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10.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45.png"/><Relationship Id="rId3" Type="http://schemas.openxmlformats.org/officeDocument/2006/relationships/image" Target="../media/image2.tif"/></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23.jpeg"/><Relationship Id="rId3" Type="http://schemas.openxmlformats.org/officeDocument/2006/relationships/image" Target="../media/image2.tif"/></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jpeg"/><Relationship Id="rId3" Type="http://schemas.openxmlformats.org/officeDocument/2006/relationships/image" Target="../media/image2.tif"/></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09.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43.pn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46.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0.tif"/><Relationship Id="rId3" Type="http://schemas.openxmlformats.org/officeDocument/2006/relationships/image" Target="../media/image47.pn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09.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23.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08.xm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1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2.tif"/></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09.xm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09.xm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09.xm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12.xml"/></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06.xml"/></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06.xm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0.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06.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1.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5.pn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13.tif"/></Relationships>

</file>

<file path=ppt/slides/_rels/slide205.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9.pn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0.png"/><Relationship Id="rId3" Type="http://schemas.openxmlformats.org/officeDocument/2006/relationships/image" Target="../media/image51.pn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2.pn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50.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50.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3.pn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14.tif"/><Relationship Id="rId4" Type="http://schemas.openxmlformats.org/officeDocument/2006/relationships/image" Target="../media/image15.tif"/></Relationships>

</file>

<file path=ppt/slides/_rels/slide21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21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4.xml"/></Relationships>

</file>

<file path=ppt/slides/_rels/slide2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6.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5.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6.tif"/></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121.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6.xml"/></Relationships>

</file>

<file path=ppt/slides/_rels/slide2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56.pn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7.pn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35.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36.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chart" Target="../charts/chart1.xml"/></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8.pn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6.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27.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98.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51.xml.rels><?xml version="1.0" encoding="UTF-8"?>
<Relationships xmlns="http://schemas.openxmlformats.org/package/2006/relationships"><Relationship Id="rId1" Type="http://schemas.openxmlformats.org/officeDocument/2006/relationships/slideLayout" Target="../slideLayouts/slideLayout58.xml"/></Relationships>

</file>

<file path=ppt/slides/_rels/slide252.xml.rels><?xml version="1.0" encoding="UTF-8"?>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s>

</file>

<file path=ppt/slides/_rels/slide253.xml.rels><?xml version="1.0" encoding="UTF-8"?>
<Relationships xmlns="http://schemas.openxmlformats.org/package/2006/relationships"><Relationship Id="rId1" Type="http://schemas.openxmlformats.org/officeDocument/2006/relationships/slideLayout" Target="../slideLayouts/slideLayout58.xml"/></Relationships>

</file>

<file path=ppt/slides/_rels/slide254.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56.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7.xml"/></Relationships>

</file>

<file path=ppt/slides/_rels/slide257.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2.pn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3.pn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5.xml"/></Relationships>

</file>

<file path=ppt/slides/_rels/slide260.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62.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63.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64.xml.rels><?xml version="1.0" encoding="UTF-8"?>
<Relationships xmlns="http://schemas.openxmlformats.org/package/2006/relationships"><Relationship Id="rId1" Type="http://schemas.openxmlformats.org/officeDocument/2006/relationships/slideLayout" Target="../slideLayouts/slideLayout59.xml"/></Relationships>

</file>

<file path=ppt/slides/_rels/slide265.xml.rels><?xml version="1.0" encoding="UTF-8"?>
<Relationships xmlns="http://schemas.openxmlformats.org/package/2006/relationships"><Relationship Id="rId1" Type="http://schemas.openxmlformats.org/officeDocument/2006/relationships/slideLayout" Target="../slideLayouts/slideLayout76.xml"/></Relationships>

</file>

<file path=ppt/slides/_rels/slide266.xml.rels><?xml version="1.0" encoding="UTF-8"?>
<Relationships xmlns="http://schemas.openxmlformats.org/package/2006/relationships"><Relationship Id="rId1" Type="http://schemas.openxmlformats.org/officeDocument/2006/relationships/slideLayout" Target="../slideLayouts/slideLayout7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chart" Target="../charts/chart2.xml"/><Relationship Id="rId3" Type="http://schemas.openxmlformats.org/officeDocument/2006/relationships/chart" Target="../charts/chart3.xml"/><Relationship Id="rId4" Type="http://schemas.openxmlformats.org/officeDocument/2006/relationships/chart" Target="../charts/char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chart" Target="../charts/chart6.xml"/><Relationship Id="rId3" Type="http://schemas.openxmlformats.org/officeDocument/2006/relationships/chart" Target="../charts/chart7.xml"/><Relationship Id="rId4" Type="http://schemas.openxmlformats.org/officeDocument/2006/relationships/chart" Target="../charts/chart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xml"/><Relationship Id="rId3" Type="http://schemas.openxmlformats.org/officeDocument/2006/relationships/image" Target="../media/image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8.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hyperlink" Target="http://www.yorkshiretravel.net/welcome.do" TargetMode="External"/><Relationship Id="rId3" Type="http://schemas.openxmlformats.org/officeDocument/2006/relationships/hyperlink" Target="http://www.nationalrail.co.uk/default.aspx" TargetMode="External"/></Relationships>

</file>

<file path=ppt/slides/_rels/slide46.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tif"/><Relationship Id="rId3" Type="http://schemas.openxmlformats.org/officeDocument/2006/relationships/image" Target="../media/image6.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hyperlink" Target="https://www.thedeep.co.uk/plan-your-visit/deep-tour" TargetMode="Externa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png"/><Relationship Id="rId3" Type="http://schemas.openxmlformats.org/officeDocument/2006/relationships/image" Target="../media/image1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1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7.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3.png"/><Relationship Id="rId3" Type="http://schemas.openxmlformats.org/officeDocument/2006/relationships/image" Target="../media/image14.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15.png"/><Relationship Id="rId3" Type="http://schemas.openxmlformats.org/officeDocument/2006/relationships/image" Target="../media/image16.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0.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jpeg"/><Relationship Id="rId3" Type="http://schemas.openxmlformats.org/officeDocument/2006/relationships/image" Target="../media/image2.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7.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4.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5.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16.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5.png"/><Relationship Id="rId3" Type="http://schemas.openxmlformats.org/officeDocument/2006/relationships/image" Target="../media/image16.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2.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66.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15.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96.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4.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3.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6" name="A non-fiction teaching sequence"/>
          <p:cNvSpPr txBox="1"/>
          <p:nvPr>
            <p:ph type="title"/>
          </p:nvPr>
        </p:nvSpPr>
        <p:spPr>
          <a:xfrm>
            <a:off x="2116968" y="768575"/>
            <a:ext cx="11099805" cy="2159003"/>
          </a:xfrm>
          <a:prstGeom prst="rect">
            <a:avLst/>
          </a:prstGeom>
        </p:spPr>
        <p:txBody>
          <a:bodyPr/>
          <a:lstStyle>
            <a:lvl1pPr algn="l">
              <a:defRPr sz="4800"/>
            </a:lvl1pPr>
          </a:lstStyle>
          <a:p>
            <a:pPr/>
            <a:r>
              <a:t>Non-fiction teaching sequences </a:t>
            </a:r>
          </a:p>
        </p:txBody>
      </p:sp>
      <p:sp>
        <p:nvSpPr>
          <p:cNvPr id="1657" name="Writing at Greater Depth"/>
          <p:cNvSpPr txBox="1"/>
          <p:nvPr/>
        </p:nvSpPr>
        <p:spPr>
          <a:xfrm>
            <a:off x="3606526" y="1623312"/>
            <a:ext cx="7207365" cy="21590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sz="3800">
                <a:latin typeface="Helvetica Light"/>
                <a:ea typeface="Helvetica Light"/>
                <a:cs typeface="Helvetica Light"/>
                <a:sym typeface="Helvetica Light"/>
              </a:defRPr>
            </a:lvl1pPr>
          </a:lstStyle>
          <a:p>
            <a:pPr/>
            <a:r>
              <a:t>Writing at Greater Depth</a:t>
            </a:r>
          </a:p>
        </p:txBody>
      </p:sp>
      <p:sp>
        <p:nvSpPr>
          <p:cNvPr id="1658" name="New (or not) to Y5/6 - Day 2"/>
          <p:cNvSpPr txBox="1"/>
          <p:nvPr/>
        </p:nvSpPr>
        <p:spPr>
          <a:xfrm>
            <a:off x="2382413" y="52889"/>
            <a:ext cx="898081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400">
                <a:latin typeface="+mj-lt"/>
                <a:ea typeface="+mj-ea"/>
                <a:cs typeface="+mj-cs"/>
                <a:sym typeface="Helvetica"/>
              </a:defRPr>
            </a:lvl1pPr>
          </a:lstStyle>
          <a:p>
            <a:pPr/>
            <a:r>
              <a:t>New (or not) to Y5/6 - Day 2</a:t>
            </a:r>
          </a:p>
        </p:txBody>
      </p:sp>
      <p:pic>
        <p:nvPicPr>
          <p:cNvPr id="1659" name="Image" descr="Image"/>
          <p:cNvPicPr>
            <a:picLocks noChangeAspect="1"/>
          </p:cNvPicPr>
          <p:nvPr/>
        </p:nvPicPr>
        <p:blipFill>
          <a:blip r:embed="rId2">
            <a:extLst/>
          </a:blip>
          <a:stretch>
            <a:fillRect/>
          </a:stretch>
        </p:blipFill>
        <p:spPr>
          <a:xfrm>
            <a:off x="4436678" y="4425638"/>
            <a:ext cx="4131444" cy="2530510"/>
          </a:xfrm>
          <a:prstGeom prst="rect">
            <a:avLst/>
          </a:prstGeom>
          <a:ln w="12700">
            <a:miter lim="400000"/>
          </a:ln>
        </p:spPr>
      </p:pic>
      <p:sp>
        <p:nvSpPr>
          <p:cNvPr id="1660" name="A poetry teaching sequence"/>
          <p:cNvSpPr txBox="1"/>
          <p:nvPr/>
        </p:nvSpPr>
        <p:spPr>
          <a:xfrm>
            <a:off x="2504886" y="6582654"/>
            <a:ext cx="8735871" cy="2159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sz="4800">
                <a:latin typeface="Helvetica Light"/>
                <a:ea typeface="Helvetica Light"/>
                <a:cs typeface="Helvetica Light"/>
                <a:sym typeface="Helvetica Light"/>
              </a:defRPr>
            </a:lvl1pPr>
          </a:lstStyle>
          <a:p>
            <a:pPr/>
            <a:r>
              <a:t>A poetry teaching sequence</a:t>
            </a:r>
          </a:p>
        </p:txBody>
      </p:sp>
      <p:sp>
        <p:nvSpPr>
          <p:cNvPr id="1661" name="Spelling in Y5/6"/>
          <p:cNvSpPr txBox="1"/>
          <p:nvPr/>
        </p:nvSpPr>
        <p:spPr>
          <a:xfrm>
            <a:off x="4031681" y="7735992"/>
            <a:ext cx="4941438" cy="1458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sz="3800">
                <a:latin typeface="Helvetica Light"/>
                <a:ea typeface="Helvetica Light"/>
                <a:cs typeface="Helvetica Light"/>
                <a:sym typeface="Helvetica Light"/>
              </a:defRPr>
            </a:lvl1pPr>
          </a:lstStyle>
          <a:p>
            <a:pPr/>
            <a:r>
              <a:t>Spelling in Y5/6 </a:t>
            </a:r>
          </a:p>
        </p:txBody>
      </p:sp>
      <p:sp>
        <p:nvSpPr>
          <p:cNvPr id="1662" name="Writing at Greater Depth"/>
          <p:cNvSpPr txBox="1"/>
          <p:nvPr/>
        </p:nvSpPr>
        <p:spPr>
          <a:xfrm>
            <a:off x="3606526" y="2472277"/>
            <a:ext cx="7207365" cy="21590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sz="3800">
                <a:latin typeface="Helvetica Light"/>
                <a:ea typeface="Helvetica Light"/>
                <a:cs typeface="Helvetica Light"/>
                <a:sym typeface="Helvetica Light"/>
              </a:defRPr>
            </a:lvl1pPr>
          </a:lstStyle>
          <a:p>
            <a:pPr/>
            <a:r>
              <a:t>Sentence support ideas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12" name="The Dark…"/>
          <p:cNvSpPr txBox="1"/>
          <p:nvPr/>
        </p:nvSpPr>
        <p:spPr>
          <a:xfrm>
            <a:off x="149012" y="2385450"/>
            <a:ext cx="12795513" cy="5876780"/>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2200"/>
            </a:pPr>
            <a:r>
              <a:t>The Dark</a:t>
            </a:r>
          </a:p>
          <a:p>
            <a:pPr algn="l" defTabSz="325120">
              <a:defRPr b="1" sz="2200"/>
            </a:pPr>
            <a:r>
              <a:t> </a:t>
            </a:r>
          </a:p>
          <a:p>
            <a:pPr algn="l" defTabSz="325120">
              <a:defRPr b="1" sz="2200"/>
            </a:pPr>
            <a:r>
              <a:t>Laszlo</a:t>
            </a:r>
            <a:r>
              <a:rPr b="0"/>
              <a:t> was afraid of the dark. The dark lived in the same house as Laszlo. </a:t>
            </a:r>
            <a:r>
              <a:t>A big place with a creaky roof, smooth, cold windows and several flights of stairs.</a:t>
            </a:r>
          </a:p>
          <a:p>
            <a:pPr algn="l" defTabSz="325120">
              <a:defRPr sz="2200"/>
            </a:pPr>
          </a:p>
          <a:p>
            <a:pPr algn="l" defTabSz="325120">
              <a:defRPr sz="2200"/>
            </a:pPr>
            <a:r>
              <a:t>Sometimes the dark hid in the cupboard. Sometimes it sat behind the shower curtain.</a:t>
            </a:r>
          </a:p>
          <a:p>
            <a:pPr algn="l" defTabSz="325120">
              <a:defRPr sz="2200"/>
            </a:pPr>
            <a:r>
              <a:t>But mostly it spent its time in the basement.</a:t>
            </a:r>
          </a:p>
          <a:p>
            <a:pPr algn="l" defTabSz="325120">
              <a:defRPr sz="2200"/>
            </a:pPr>
          </a:p>
          <a:p>
            <a:pPr algn="l" defTabSz="325120">
              <a:defRPr b="1" sz="2200"/>
            </a:pPr>
            <a:r>
              <a:t>All day long, the dark would wait in a distant corner, far from the squeaks and rattles of the washing machine, pressed up against some old, damp boxes and a chest of drawers nobody ever opened.</a:t>
            </a:r>
          </a:p>
          <a:p>
            <a:pPr algn="l" defTabSz="325120">
              <a:defRPr sz="2200"/>
            </a:pPr>
          </a:p>
          <a:p>
            <a:pPr algn="l" defTabSz="325120">
              <a:defRPr sz="2200"/>
            </a:pPr>
            <a:r>
              <a:t>At night, of course, the dark went out and spread itself against the windows and doors of Laszlo’s house. But in the morning, the dark would be back in the basement, where it belonged. Laszlo would peek at the dark every morning.</a:t>
            </a:r>
          </a:p>
          <a:p>
            <a:pPr algn="l" defTabSz="325120">
              <a:defRPr sz="2200"/>
            </a:pPr>
          </a:p>
          <a:p>
            <a:pPr algn="l" defTabSz="325120">
              <a:defRPr b="1" sz="2200"/>
            </a:pPr>
            <a:r>
              <a:t>“Hi,” he would say. “Hi, dark.”</a:t>
            </a:r>
          </a:p>
        </p:txBody>
      </p:sp>
      <p:pic>
        <p:nvPicPr>
          <p:cNvPr id="1713" name="image16.jpeg" descr="image16.jpeg"/>
          <p:cNvPicPr>
            <a:picLocks noChangeAspect="1"/>
          </p:cNvPicPr>
          <p:nvPr/>
        </p:nvPicPr>
        <p:blipFill>
          <a:blip r:embed="rId2">
            <a:extLst/>
          </a:blip>
          <a:stretch>
            <a:fillRect/>
          </a:stretch>
        </p:blipFill>
        <p:spPr>
          <a:xfrm>
            <a:off x="387272" y="1381758"/>
            <a:ext cx="993909" cy="1325071"/>
          </a:xfrm>
          <a:prstGeom prst="rect">
            <a:avLst/>
          </a:prstGeom>
          <a:ln w="12700">
            <a:miter lim="400000"/>
          </a:ln>
        </p:spPr>
      </p:pic>
      <p:sp>
        <p:nvSpPr>
          <p:cNvPr id="1714" name="Surveying a text"/>
          <p:cNvSpPr txBox="1"/>
          <p:nvPr>
            <p:ph type="title" idx="4294967295"/>
          </p:nvPr>
        </p:nvSpPr>
        <p:spPr>
          <a:xfrm>
            <a:off x="3886198" y="970278"/>
            <a:ext cx="780288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Surveying a text</a:t>
            </a:r>
          </a:p>
        </p:txBody>
      </p:sp>
      <p:sp>
        <p:nvSpPr>
          <p:cNvPr id="1715" name="Tricky name"/>
          <p:cNvSpPr txBox="1"/>
          <p:nvPr/>
        </p:nvSpPr>
        <p:spPr>
          <a:xfrm>
            <a:off x="1161803" y="2699085"/>
            <a:ext cx="2553192" cy="562361"/>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587022">
              <a:defRPr b="1" sz="3400"/>
            </a:lvl1pPr>
          </a:lstStyle>
          <a:p>
            <a:pPr/>
            <a:r>
              <a:t>Tricky name</a:t>
            </a:r>
          </a:p>
        </p:txBody>
      </p:sp>
      <p:sp>
        <p:nvSpPr>
          <p:cNvPr id="1716" name="Run on sentence"/>
          <p:cNvSpPr txBox="1"/>
          <p:nvPr/>
        </p:nvSpPr>
        <p:spPr>
          <a:xfrm>
            <a:off x="9461123" y="4595619"/>
            <a:ext cx="3538127" cy="562361"/>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587022">
              <a:defRPr b="1" sz="3400"/>
            </a:lvl1pPr>
          </a:lstStyle>
          <a:p>
            <a:pPr/>
            <a:r>
              <a:t>Run on sentence</a:t>
            </a:r>
          </a:p>
        </p:txBody>
      </p:sp>
      <p:sp>
        <p:nvSpPr>
          <p:cNvPr id="1717" name="Long sentence"/>
          <p:cNvSpPr txBox="1"/>
          <p:nvPr/>
        </p:nvSpPr>
        <p:spPr>
          <a:xfrm>
            <a:off x="9849242" y="5584525"/>
            <a:ext cx="3114100" cy="562361"/>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587022">
              <a:defRPr b="1" sz="3400"/>
            </a:lvl1pPr>
          </a:lstStyle>
          <a:p>
            <a:pPr/>
            <a:r>
              <a:t>Long sentence</a:t>
            </a:r>
          </a:p>
        </p:txBody>
      </p:sp>
      <p:sp>
        <p:nvSpPr>
          <p:cNvPr id="1718" name="Dialogue"/>
          <p:cNvSpPr txBox="1"/>
          <p:nvPr/>
        </p:nvSpPr>
        <p:spPr>
          <a:xfrm>
            <a:off x="3986445" y="7359139"/>
            <a:ext cx="1889083" cy="562361"/>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587022">
              <a:defRPr b="1" sz="3400"/>
            </a:lvl1pPr>
          </a:lstStyle>
          <a:p>
            <a:pPr/>
            <a:r>
              <a:t>Dialogue</a:t>
            </a:r>
          </a:p>
        </p:txBody>
      </p:sp>
      <p:sp>
        <p:nvSpPr>
          <p:cNvPr id="1719" name="Line"/>
          <p:cNvSpPr/>
          <p:nvPr/>
        </p:nvSpPr>
        <p:spPr>
          <a:xfrm flipV="1">
            <a:off x="11029560" y="4097670"/>
            <a:ext cx="1328353" cy="674735"/>
          </a:xfrm>
          <a:prstGeom prst="line">
            <a:avLst/>
          </a:prstGeom>
          <a:ln w="25400">
            <a:solidFill>
              <a:srgbClr val="000000"/>
            </a:solidFill>
            <a:miter lim="400000"/>
            <a:tailEnd type="triangle"/>
          </a:ln>
        </p:spPr>
        <p:txBody>
          <a:bodyPr lIns="45718" tIns="45718" rIns="45718" bIns="45718"/>
          <a:lstStyle/>
          <a:p>
            <a:pPr/>
          </a:p>
        </p:txBody>
      </p:sp>
      <p:sp>
        <p:nvSpPr>
          <p:cNvPr id="1720" name="Line"/>
          <p:cNvSpPr/>
          <p:nvPr/>
        </p:nvSpPr>
        <p:spPr>
          <a:xfrm flipH="1">
            <a:off x="980863" y="3267073"/>
            <a:ext cx="1492387" cy="601453"/>
          </a:xfrm>
          <a:prstGeom prst="line">
            <a:avLst/>
          </a:prstGeom>
          <a:ln w="25400">
            <a:solidFill>
              <a:srgbClr val="000000"/>
            </a:solidFill>
            <a:miter lim="400000"/>
            <a:tailEnd type="triangle"/>
          </a:ln>
        </p:spPr>
        <p:txBody>
          <a:bodyPr lIns="45718" tIns="45718" rIns="45718" bIns="45718"/>
          <a:lstStyle/>
          <a:p>
            <a:pPr/>
          </a:p>
        </p:txBody>
      </p:sp>
      <p:sp>
        <p:nvSpPr>
          <p:cNvPr id="1721" name="Line"/>
          <p:cNvSpPr/>
          <p:nvPr/>
        </p:nvSpPr>
        <p:spPr>
          <a:xfrm flipH="1" flipV="1">
            <a:off x="2362324" y="7226634"/>
            <a:ext cx="1687096" cy="405193"/>
          </a:xfrm>
          <a:prstGeom prst="line">
            <a:avLst/>
          </a:prstGeom>
          <a:ln w="25400">
            <a:solidFill>
              <a:srgbClr val="000000"/>
            </a:solidFill>
            <a:miter lim="400000"/>
            <a:tailEnd type="triangle"/>
          </a:ln>
        </p:spPr>
        <p:txBody>
          <a:bodyPr lIns="45718" tIns="45718" rIns="45718" bIns="45718"/>
          <a:lstStyle/>
          <a:p>
            <a:pPr/>
          </a:p>
        </p:txBody>
      </p:sp>
      <p:sp>
        <p:nvSpPr>
          <p:cNvPr id="1722" name="Line"/>
          <p:cNvSpPr/>
          <p:nvPr/>
        </p:nvSpPr>
        <p:spPr>
          <a:xfrm flipH="1" flipV="1">
            <a:off x="8349950" y="5885516"/>
            <a:ext cx="1835051" cy="130988"/>
          </a:xfrm>
          <a:prstGeom prst="line">
            <a:avLst/>
          </a:prstGeom>
          <a:ln w="25400">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1" name="Describing a landscape"/>
          <p:cNvSpPr txBox="1"/>
          <p:nvPr>
            <p:ph type="title" idx="4294967295"/>
          </p:nvPr>
        </p:nvSpPr>
        <p:spPr>
          <a:xfrm>
            <a:off x="2339973" y="535237"/>
            <a:ext cx="8324854" cy="1619256"/>
          </a:xfrm>
          <a:prstGeom prst="rect">
            <a:avLst/>
          </a:prstGeom>
        </p:spPr>
        <p:txBody>
          <a:bodyPr lIns="38100" tIns="38100" rIns="38100" bIns="38100"/>
          <a:lstStyle>
            <a:lvl1pPr defTabSz="439550">
              <a:defRPr sz="5900">
                <a:latin typeface="Helvetica Neue Medium"/>
                <a:ea typeface="Helvetica Neue Medium"/>
                <a:cs typeface="Helvetica Neue Medium"/>
                <a:sym typeface="Helvetica Neue Medium"/>
              </a:defRPr>
            </a:lvl1pPr>
          </a:lstStyle>
          <a:p>
            <a:pPr/>
            <a:r>
              <a:t>Describing a landscape</a:t>
            </a:r>
          </a:p>
        </p:txBody>
      </p:sp>
      <p:sp>
        <p:nvSpPr>
          <p:cNvPr id="2292" name="Write a sentence to describe an object in the scene on slide X using words related to colour and shade.…"/>
          <p:cNvSpPr txBox="1"/>
          <p:nvPr>
            <p:ph type="body" sz="half" idx="4294967295"/>
          </p:nvPr>
        </p:nvSpPr>
        <p:spPr>
          <a:xfrm>
            <a:off x="2339973" y="2666999"/>
            <a:ext cx="8324854" cy="4714877"/>
          </a:xfrm>
          <a:prstGeom prst="rect">
            <a:avLst/>
          </a:prstGeom>
        </p:spPr>
        <p:txBody>
          <a:bodyPr lIns="38100" tIns="38100" rIns="38100" bIns="38100"/>
          <a:lstStyle/>
          <a:p>
            <a:pPr marL="203596" indent="-203596" defTabSz="554990">
              <a:spcBef>
                <a:spcPts val="3900"/>
              </a:spcBef>
              <a:buSzPct val="100000"/>
              <a:buAutoNum type="arabicPeriod" startAt="1"/>
              <a:defRPr sz="2800">
                <a:latin typeface="+mn-lt"/>
                <a:ea typeface="+mn-ea"/>
                <a:cs typeface="+mn-cs"/>
                <a:sym typeface="Helvetica Neue"/>
              </a:defRPr>
            </a:pPr>
            <a:r>
              <a:t>Write a sentence to describe an </a:t>
            </a:r>
            <a:r>
              <a:rPr b="1"/>
              <a:t>object</a:t>
            </a:r>
            <a:r>
              <a:t> in the scene on slide X using words related to </a:t>
            </a:r>
            <a:r>
              <a:rPr b="1"/>
              <a:t>colour and shade</a:t>
            </a:r>
            <a:r>
              <a:t>.</a:t>
            </a:r>
          </a:p>
          <a:p>
            <a:pPr marL="203596" indent="-203596" defTabSz="554990">
              <a:spcBef>
                <a:spcPts val="3900"/>
              </a:spcBef>
              <a:buSzPct val="100000"/>
              <a:buAutoNum type="arabicPeriod" startAt="1"/>
              <a:defRPr sz="2800">
                <a:latin typeface="+mn-lt"/>
                <a:ea typeface="+mn-ea"/>
                <a:cs typeface="+mn-cs"/>
                <a:sym typeface="Helvetica Neue"/>
              </a:defRPr>
            </a:pPr>
            <a:r>
              <a:t> Write a sentence to describe the </a:t>
            </a:r>
            <a:r>
              <a:rPr b="1"/>
              <a:t>setting</a:t>
            </a:r>
            <a:r>
              <a:t> using words related to </a:t>
            </a:r>
            <a:r>
              <a:rPr b="1"/>
              <a:t>colour and shade.</a:t>
            </a:r>
            <a:endParaRPr b="1"/>
          </a:p>
          <a:p>
            <a:pPr marL="203596" indent="-203596" defTabSz="554990">
              <a:spcBef>
                <a:spcPts val="3900"/>
              </a:spcBef>
              <a:buSzPct val="100000"/>
              <a:buAutoNum type="arabicPeriod" startAt="1"/>
              <a:defRPr sz="2800">
                <a:latin typeface="+mn-lt"/>
                <a:ea typeface="+mn-ea"/>
                <a:cs typeface="+mn-cs"/>
                <a:sym typeface="Helvetica Neue"/>
              </a:defRPr>
            </a:pPr>
            <a:r>
              <a:t> Describe a </a:t>
            </a:r>
            <a:r>
              <a:rPr b="1"/>
              <a:t>noise</a:t>
            </a:r>
            <a:r>
              <a:t> you might be able to hear.</a:t>
            </a:r>
          </a:p>
          <a:p>
            <a:pPr marL="203596" indent="-203596" defTabSz="554990">
              <a:spcBef>
                <a:spcPts val="3900"/>
              </a:spcBef>
              <a:buSzPct val="100000"/>
              <a:buAutoNum type="arabicPeriod" startAt="1"/>
              <a:defRPr sz="2800">
                <a:latin typeface="+mn-lt"/>
                <a:ea typeface="+mn-ea"/>
                <a:cs typeface="+mn-cs"/>
                <a:sym typeface="Helvetica Neue"/>
              </a:defRPr>
            </a:pPr>
            <a:r>
              <a:t> Write down </a:t>
            </a:r>
            <a:r>
              <a:rPr b="1"/>
              <a:t>what is happening</a:t>
            </a:r>
            <a:r>
              <a:t> in the scene.</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294" name="Table"/>
          <p:cNvGraphicFramePr/>
          <p:nvPr/>
        </p:nvGraphicFramePr>
        <p:xfrm>
          <a:off x="1752504" y="1321083"/>
          <a:ext cx="9499790" cy="547211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96062"/>
                <a:gridCol w="8103728"/>
              </a:tblGrid>
              <a:tr h="1368027">
                <a:tc>
                  <a:txBody>
                    <a:bodyPr/>
                    <a:lstStyle/>
                    <a:p>
                      <a:pPr defTabSz="914400"/>
                      <a:r>
                        <a:rPr sz="2000">
                          <a:latin typeface="Helvetica Neue Medium"/>
                          <a:ea typeface="Helvetica Neue Medium"/>
                          <a:cs typeface="Helvetica Neue Medium"/>
                          <a:sym typeface="Helvetica Neue Medium"/>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r>
                        <a:rPr sz="2000">
                          <a:latin typeface="Helvetica Neue Medium"/>
                          <a:ea typeface="Helvetica Neue Medium"/>
                          <a:cs typeface="Helvetica Neue Medium"/>
                          <a:sym typeface="Helvetica Neue Medium"/>
                        </a:rPr>
                        <a:t>The large red nomadic tent stands in the centre.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1368027">
                <a:tc>
                  <a:txBody>
                    <a:bodyPr/>
                    <a:lstStyle/>
                    <a:p>
                      <a:pPr defTabSz="914400"/>
                      <a:r>
                        <a:rPr sz="2000">
                          <a:latin typeface="Helvetica Neue Medium"/>
                          <a:ea typeface="Helvetica Neue Medium"/>
                          <a:cs typeface="Helvetica Neue Medium"/>
                          <a:sym typeface="Helvetica Neue Medium"/>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r>
                        <a:rPr sz="2000">
                          <a:latin typeface="Helvetica Neue Medium"/>
                          <a:ea typeface="Helvetica Neue Medium"/>
                          <a:cs typeface="Helvetica Neue Medium"/>
                          <a:sym typeface="Helvetica Neue Medium"/>
                        </a:rPr>
                        <a:t>Golden sand dunes cast dark shadows in the desert.</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68027">
                <a:tc>
                  <a:txBody>
                    <a:bodyPr/>
                    <a:lstStyle/>
                    <a:p>
                      <a:pPr defTabSz="914400"/>
                      <a:r>
                        <a:rPr sz="2000">
                          <a:latin typeface="Helvetica Neue Medium"/>
                          <a:ea typeface="Helvetica Neue Medium"/>
                          <a:cs typeface="Helvetica Neue Medium"/>
                          <a:sym typeface="Helvetica Neue Medium"/>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r>
                        <a:rPr sz="2000">
                          <a:latin typeface="Helvetica Neue Medium"/>
                          <a:ea typeface="Helvetica Neue Medium"/>
                          <a:cs typeface="Helvetica Neue Medium"/>
                          <a:sym typeface="Helvetica Neue Medium"/>
                        </a:rPr>
                        <a:t>The hooves of the camels make a strange shuffling sound.</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68027">
                <a:tc>
                  <a:txBody>
                    <a:bodyPr/>
                    <a:lstStyle/>
                    <a:p>
                      <a:pPr defTabSz="914400"/>
                      <a:r>
                        <a:rPr sz="2000">
                          <a:latin typeface="Helvetica Neue Medium"/>
                          <a:ea typeface="Helvetica Neue Medium"/>
                          <a:cs typeface="Helvetica Neue Medium"/>
                          <a:sym typeface="Helvetica Neue Medium"/>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r>
                        <a:rPr sz="2000">
                          <a:latin typeface="Helvetica Neue Medium"/>
                          <a:ea typeface="Helvetica Neue Medium"/>
                          <a:cs typeface="Helvetica Neue Medium"/>
                          <a:sym typeface="Helvetica Neue Medium"/>
                        </a:rPr>
                        <a:t>The caravan of camels is on the move again.</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6" name="Edit to taste (and ARE!)"/>
          <p:cNvSpPr txBox="1"/>
          <p:nvPr>
            <p:ph type="title" idx="4294967295"/>
          </p:nvPr>
        </p:nvSpPr>
        <p:spPr>
          <a:xfrm>
            <a:off x="2131537" y="-113790"/>
            <a:ext cx="8324854" cy="1619256"/>
          </a:xfrm>
          <a:prstGeom prst="rect">
            <a:avLst/>
          </a:prstGeom>
        </p:spPr>
        <p:txBody>
          <a:bodyPr lIns="38100" tIns="38100" rIns="38100" bIns="38100"/>
          <a:lstStyle>
            <a:lvl1pPr defTabSz="449833">
              <a:defRPr sz="6000">
                <a:latin typeface="Helvetica Neue Medium"/>
                <a:ea typeface="Helvetica Neue Medium"/>
                <a:cs typeface="Helvetica Neue Medium"/>
                <a:sym typeface="Helvetica Neue Medium"/>
              </a:defRPr>
            </a:lvl1pPr>
          </a:lstStyle>
          <a:p>
            <a:pPr/>
            <a:r>
              <a:t>Edit to taste (and ARE!)</a:t>
            </a:r>
          </a:p>
        </p:txBody>
      </p:sp>
      <p:sp>
        <p:nvSpPr>
          <p:cNvPr id="2297" name="The large red nomadic tent stands in the centre."/>
          <p:cNvSpPr txBox="1"/>
          <p:nvPr/>
        </p:nvSpPr>
        <p:spPr>
          <a:xfrm>
            <a:off x="822042" y="1406506"/>
            <a:ext cx="9315603" cy="57211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914400">
              <a:defRPr sz="3400"/>
            </a:lvl1pPr>
          </a:lstStyle>
          <a:p>
            <a:pPr/>
            <a:r>
              <a:t>The large red nomadic tent stands in the centre.</a:t>
            </a:r>
          </a:p>
        </p:txBody>
      </p:sp>
      <p:sp>
        <p:nvSpPr>
          <p:cNvPr id="2298" name="Golden sand dunes cast dark shadows in the desert."/>
          <p:cNvSpPr txBox="1"/>
          <p:nvPr/>
        </p:nvSpPr>
        <p:spPr>
          <a:xfrm>
            <a:off x="735091" y="2115654"/>
            <a:ext cx="10262541" cy="57211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914400">
              <a:defRPr sz="3400"/>
            </a:lvl1pPr>
          </a:lstStyle>
          <a:p>
            <a:pPr/>
            <a:r>
              <a:t>Golden sand dunes cast dark shadows in the desert.</a:t>
            </a:r>
          </a:p>
        </p:txBody>
      </p:sp>
      <p:sp>
        <p:nvSpPr>
          <p:cNvPr id="2299" name="The hooves of the camels make a strange shuffling sound."/>
          <p:cNvSpPr txBox="1"/>
          <p:nvPr/>
        </p:nvSpPr>
        <p:spPr>
          <a:xfrm>
            <a:off x="630498" y="2824807"/>
            <a:ext cx="11326928" cy="57211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914400">
              <a:defRPr sz="3400"/>
            </a:lvl1pPr>
          </a:lstStyle>
          <a:p>
            <a:pPr/>
            <a:r>
              <a:t>The hooves of the camels make a strange shuffling sound.</a:t>
            </a:r>
          </a:p>
        </p:txBody>
      </p:sp>
      <p:sp>
        <p:nvSpPr>
          <p:cNvPr id="2300" name="The caravan of camels is on the move again."/>
          <p:cNvSpPr txBox="1"/>
          <p:nvPr/>
        </p:nvSpPr>
        <p:spPr>
          <a:xfrm>
            <a:off x="715222" y="3533957"/>
            <a:ext cx="8686903" cy="57211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914400">
              <a:defRPr sz="3400"/>
            </a:lvl1pPr>
          </a:lstStyle>
          <a:p>
            <a:pPr/>
            <a:r>
              <a:t>The caravan of camels is on the move again.</a:t>
            </a:r>
          </a:p>
        </p:txBody>
      </p:sp>
      <p:sp>
        <p:nvSpPr>
          <p:cNvPr id="2301" name="The large, red nomadic tent stands in the centre as golden sand dunes cast dark shadows in the desert."/>
          <p:cNvSpPr txBox="1"/>
          <p:nvPr/>
        </p:nvSpPr>
        <p:spPr>
          <a:xfrm>
            <a:off x="312006" y="4476324"/>
            <a:ext cx="11963909" cy="129387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defTabSz="914400">
              <a:defRPr sz="4000"/>
            </a:pPr>
            <a:r>
              <a:t>The large</a:t>
            </a:r>
            <a:r>
              <a:rPr b="1"/>
              <a:t>,</a:t>
            </a:r>
            <a:r>
              <a:t> red nomadic tent stands in the centre </a:t>
            </a:r>
            <a:r>
              <a:rPr b="1">
                <a:solidFill>
                  <a:srgbClr val="EE220C"/>
                </a:solidFill>
              </a:rPr>
              <a:t>as</a:t>
            </a:r>
            <a:r>
              <a:t> golden sand dunes cast dark shadows in the desert.</a:t>
            </a:r>
          </a:p>
        </p:txBody>
      </p:sp>
      <p:sp>
        <p:nvSpPr>
          <p:cNvPr id="2302" name="The hooves of the camels make a strange shuffling sound; the caravan is on the move again."/>
          <p:cNvSpPr txBox="1"/>
          <p:nvPr/>
        </p:nvSpPr>
        <p:spPr>
          <a:xfrm>
            <a:off x="307761" y="5889297"/>
            <a:ext cx="11757153" cy="129336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defTabSz="914400">
              <a:defRPr sz="4000"/>
            </a:pPr>
            <a:r>
              <a:t>The hooves of the camels make a strange shuffling sound</a:t>
            </a:r>
            <a:r>
              <a:rPr b="1">
                <a:solidFill>
                  <a:srgbClr val="EE220C"/>
                </a:solidFill>
              </a:rPr>
              <a:t>;</a:t>
            </a:r>
            <a:r>
              <a:t> the caravan is on the move again.</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4" name="Image" descr="Image"/>
          <p:cNvPicPr>
            <a:picLocks noChangeAspect="1"/>
          </p:cNvPicPr>
          <p:nvPr/>
        </p:nvPicPr>
        <p:blipFill>
          <a:blip r:embed="rId2">
            <a:extLst/>
          </a:blip>
          <a:stretch>
            <a:fillRect/>
          </a:stretch>
        </p:blipFill>
        <p:spPr>
          <a:xfrm>
            <a:off x="1625599" y="1071614"/>
            <a:ext cx="9753604" cy="6365029"/>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306" name="Describing a historical site"/>
          <p:cNvSpPr txBox="1"/>
          <p:nvPr>
            <p:ph type="title"/>
          </p:nvPr>
        </p:nvSpPr>
        <p:spPr>
          <a:xfrm>
            <a:off x="2197098" y="-348493"/>
            <a:ext cx="8324854" cy="1619258"/>
          </a:xfrm>
          <a:prstGeom prst="rect">
            <a:avLst/>
          </a:prstGeom>
        </p:spPr>
        <p:txBody>
          <a:bodyPr/>
          <a:lstStyle>
            <a:lvl1pPr defTabSz="614836">
              <a:defRPr sz="5400"/>
            </a:lvl1pPr>
          </a:lstStyle>
          <a:p>
            <a:pPr/>
            <a:r>
              <a:t>Describing a historical site</a:t>
            </a:r>
          </a:p>
        </p:txBody>
      </p:sp>
      <p:pic>
        <p:nvPicPr>
          <p:cNvPr id="2307" name="Image" descr="Image"/>
          <p:cNvPicPr>
            <a:picLocks noChangeAspect="1"/>
          </p:cNvPicPr>
          <p:nvPr/>
        </p:nvPicPr>
        <p:blipFill>
          <a:blip r:embed="rId2">
            <a:extLst/>
          </a:blip>
          <a:stretch>
            <a:fillRect/>
          </a:stretch>
        </p:blipFill>
        <p:spPr>
          <a:xfrm>
            <a:off x="625278" y="1028799"/>
            <a:ext cx="11754244" cy="8236289"/>
          </a:xfrm>
          <a:prstGeom prst="rect">
            <a:avLst/>
          </a:prstGeom>
          <a:ln w="12700">
            <a:miter lim="400000"/>
          </a:ln>
        </p:spPr>
      </p:pic>
      <p:graphicFrame>
        <p:nvGraphicFramePr>
          <p:cNvPr id="2308" name="Table"/>
          <p:cNvGraphicFramePr/>
          <p:nvPr/>
        </p:nvGraphicFramePr>
        <p:xfrm>
          <a:off x="11104488" y="4619988"/>
          <a:ext cx="9714798" cy="535999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27659"/>
                <a:gridCol w="8287137"/>
              </a:tblGrid>
              <a:tr h="1339997">
                <a:tc>
                  <a:txBody>
                    <a:bodyPr/>
                    <a:lstStyle/>
                    <a:p>
                      <a:pPr defTabSz="914400"/>
                      <a:r>
                        <a:rPr sz="2000">
                          <a:latin typeface="Helvetica Neue Medium"/>
                          <a:ea typeface="Helvetica Neue Medium"/>
                          <a:cs typeface="Helvetica Neue Medium"/>
                          <a:sym typeface="Helvetica Neue Medium"/>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graphicFrame>
        <p:nvGraphicFramePr>
          <p:cNvPr id="2310" name="Table"/>
          <p:cNvGraphicFramePr/>
          <p:nvPr/>
        </p:nvGraphicFramePr>
        <p:xfrm>
          <a:off x="1420656" y="1089716"/>
          <a:ext cx="9714798" cy="535999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27659"/>
                <a:gridCol w="8287137"/>
              </a:tblGrid>
              <a:tr h="1339997">
                <a:tc>
                  <a:txBody>
                    <a:bodyPr/>
                    <a:lstStyle/>
                    <a:p>
                      <a:pPr defTabSz="914400"/>
                      <a:r>
                        <a:rPr sz="2000">
                          <a:latin typeface="Helvetica Neue Medium"/>
                          <a:ea typeface="Helvetica Neue Medium"/>
                          <a:cs typeface="Helvetica Neue Medium"/>
                          <a:sym typeface="Helvetica Neue Medium"/>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
        <p:nvSpPr>
          <p:cNvPr id="2311" name="First draft"/>
          <p:cNvSpPr txBox="1"/>
          <p:nvPr>
            <p:ph type="title" idx="4294967295"/>
          </p:nvPr>
        </p:nvSpPr>
        <p:spPr>
          <a:xfrm>
            <a:off x="1076135" y="-415124"/>
            <a:ext cx="10403841" cy="1777659"/>
          </a:xfrm>
          <a:prstGeom prst="rect">
            <a:avLst/>
          </a:prstGeom>
        </p:spPr>
        <p:txBody>
          <a:bodyPr/>
          <a:lstStyle/>
          <a:p>
            <a:pPr/>
            <a:r>
              <a:t>First draft</a:t>
            </a:r>
          </a:p>
        </p:txBody>
      </p:sp>
      <p:sp>
        <p:nvSpPr>
          <p:cNvPr id="2312" name="ARE amendments"/>
          <p:cNvSpPr txBox="1"/>
          <p:nvPr/>
        </p:nvSpPr>
        <p:spPr>
          <a:xfrm>
            <a:off x="1076133" y="6546336"/>
            <a:ext cx="10403844" cy="1777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8000">
                <a:latin typeface="Helvetica Light"/>
                <a:ea typeface="Helvetica Light"/>
                <a:cs typeface="Helvetica Light"/>
                <a:sym typeface="Helvetica Light"/>
              </a:defRPr>
            </a:lvl1pPr>
          </a:lstStyle>
          <a:p>
            <a:pPr/>
            <a:r>
              <a:t>ARE amendments</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4" name="In the swimming baths, the young children played their games. The water of the pool was a serene shade of turquoise and the children's shrieks of pleasure, mingled with wild splashing, could be heard for miles around.…"/>
          <p:cNvSpPr txBox="1"/>
          <p:nvPr/>
        </p:nvSpPr>
        <p:spPr>
          <a:xfrm>
            <a:off x="-4052" y="469343"/>
            <a:ext cx="13012904" cy="82203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sz="2600"/>
            </a:pPr>
            <a:r>
              <a:t>In the swimming baths, the young children played their games. The water of the pool was a serene shade of turquoise and the children's shrieks of pleasure, mingled with wild splashing, could be heard for miles around.</a:t>
            </a:r>
          </a:p>
          <a:p>
            <a:pPr algn="l" defTabSz="355600">
              <a:defRPr sz="2600"/>
            </a:pPr>
          </a:p>
          <a:p>
            <a:pPr algn="l" defTabSz="355600">
              <a:defRPr sz="2600"/>
            </a:pPr>
            <a:r>
              <a:t>Winding rivers flow through lush, green valleys, passing imple dwellings made from wood. Wooden carts pulled by horses can be heard crossing the plain, whilst hunters spear their prey.</a:t>
            </a:r>
          </a:p>
          <a:p>
            <a:pPr algn="l" defTabSz="355600">
              <a:defRPr sz="2600"/>
            </a:pPr>
          </a:p>
          <a:p>
            <a:pPr algn="l" defTabSz="355600">
              <a:defRPr sz="2600"/>
            </a:pPr>
            <a:r>
              <a:t>The swimming pool was pale blue echoing the pale green of the grass. It was a bright and sunny day; blisteringly hot! The water lapped gently on the shore as the busy farmers worked their land.</a:t>
            </a:r>
          </a:p>
          <a:p>
            <a:pPr algn="l" defTabSz="355600">
              <a:defRPr sz="2600"/>
            </a:pPr>
          </a:p>
          <a:p>
            <a:pPr algn="l" defTabSz="355600">
              <a:defRPr sz="2600"/>
            </a:pPr>
            <a:r>
              <a:t>On a calm, windless day, the two fisherman sailed out from the port. The waves splashed and hit the boat as they threw their nets into the cool, blue sea.</a:t>
            </a:r>
          </a:p>
          <a:p>
            <a:pPr algn="l" defTabSz="355600">
              <a:defRPr sz="2600"/>
            </a:pPr>
          </a:p>
          <a:p>
            <a:pPr algn="l" defTabSz="355600">
              <a:defRPr sz="2600"/>
            </a:pPr>
            <a:r>
              <a:t>The acacia boat bobbed to fro on the cerualen lake as the waves lapped gently against its hull softly caressing it. Whilst this was happening, the hard working fishermen cast their nets wide and far.</a:t>
            </a:r>
          </a:p>
          <a:p>
            <a:pPr algn="l" defTabSz="355600">
              <a:defRPr sz="2600"/>
            </a:pP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16" name="A group of hard-working servants in the middle of a huge, desolate field while the luscious, green leaves glow in the burning hot sun. Rustling of branches as a gentle breeze weaves through the people; they are collecting for their master as he watches o"/>
          <p:cNvSpPr txBox="1"/>
          <p:nvPr/>
        </p:nvSpPr>
        <p:spPr>
          <a:xfrm>
            <a:off x="5358" y="1025262"/>
            <a:ext cx="12994083" cy="28192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group of hard-working servants in the middle of a huge, desolate field while the luscious, green leaves glow in the burning hot sun. Rustling of branches as a gentle breeze weaves through the people; they are collecting for their master as he watches on.</a:t>
            </a:r>
          </a:p>
        </p:txBody>
      </p:sp>
      <p:sp>
        <p:nvSpPr>
          <p:cNvPr id="2317" name="Beneath the Andes mountains, the deperate hunters attacked the powerful bison.  The trees rustled as hooves trampled the rough, muddy ground."/>
          <p:cNvSpPr txBox="1"/>
          <p:nvPr/>
        </p:nvSpPr>
        <p:spPr>
          <a:xfrm>
            <a:off x="97256" y="4013249"/>
            <a:ext cx="12810287"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Beneath the Andes mountains, the deperate hunters attacked the powerful bison.  The trees rustled as hooves trampled the rough, muddy ground.</a:t>
            </a:r>
          </a:p>
        </p:txBody>
      </p:sp>
      <p:sp>
        <p:nvSpPr>
          <p:cNvPr id="2318" name="This particular area in the Indus Valley was surrounded by high mountains in which rivers flowed majestically. The trees rustled and the birds chirped overhead, creating a peaceful environment in which the people worked."/>
          <p:cNvSpPr txBox="1"/>
          <p:nvPr/>
        </p:nvSpPr>
        <p:spPr>
          <a:xfrm>
            <a:off x="115553" y="5909038"/>
            <a:ext cx="13055601" cy="2273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This particular area in the Indus Valley was surrounded by high mountains in which rivers flowed majestically. The trees rustled and the birds chirped overhead, creating a peaceful environment in which the people worked.</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0" name="In the heart of an expansive, barren field, a dedicated group of hard-working servants toil under the scorching sun, their bodies surrounded by the radiant glow of lush, green leaves. The branches rustle gently, stirred by a mild breeze, as the diligent "/>
          <p:cNvSpPr txBox="1"/>
          <p:nvPr/>
        </p:nvSpPr>
        <p:spPr>
          <a:xfrm>
            <a:off x="26161" y="3467149"/>
            <a:ext cx="12952477" cy="281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 the heart of an expansive, barren field, a dedicated group of hard-working servants toil under the scorching sun, their bodies surrounded by the radiant glow of lush, green leaves. The branches rustle gently, stirred by a mild breeze, as the diligent labourers gather resources for their watchful master.</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2" name="The snow white goat meandered naively through the barren field, as the warriors aimed their razor sharp spears. The towering grey mountains looked down over the vast sprawling landscape. The sound of gushing water, which had travelled many miles, echoed "/>
          <p:cNvSpPr txBox="1"/>
          <p:nvPr/>
        </p:nvSpPr>
        <p:spPr>
          <a:xfrm>
            <a:off x="52448" y="377326"/>
            <a:ext cx="12899899" cy="3365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The snow white goat meandered naively through the barren field, as the warriors aimed their razor sharp spears. The towering grey mountains looked down over the vast sprawling landscape. The sound of gushing water, which had travelled many miles, echoed around the valley. Farmers peacefully harvested their crops in the light of the midday sun. </a:t>
            </a:r>
          </a:p>
        </p:txBody>
      </p:sp>
      <p:sp>
        <p:nvSpPr>
          <p:cNvPr id="2323" name="The large, golden building stands tall on the hill as crystal clear waters flow steadily through the valley. Hooves of cattle can be heard plodding through the soft sand while people bath happily under the scorching sun."/>
          <p:cNvSpPr txBox="1"/>
          <p:nvPr/>
        </p:nvSpPr>
        <p:spPr>
          <a:xfrm>
            <a:off x="-13617" y="4945386"/>
            <a:ext cx="13032030" cy="2273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The large, golden building stands tall on the hill as crystal clear waters flow steadily through the valley. Hooves of cattle can be heard plodding through the soft sand while people bath happily under the scorching sun.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24" name="Word by word readers often assume that a sentence finishes at the.  End of line of text they place a non existent full stop at the end of.…"/>
          <p:cNvSpPr txBox="1"/>
          <p:nvPr/>
        </p:nvSpPr>
        <p:spPr>
          <a:xfrm>
            <a:off x="670861" y="2609284"/>
            <a:ext cx="11663078" cy="4968525"/>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algn="l" defTabSz="587022"/>
            <a:r>
              <a:t>Word by word readers often assume that a sentence finishes at the.  End of line of text they place a non existent full stop at the end of. </a:t>
            </a:r>
          </a:p>
          <a:p>
            <a:pPr algn="l" defTabSz="587022"/>
            <a:r>
              <a:t>each line.</a:t>
            </a:r>
          </a:p>
          <a:p>
            <a:pPr algn="l" defTabSz="587022"/>
          </a:p>
          <a:p>
            <a:pPr algn="l" defTabSz="587022"/>
            <a:r>
              <a:t>But texts are written to flow – to follow an idea to its conclusion and often the words in a sentence flow over the line end. They run on.</a:t>
            </a:r>
          </a:p>
        </p:txBody>
      </p:sp>
      <p:sp>
        <p:nvSpPr>
          <p:cNvPr id="1725" name="Run ons"/>
          <p:cNvSpPr txBox="1"/>
          <p:nvPr>
            <p:ph type="title" idx="4294967295"/>
          </p:nvPr>
        </p:nvSpPr>
        <p:spPr>
          <a:xfrm>
            <a:off x="5024118" y="888999"/>
            <a:ext cx="259461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Run ons</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5" name="A mixture of people, old and young, traipse forwards through the dusty, lifeless desert that extends across the landscape. Muttering, muted voices of weary travellers echo hollowly in the arid atmosphere. The caravan shuffles on its endless journey; no r"/>
          <p:cNvSpPr txBox="1"/>
          <p:nvPr/>
        </p:nvSpPr>
        <p:spPr>
          <a:xfrm>
            <a:off x="283166" y="1154873"/>
            <a:ext cx="12664441" cy="28192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A mixture of people, old and young, traipse forwards through the dusty, lifeless desert that extends across the landscape. Muttering, muted voices of weary travellers echo hollowly in the arid atmosphere. The caravan shuffles on its endless journey; no reprieve in sight.</a:t>
            </a:r>
          </a:p>
        </p:txBody>
      </p:sp>
      <p:sp>
        <p:nvSpPr>
          <p:cNvPr id="2326" name="The long, blue river winds through the countryside beneath golden sandy hills which rise above the vast grassy plains. The cries of the hunters suddenly break through the breeze as the graceful antelope falls to the ground. Dead."/>
          <p:cNvSpPr txBox="1"/>
          <p:nvPr/>
        </p:nvSpPr>
        <p:spPr>
          <a:xfrm>
            <a:off x="97312" y="4974290"/>
            <a:ext cx="13036145" cy="2273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The long, blue river winds through the countryside beneath golden sandy hills which rise above the vast grassy plains. The cries of the hunters suddenly break through the breeze as the graceful antelope falls to the ground. Dead.</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8" name="The long, blue river winds through the countryside beneath golden sandy hills which rise above the vast grassy plains. The cries of the hunters suddenly break through the breeze as the graceful antelope falls to the ground. Dead."/>
          <p:cNvSpPr txBox="1"/>
          <p:nvPr/>
        </p:nvSpPr>
        <p:spPr>
          <a:xfrm>
            <a:off x="167383" y="1330704"/>
            <a:ext cx="13036144" cy="2273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The long, blue river winds through the countryside beneath golden sandy hills which rise above the vast grassy plains. The cries of the hunters suddenly break through the breeze as the graceful antelope falls to the ground. Dead.</a:t>
            </a:r>
          </a:p>
        </p:txBody>
      </p:sp>
      <p:sp>
        <p:nvSpPr>
          <p:cNvPr id="2329" name="A lush valley splits the land in half with a river running through it from the mountains to sea. A caravan of horses and carts kicks up dust as it moves across the plains to the west."/>
          <p:cNvSpPr txBox="1"/>
          <p:nvPr/>
        </p:nvSpPr>
        <p:spPr>
          <a:xfrm>
            <a:off x="94055" y="5050270"/>
            <a:ext cx="12816688"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A lush valley splits the land in half with a river running through it from the mountains to sea. A caravan of horses and carts kicks up dust as it moves across the plains to the west.</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31" name="IMG_5296.jpeg" descr="IMG_5296.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3" name="IMG_8643.jpeg" descr="IMG_8643.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5" name="IMG_8644.jpeg" descr="IMG_8644.jpeg"/>
          <p:cNvPicPr>
            <a:picLocks noChangeAspect="1"/>
          </p:cNvPicPr>
          <p:nvPr/>
        </p:nvPicPr>
        <p:blipFill>
          <a:blip r:embed="rId2">
            <a:extLst/>
          </a:blip>
          <a:stretch>
            <a:fillRect/>
          </a:stretch>
        </p:blipFill>
        <p:spPr>
          <a:xfrm>
            <a:off x="-419632" y="1718903"/>
            <a:ext cx="13004805" cy="6583951"/>
          </a:xfrm>
          <a:prstGeom prst="rect">
            <a:avLst/>
          </a:prstGeom>
          <a:ln w="12700">
            <a:miter lim="400000"/>
          </a:ln>
        </p:spPr>
      </p:pic>
      <p:sp>
        <p:nvSpPr>
          <p:cNvPr id="2336" name="Introduction"/>
          <p:cNvSpPr txBox="1"/>
          <p:nvPr>
            <p:ph type="title" idx="4294967295"/>
          </p:nvPr>
        </p:nvSpPr>
        <p:spPr>
          <a:xfrm>
            <a:off x="3824637" y="-395114"/>
            <a:ext cx="4516271" cy="2372930"/>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Introduction</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8" name="Title"/>
          <p:cNvSpPr txBox="1"/>
          <p:nvPr>
            <p:ph type="title"/>
          </p:nvPr>
        </p:nvSpPr>
        <p:spPr>
          <a:prstGeom prst="rect">
            <a:avLst/>
          </a:prstGeom>
        </p:spPr>
        <p:txBody>
          <a:bodyPr/>
          <a:lstStyle/>
          <a:p>
            <a:pPr/>
          </a:p>
        </p:txBody>
      </p:sp>
      <p:sp>
        <p:nvSpPr>
          <p:cNvPr id="2339" name="Body"/>
          <p:cNvSpPr txBox="1"/>
          <p:nvPr>
            <p:ph type="body" idx="1"/>
          </p:nvPr>
        </p:nvSpPr>
        <p:spPr>
          <a:prstGeom prst="rect">
            <a:avLst/>
          </a:prstGeom>
        </p:spPr>
        <p:txBody>
          <a:bodyPr/>
          <a:lstStyle/>
          <a:p>
            <a:pPr/>
          </a:p>
        </p:txBody>
      </p:sp>
      <p:pic>
        <p:nvPicPr>
          <p:cNvPr id="2340" name="IMG_5294.jpeg" descr="IMG_5294.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2" name="IMG_2349.jpeg" descr="IMG_2349.jpeg"/>
          <p:cNvPicPr>
            <a:picLocks noChangeAspect="1"/>
          </p:cNvPicPr>
          <p:nvPr/>
        </p:nvPicPr>
        <p:blipFill>
          <a:blip r:embed="rId2">
            <a:extLst/>
          </a:blip>
          <a:stretch>
            <a:fillRect/>
          </a:stretch>
        </p:blipFill>
        <p:spPr>
          <a:xfrm>
            <a:off x="5200424" y="0"/>
            <a:ext cx="7844171" cy="9753601"/>
          </a:xfrm>
          <a:prstGeom prst="rect">
            <a:avLst/>
          </a:prstGeom>
          <a:ln w="12700">
            <a:miter lim="400000"/>
          </a:ln>
        </p:spPr>
      </p:pic>
      <p:sp>
        <p:nvSpPr>
          <p:cNvPr id="2343" name="Phase 3 - Planning - Drafting - Editing"/>
          <p:cNvSpPr txBox="1"/>
          <p:nvPr>
            <p:ph type="title"/>
          </p:nvPr>
        </p:nvSpPr>
        <p:spPr>
          <a:xfrm>
            <a:off x="457748" y="1840393"/>
            <a:ext cx="3865324" cy="5707758"/>
          </a:xfrm>
          <a:prstGeom prst="rect">
            <a:avLst/>
          </a:prstGeom>
        </p:spPr>
        <p:txBody>
          <a:bodyPr/>
          <a:lstStyle>
            <a:lvl1pPr defTabSz="514094">
              <a:defRPr sz="7000"/>
            </a:lvl1pPr>
          </a:lstStyle>
          <a:p>
            <a:pPr/>
            <a:r>
              <a:t>Phase 3/4 - Planning - Drafting - Editing</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5" name="Phase 2 - TSO and SPaG"/>
          <p:cNvSpPr txBox="1"/>
          <p:nvPr>
            <p:ph type="title"/>
          </p:nvPr>
        </p:nvSpPr>
        <p:spPr>
          <a:prstGeom prst="rect">
            <a:avLst/>
          </a:prstGeom>
        </p:spPr>
        <p:txBody>
          <a:bodyPr/>
          <a:lstStyle>
            <a:lvl1pPr defTabSz="537462">
              <a:defRPr b="1" sz="7300">
                <a:latin typeface="+mj-lt"/>
                <a:ea typeface="+mj-ea"/>
                <a:cs typeface="+mj-cs"/>
                <a:sym typeface="Helvetica"/>
              </a:defRPr>
            </a:lvl1pPr>
          </a:lstStyle>
          <a:p>
            <a:pPr/>
            <a:r>
              <a:t>Phase 2 - TSO and SPaG</a:t>
            </a:r>
          </a:p>
        </p:txBody>
      </p:sp>
      <p:sp>
        <p:nvSpPr>
          <p:cNvPr id="2346" name="How is it organised?…"/>
          <p:cNvSpPr txBox="1"/>
          <p:nvPr>
            <p:ph type="body" idx="1"/>
          </p:nvPr>
        </p:nvSpPr>
        <p:spPr>
          <a:prstGeom prst="rect">
            <a:avLst/>
          </a:prstGeom>
        </p:spPr>
        <p:txBody>
          <a:bodyPr/>
          <a:lstStyle/>
          <a:p>
            <a:pPr>
              <a:defRPr sz="8800"/>
            </a:pPr>
            <a:r>
              <a:t>How is it organised?</a:t>
            </a:r>
          </a:p>
          <a:p>
            <a:pPr lvl="1">
              <a:defRPr sz="4600"/>
            </a:pPr>
            <a:r>
              <a:t>we now know</a:t>
            </a:r>
          </a:p>
          <a:p>
            <a:pPr>
              <a:defRPr b="1" sz="8800">
                <a:latin typeface="+mj-lt"/>
                <a:ea typeface="+mj-ea"/>
                <a:cs typeface="+mj-cs"/>
                <a:sym typeface="Helvetica"/>
              </a:defRPr>
            </a:pPr>
            <a:r>
              <a:t>How is it written?</a:t>
            </a:r>
          </a:p>
          <a:p>
            <a:pPr lvl="1">
              <a:defRPr sz="4700"/>
            </a:pPr>
            <a:r>
              <a:t>teach and practise</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8" name="Modal verbs -…"/>
          <p:cNvSpPr txBox="1"/>
          <p:nvPr/>
        </p:nvSpPr>
        <p:spPr>
          <a:xfrm>
            <a:off x="5055156" y="4515251"/>
            <a:ext cx="2854778"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Modal verbs -</a:t>
            </a:r>
          </a:p>
          <a:p>
            <a:pPr algn="l" defTabSz="1300480">
              <a:defRPr sz="3400">
                <a:latin typeface="Arial"/>
                <a:ea typeface="Arial"/>
                <a:cs typeface="Arial"/>
                <a:sym typeface="Arial"/>
              </a:defRPr>
            </a:pPr>
            <a:r>
              <a:t>might or could</a:t>
            </a:r>
          </a:p>
        </p:txBody>
      </p:sp>
      <p:sp>
        <p:nvSpPr>
          <p:cNvPr id="2349" name="Line"/>
          <p:cNvSpPr/>
          <p:nvPr/>
        </p:nvSpPr>
        <p:spPr>
          <a:xfrm flipV="1">
            <a:off x="4457053" y="905263"/>
            <a:ext cx="5" cy="794307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50" name="Line"/>
          <p:cNvSpPr/>
          <p:nvPr/>
        </p:nvSpPr>
        <p:spPr>
          <a:xfrm flipV="1">
            <a:off x="8547743" y="750237"/>
            <a:ext cx="6" cy="8253126"/>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51" name="Line"/>
          <p:cNvSpPr/>
          <p:nvPr/>
        </p:nvSpPr>
        <p:spPr>
          <a:xfrm flipH="1" flipV="1">
            <a:off x="611890" y="3116203"/>
            <a:ext cx="11480450" cy="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52" name="Line"/>
          <p:cNvSpPr/>
          <p:nvPr/>
        </p:nvSpPr>
        <p:spPr>
          <a:xfrm flipH="1" flipV="1">
            <a:off x="611891" y="6637394"/>
            <a:ext cx="11480452" cy="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53" name="Time adverbial"/>
          <p:cNvSpPr txBox="1"/>
          <p:nvPr/>
        </p:nvSpPr>
        <p:spPr>
          <a:xfrm>
            <a:off x="5097488" y="1330882"/>
            <a:ext cx="2958511"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Time adverbial</a:t>
            </a:r>
          </a:p>
        </p:txBody>
      </p:sp>
      <p:sp>
        <p:nvSpPr>
          <p:cNvPr id="2354" name="Place adverbial"/>
          <p:cNvSpPr txBox="1"/>
          <p:nvPr/>
        </p:nvSpPr>
        <p:spPr>
          <a:xfrm>
            <a:off x="9023080" y="7632186"/>
            <a:ext cx="3095135"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Place adverbial</a:t>
            </a:r>
          </a:p>
        </p:txBody>
      </p:sp>
      <p:sp>
        <p:nvSpPr>
          <p:cNvPr id="2355" name="Number adverbial"/>
          <p:cNvSpPr txBox="1"/>
          <p:nvPr/>
        </p:nvSpPr>
        <p:spPr>
          <a:xfrm>
            <a:off x="554254" y="4565994"/>
            <a:ext cx="3550761"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Number adverbial</a:t>
            </a:r>
          </a:p>
        </p:txBody>
      </p:sp>
      <p:sp>
        <p:nvSpPr>
          <p:cNvPr id="2356" name="Brackets, dashes…"/>
          <p:cNvSpPr txBox="1"/>
          <p:nvPr/>
        </p:nvSpPr>
        <p:spPr>
          <a:xfrm>
            <a:off x="651924" y="7379313"/>
            <a:ext cx="3574796"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Brackets, dashes </a:t>
            </a:r>
          </a:p>
          <a:p>
            <a:pPr algn="l" defTabSz="1300480">
              <a:defRPr sz="3400">
                <a:latin typeface="Arial"/>
                <a:ea typeface="Arial"/>
                <a:cs typeface="Arial"/>
                <a:sym typeface="Arial"/>
              </a:defRPr>
            </a:pPr>
            <a:r>
              <a:t>or commas</a:t>
            </a:r>
          </a:p>
        </p:txBody>
      </p:sp>
      <p:sp>
        <p:nvSpPr>
          <p:cNvPr id="2357" name="Modal verbs -…"/>
          <p:cNvSpPr txBox="1"/>
          <p:nvPr/>
        </p:nvSpPr>
        <p:spPr>
          <a:xfrm>
            <a:off x="5000592" y="7369105"/>
            <a:ext cx="2758424"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Modal verbs -</a:t>
            </a:r>
          </a:p>
          <a:p>
            <a:pPr algn="l" defTabSz="1300480">
              <a:defRPr sz="3400">
                <a:latin typeface="Arial"/>
                <a:ea typeface="Arial"/>
                <a:cs typeface="Arial"/>
                <a:sym typeface="Arial"/>
              </a:defRPr>
            </a:pPr>
            <a:r>
              <a:t>will or must</a:t>
            </a:r>
          </a:p>
        </p:txBody>
      </p:sp>
      <p:sp>
        <p:nvSpPr>
          <p:cNvPr id="2358" name="Relative clause…"/>
          <p:cNvSpPr txBox="1"/>
          <p:nvPr/>
        </p:nvSpPr>
        <p:spPr>
          <a:xfrm>
            <a:off x="9023080" y="4262380"/>
            <a:ext cx="3070888" cy="16018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Relative clause</a:t>
            </a:r>
          </a:p>
          <a:p>
            <a:pPr marL="340893" indent="-340893" algn="l" defTabSz="1300480">
              <a:buSzPct val="100000"/>
              <a:buChar char="-"/>
              <a:defRPr sz="3400">
                <a:latin typeface="Arial"/>
                <a:ea typeface="Arial"/>
                <a:cs typeface="Arial"/>
                <a:sym typeface="Arial"/>
              </a:defRPr>
            </a:pPr>
            <a:r>
              <a:t>with -why - </a:t>
            </a:r>
          </a:p>
          <a:p>
            <a:pPr marL="340893" indent="-340893" algn="l" defTabSz="1300480">
              <a:buSzPct val="100000"/>
              <a:buChar char="-"/>
              <a:defRPr sz="3400">
                <a:latin typeface="Arial"/>
                <a:ea typeface="Arial"/>
                <a:cs typeface="Arial"/>
                <a:sym typeface="Arial"/>
              </a:defRPr>
            </a:pPr>
            <a:r>
              <a:t>whose - that</a:t>
            </a:r>
          </a:p>
        </p:txBody>
      </p:sp>
      <p:sp>
        <p:nvSpPr>
          <p:cNvPr id="2359" name="Subordinating or…"/>
          <p:cNvSpPr txBox="1"/>
          <p:nvPr/>
        </p:nvSpPr>
        <p:spPr>
          <a:xfrm>
            <a:off x="576691" y="1085178"/>
            <a:ext cx="3431424" cy="16018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Subordinating or </a:t>
            </a:r>
          </a:p>
          <a:p>
            <a:pPr algn="l" defTabSz="1300480">
              <a:defRPr sz="3400">
                <a:latin typeface="Arial"/>
                <a:ea typeface="Arial"/>
                <a:cs typeface="Arial"/>
                <a:sym typeface="Arial"/>
              </a:defRPr>
            </a:pPr>
            <a:r>
              <a:t>coordinating</a:t>
            </a:r>
          </a:p>
          <a:p>
            <a:pPr algn="l" defTabSz="1300480">
              <a:defRPr sz="3400">
                <a:latin typeface="Arial"/>
                <a:ea typeface="Arial"/>
                <a:cs typeface="Arial"/>
                <a:sym typeface="Arial"/>
              </a:defRPr>
            </a:pPr>
            <a:r>
              <a:t>conjunction</a:t>
            </a:r>
          </a:p>
        </p:txBody>
      </p:sp>
      <p:sp>
        <p:nvSpPr>
          <p:cNvPr id="2360" name="Relative clause…"/>
          <p:cNvSpPr txBox="1"/>
          <p:nvPr/>
        </p:nvSpPr>
        <p:spPr>
          <a:xfrm>
            <a:off x="9023080" y="1246932"/>
            <a:ext cx="3147177" cy="16018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Relative clause</a:t>
            </a:r>
          </a:p>
          <a:p>
            <a:pPr marL="340893" indent="-340893" algn="l" defTabSz="1300480">
              <a:buSzPct val="100000"/>
              <a:buChar char="-"/>
              <a:defRPr sz="3400">
                <a:latin typeface="Arial"/>
                <a:ea typeface="Arial"/>
                <a:cs typeface="Arial"/>
                <a:sym typeface="Arial"/>
              </a:defRPr>
            </a:pPr>
            <a:r>
              <a:t>who - which - </a:t>
            </a:r>
          </a:p>
          <a:p>
            <a:pPr marL="340893" indent="-340893" algn="l" defTabSz="1300480">
              <a:buSzPct val="100000"/>
              <a:buChar char="-"/>
              <a:defRPr sz="3400">
                <a:latin typeface="Arial"/>
                <a:ea typeface="Arial"/>
                <a:cs typeface="Arial"/>
                <a:sym typeface="Arial"/>
              </a:defRPr>
            </a:pPr>
            <a:r>
              <a:t>where</a:t>
            </a:r>
          </a:p>
        </p:txBody>
      </p:sp>
      <p:sp>
        <p:nvSpPr>
          <p:cNvPr id="2361" name="Y5"/>
          <p:cNvSpPr txBox="1"/>
          <p:nvPr/>
        </p:nvSpPr>
        <p:spPr>
          <a:xfrm>
            <a:off x="6030833" y="143308"/>
            <a:ext cx="670898"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b="1" sz="3400">
                <a:latin typeface="Arial"/>
                <a:ea typeface="Arial"/>
                <a:cs typeface="Arial"/>
                <a:sym typeface="Arial"/>
              </a:defRPr>
            </a:lvl1pPr>
          </a:lstStyle>
          <a:p>
            <a:pPr/>
            <a:r>
              <a:t>Y5</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3" name="Modal verbs"/>
          <p:cNvSpPr txBox="1"/>
          <p:nvPr/>
        </p:nvSpPr>
        <p:spPr>
          <a:xfrm>
            <a:off x="5118951" y="4515251"/>
            <a:ext cx="2494663"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Modal verbs</a:t>
            </a:r>
          </a:p>
        </p:txBody>
      </p:sp>
      <p:sp>
        <p:nvSpPr>
          <p:cNvPr id="2364" name="Line"/>
          <p:cNvSpPr/>
          <p:nvPr/>
        </p:nvSpPr>
        <p:spPr>
          <a:xfrm flipV="1">
            <a:off x="4457053" y="905263"/>
            <a:ext cx="5" cy="794307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65" name="Line"/>
          <p:cNvSpPr/>
          <p:nvPr/>
        </p:nvSpPr>
        <p:spPr>
          <a:xfrm flipV="1">
            <a:off x="8547743" y="750237"/>
            <a:ext cx="6" cy="8253126"/>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66" name="Line"/>
          <p:cNvSpPr/>
          <p:nvPr/>
        </p:nvSpPr>
        <p:spPr>
          <a:xfrm flipH="1" flipV="1">
            <a:off x="611890" y="3116203"/>
            <a:ext cx="11480450" cy="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67" name="Line"/>
          <p:cNvSpPr/>
          <p:nvPr/>
        </p:nvSpPr>
        <p:spPr>
          <a:xfrm flipH="1" flipV="1">
            <a:off x="611891" y="6637394"/>
            <a:ext cx="11480452" cy="4"/>
          </a:xfrm>
          <a:prstGeom prst="line">
            <a:avLst/>
          </a:prstGeom>
          <a:ln w="25400">
            <a:solidFill>
              <a:srgbClr val="000000"/>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368" name="Time adverbial"/>
          <p:cNvSpPr txBox="1"/>
          <p:nvPr/>
        </p:nvSpPr>
        <p:spPr>
          <a:xfrm>
            <a:off x="5023141" y="1358806"/>
            <a:ext cx="2958511"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Time adverbial</a:t>
            </a:r>
          </a:p>
        </p:txBody>
      </p:sp>
      <p:sp>
        <p:nvSpPr>
          <p:cNvPr id="2369" name="Sentence with a…"/>
          <p:cNvSpPr txBox="1"/>
          <p:nvPr/>
        </p:nvSpPr>
        <p:spPr>
          <a:xfrm>
            <a:off x="8999759" y="7121455"/>
            <a:ext cx="3335282"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Sentence with a </a:t>
            </a:r>
          </a:p>
          <a:p>
            <a:pPr algn="l" defTabSz="1300480">
              <a:defRPr sz="3400">
                <a:latin typeface="Arial"/>
                <a:ea typeface="Arial"/>
                <a:cs typeface="Arial"/>
                <a:sym typeface="Arial"/>
              </a:defRPr>
            </a:pPr>
            <a:r>
              <a:t>pronoun</a:t>
            </a:r>
          </a:p>
        </p:txBody>
      </p:sp>
      <p:sp>
        <p:nvSpPr>
          <p:cNvPr id="2370" name="Powerful verb"/>
          <p:cNvSpPr txBox="1"/>
          <p:nvPr/>
        </p:nvSpPr>
        <p:spPr>
          <a:xfrm>
            <a:off x="973355" y="4515251"/>
            <a:ext cx="2782670"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Powerful verb</a:t>
            </a:r>
          </a:p>
        </p:txBody>
      </p:sp>
      <p:sp>
        <p:nvSpPr>
          <p:cNvPr id="2371" name="Brackets, dashes…"/>
          <p:cNvSpPr txBox="1"/>
          <p:nvPr/>
        </p:nvSpPr>
        <p:spPr>
          <a:xfrm>
            <a:off x="651924" y="7252313"/>
            <a:ext cx="3574796"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Brackets, dashes </a:t>
            </a:r>
          </a:p>
          <a:p>
            <a:pPr algn="l" defTabSz="1300480">
              <a:defRPr sz="3400">
                <a:latin typeface="Arial"/>
                <a:ea typeface="Arial"/>
                <a:cs typeface="Arial"/>
                <a:sym typeface="Arial"/>
              </a:defRPr>
            </a:pPr>
            <a:r>
              <a:t>or commas</a:t>
            </a:r>
          </a:p>
        </p:txBody>
      </p:sp>
      <p:sp>
        <p:nvSpPr>
          <p:cNvPr id="2372" name="Place adverbial"/>
          <p:cNvSpPr txBox="1"/>
          <p:nvPr/>
        </p:nvSpPr>
        <p:spPr>
          <a:xfrm>
            <a:off x="5000592" y="7369105"/>
            <a:ext cx="3095135"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Place adverbial</a:t>
            </a:r>
          </a:p>
        </p:txBody>
      </p:sp>
      <p:sp>
        <p:nvSpPr>
          <p:cNvPr id="2373" name="Simile"/>
          <p:cNvSpPr txBox="1"/>
          <p:nvPr/>
        </p:nvSpPr>
        <p:spPr>
          <a:xfrm>
            <a:off x="9823180" y="4515251"/>
            <a:ext cx="1318388"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Simile</a:t>
            </a:r>
          </a:p>
        </p:txBody>
      </p:sp>
      <p:sp>
        <p:nvSpPr>
          <p:cNvPr id="2374" name="Subordinating or…"/>
          <p:cNvSpPr txBox="1"/>
          <p:nvPr/>
        </p:nvSpPr>
        <p:spPr>
          <a:xfrm>
            <a:off x="723609" y="1097878"/>
            <a:ext cx="3431425" cy="16018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Subordinating or </a:t>
            </a:r>
          </a:p>
          <a:p>
            <a:pPr algn="l" defTabSz="1300480">
              <a:defRPr sz="3400">
                <a:latin typeface="Arial"/>
                <a:ea typeface="Arial"/>
                <a:cs typeface="Arial"/>
                <a:sym typeface="Arial"/>
              </a:defRPr>
            </a:pPr>
            <a:r>
              <a:t>coordinating</a:t>
            </a:r>
          </a:p>
          <a:p>
            <a:pPr algn="l" defTabSz="1300480">
              <a:defRPr sz="3400">
                <a:latin typeface="Arial"/>
                <a:ea typeface="Arial"/>
                <a:cs typeface="Arial"/>
                <a:sym typeface="Arial"/>
              </a:defRPr>
            </a:pPr>
            <a:r>
              <a:t>conjunction</a:t>
            </a:r>
          </a:p>
        </p:txBody>
      </p:sp>
      <p:sp>
        <p:nvSpPr>
          <p:cNvPr id="2375" name="Sentence with a…"/>
          <p:cNvSpPr txBox="1"/>
          <p:nvPr/>
        </p:nvSpPr>
        <p:spPr>
          <a:xfrm>
            <a:off x="8999759" y="1162339"/>
            <a:ext cx="3335282" cy="11065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3400">
                <a:latin typeface="Arial"/>
                <a:ea typeface="Arial"/>
                <a:cs typeface="Arial"/>
                <a:sym typeface="Arial"/>
              </a:defRPr>
            </a:pPr>
            <a:r>
              <a:t>Sentence with a </a:t>
            </a:r>
          </a:p>
          <a:p>
            <a:pPr algn="l" defTabSz="1300480">
              <a:defRPr sz="3400">
                <a:latin typeface="Arial"/>
                <a:ea typeface="Arial"/>
                <a:cs typeface="Arial"/>
                <a:sym typeface="Arial"/>
              </a:defRPr>
            </a:pPr>
            <a:r>
              <a:t>relative clause</a:t>
            </a:r>
          </a:p>
        </p:txBody>
      </p:sp>
      <p:sp>
        <p:nvSpPr>
          <p:cNvPr id="2376" name="Y6"/>
          <p:cNvSpPr txBox="1"/>
          <p:nvPr/>
        </p:nvSpPr>
        <p:spPr>
          <a:xfrm>
            <a:off x="6030833" y="143308"/>
            <a:ext cx="670898" cy="611218"/>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b="1" sz="3400">
                <a:latin typeface="Arial"/>
                <a:ea typeface="Arial"/>
                <a:cs typeface="Arial"/>
                <a:sym typeface="Arial"/>
              </a:defRPr>
            </a:lvl1pPr>
          </a:lstStyle>
          <a:p>
            <a:pPr/>
            <a:r>
              <a:t>Y6</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27" name="The Owl Who Was Afraid of the Dark…"/>
          <p:cNvSpPr txBox="1"/>
          <p:nvPr/>
        </p:nvSpPr>
        <p:spPr>
          <a:xfrm>
            <a:off x="35839" y="3667946"/>
            <a:ext cx="12366583" cy="4449708"/>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2200"/>
            </a:pPr>
            <a:r>
              <a:t>The Owl Who Was Afraid of the Dark</a:t>
            </a:r>
          </a:p>
          <a:p>
            <a:pPr algn="l" defTabSz="325120">
              <a:defRPr b="1" sz="2200"/>
            </a:pPr>
          </a:p>
          <a:p>
            <a:pPr algn="l" defTabSz="325120">
              <a:defRPr sz="2200"/>
            </a:pPr>
          </a:p>
          <a:p>
            <a:pPr algn="l" defTabSz="325120">
              <a:defRPr sz="3200"/>
            </a:pPr>
            <a:r>
              <a:t>“Hello!” said Plop. “I’ve come to see what’s going on.”</a:t>
            </a:r>
          </a:p>
          <a:p>
            <a:pPr algn="l" defTabSz="325120">
              <a:defRPr sz="3200"/>
            </a:pPr>
            <a:r>
              <a:t>“I’m guarding the camp-fire,” said the boy.</a:t>
            </a:r>
          </a:p>
          <a:p>
            <a:pPr algn="l" defTabSz="325120">
              <a:defRPr sz="3200"/>
            </a:pPr>
            <a:r>
              <a:t>“The others have gone to play games in the dark, lucky things.”</a:t>
            </a:r>
          </a:p>
          <a:p>
            <a:pPr algn="l" defTabSz="325120">
              <a:defRPr sz="3200"/>
            </a:pPr>
            <a:r>
              <a:t>“Do you like the dark?” asked Plop.</a:t>
            </a:r>
          </a:p>
          <a:p>
            <a:pPr algn="l" defTabSz="325120">
              <a:defRPr sz="3200"/>
            </a:pPr>
            <a:r>
              <a:t>“It’s super!” the boy replied.</a:t>
            </a:r>
          </a:p>
          <a:p>
            <a:pPr algn="l" defTabSz="325120">
              <a:defRPr sz="3200"/>
            </a:pPr>
            <a:r>
              <a:t>“DARK IS FUN. We’re going to make cocoa and sing round the fire. Would you like to stay?”</a:t>
            </a:r>
          </a:p>
        </p:txBody>
      </p:sp>
      <p:pic>
        <p:nvPicPr>
          <p:cNvPr id="1728" name="IMG_2253.jpeg" descr="IMG_2253.jpeg"/>
          <p:cNvPicPr>
            <a:picLocks noChangeAspect="1"/>
          </p:cNvPicPr>
          <p:nvPr/>
        </p:nvPicPr>
        <p:blipFill>
          <a:blip r:embed="rId2">
            <a:extLst/>
          </a:blip>
          <a:stretch>
            <a:fillRect/>
          </a:stretch>
        </p:blipFill>
        <p:spPr>
          <a:xfrm>
            <a:off x="159649" y="1394988"/>
            <a:ext cx="3603982" cy="2702987"/>
          </a:xfrm>
          <a:prstGeom prst="rect">
            <a:avLst/>
          </a:prstGeom>
          <a:ln w="12700">
            <a:miter lim="400000"/>
          </a:ln>
        </p:spPr>
      </p:pic>
      <p:sp>
        <p:nvSpPr>
          <p:cNvPr id="1729" name="Dialogue: speech verbs, text clues and punctuation"/>
          <p:cNvSpPr txBox="1"/>
          <p:nvPr>
            <p:ph type="title" idx="4294967295"/>
          </p:nvPr>
        </p:nvSpPr>
        <p:spPr>
          <a:xfrm>
            <a:off x="4067173" y="1295399"/>
            <a:ext cx="6669090" cy="1779696"/>
          </a:xfrm>
          <a:prstGeom prst="rect">
            <a:avLst/>
          </a:prstGeom>
        </p:spPr>
        <p:txBody>
          <a:bodyPr lIns="54185" tIns="54185" rIns="54185" bIns="54185"/>
          <a:lstStyle/>
          <a:p>
            <a:pPr marL="43891" indent="-43891" algn="l" defTabSz="1053388">
              <a:defRPr b="1" sz="4300">
                <a:latin typeface="Arial"/>
                <a:ea typeface="Arial"/>
                <a:cs typeface="Arial"/>
                <a:sym typeface="Arial"/>
              </a:defRPr>
            </a:pPr>
            <a:r>
              <a:t>Dialogue: </a:t>
            </a:r>
            <a:r>
              <a:rPr b="0"/>
              <a:t>speech verbs, text clues and punctuation</a:t>
            </a:r>
          </a:p>
        </p:txBody>
      </p:sp>
      <p:sp>
        <p:nvSpPr>
          <p:cNvPr id="1730" name="“Because - oh, because it’s the fashion,” said the little girl.…"/>
          <p:cNvSpPr txBox="1"/>
          <p:nvPr/>
        </p:nvSpPr>
        <p:spPr>
          <a:xfrm>
            <a:off x="4536133" y="3182110"/>
            <a:ext cx="9314265" cy="907831"/>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587022">
              <a:defRPr sz="2800"/>
            </a:pPr>
            <a:r>
              <a:t>“Because - oh, because it’s the fashion,” said the little girl.</a:t>
            </a:r>
          </a:p>
          <a:p>
            <a:pPr algn="l" defTabSz="587022">
              <a:defRPr sz="2800"/>
            </a:pPr>
            <a:r>
              <a:t> “Don’t you know </a:t>
            </a:r>
            <a:r>
              <a:rPr i="1"/>
              <a:t>anything</a:t>
            </a:r>
            <a:r>
              <a:t>? </a:t>
            </a:r>
          </a:p>
        </p:txBody>
      </p:sp>
      <p:sp>
        <p:nvSpPr>
          <p:cNvPr id="1731" name="Y2?"/>
          <p:cNvSpPr txBox="1"/>
          <p:nvPr/>
        </p:nvSpPr>
        <p:spPr>
          <a:xfrm>
            <a:off x="11255585" y="902545"/>
            <a:ext cx="1314664" cy="1779696"/>
          </a:xfrm>
          <a:prstGeom prst="rect">
            <a:avLst/>
          </a:prstGeom>
          <a:ln w="12700">
            <a:miter lim="400000"/>
          </a:ln>
          <a:extLst>
            <a:ext uri="{C572A759-6A51-4108-AA02-DFA0A04FC94B}">
              <ma14:wrappingTextBoxFlag xmlns:ma14="http://schemas.microsoft.com/office/mac/drawingml/2011/main" val="1"/>
            </a:ext>
          </a:extLst>
        </p:spPr>
        <p:txBody>
          <a:bodyPr lIns="54185" tIns="54185" rIns="54185" bIns="54185" anchor="ctr">
            <a:normAutofit fontScale="100000" lnSpcReduction="0"/>
          </a:bodyPr>
          <a:lstStyle>
            <a:lvl1pPr marL="54185" indent="-54185" algn="l" defTabSz="1300480">
              <a:defRPr b="1" sz="54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0" grpId="1"/>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378" name="Table"/>
          <p:cNvGraphicFramePr/>
          <p:nvPr/>
        </p:nvGraphicFramePr>
        <p:xfrm>
          <a:off x="1793407" y="171258"/>
          <a:ext cx="11034584" cy="448763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859178"/>
                <a:gridCol w="708085"/>
                <a:gridCol w="776969"/>
                <a:gridCol w="742527"/>
                <a:gridCol w="742527"/>
                <a:gridCol w="742527"/>
                <a:gridCol w="742527"/>
                <a:gridCol w="720241"/>
              </a:tblGrid>
              <a:tr h="428404">
                <a:tc gridSpan="8">
                  <a:txBody>
                    <a:bodyPr/>
                    <a:lstStyle/>
                    <a:p>
                      <a:pPr defTabSz="457200">
                        <a:lnSpc>
                          <a:spcPct val="115000"/>
                        </a:lnSpc>
                        <a:spcBef>
                          <a:spcPts val="1000"/>
                        </a:spcBef>
                      </a:pPr>
                      <a:r>
                        <a:rPr b="1" sz="1700">
                          <a:uFill>
                            <a:solidFill>
                              <a:srgbClr val="000000"/>
                            </a:solidFill>
                          </a:uFill>
                          <a:latin typeface="Calibri"/>
                          <a:ea typeface="Calibri"/>
                          <a:cs typeface="Calibri"/>
                          <a:sym typeface="Calibri"/>
                        </a:rPr>
                        <a:t>Working at the expected standard in Y5</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c hMerge="1">
                  <a:tcPr/>
                </a:tc>
                <a:tc hMerge="1">
                  <a:tcPr/>
                </a:tc>
                <a:tc hMerge="1">
                  <a:tcPr/>
                </a:tc>
                <a:tc hMerge="1">
                  <a:tcPr/>
                </a:tc>
                <a:tc hMerge="1">
                  <a:tcPr/>
                </a:tc>
                <a:tc hMerge="1">
                  <a:tcPr/>
                </a:tc>
                <a:tc hMerge="1">
                  <a:tcPr/>
                </a:tc>
              </a:tr>
              <a:tr h="428404">
                <a:tc gridSpan="8">
                  <a:txBody>
                    <a:bodyPr/>
                    <a:lstStyle/>
                    <a:p>
                      <a:pPr algn="l" defTabSz="457200">
                        <a:lnSpc>
                          <a:spcPct val="115000"/>
                        </a:lnSpc>
                        <a:spcBef>
                          <a:spcPts val="1000"/>
                        </a:spcBef>
                      </a:pPr>
                      <a:r>
                        <a:rPr b="1" sz="1700">
                          <a:uFill>
                            <a:solidFill>
                              <a:srgbClr val="000000"/>
                            </a:solidFill>
                          </a:uFill>
                          <a:latin typeface="Calibri"/>
                          <a:ea typeface="Calibri"/>
                          <a:cs typeface="Calibri"/>
                          <a:sym typeface="Calibri"/>
                        </a:rPr>
                        <a:t>The pupil can: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c hMerge="1">
                  <a:tcPr/>
                </a:tc>
                <a:tc hMerge="1">
                  <a:tcPr/>
                </a:tc>
                <a:tc hMerge="1">
                  <a:tcPr/>
                </a:tc>
                <a:tc hMerge="1">
                  <a:tcPr/>
                </a:tc>
                <a:tc hMerge="1">
                  <a:tcPr/>
                </a:tc>
              </a:tr>
              <a:tr h="774133">
                <a:tc>
                  <a:txBody>
                    <a:bodyPr/>
                    <a:lstStyle/>
                    <a:p>
                      <a:pPr algn="just" defTabSz="457200">
                        <a:lnSpc>
                          <a:spcPct val="115000"/>
                        </a:lnSpc>
                      </a:pPr>
                      <a:r>
                        <a:rPr sz="1700">
                          <a:uFill>
                            <a:solidFill>
                              <a:srgbClr val="000000"/>
                            </a:solidFill>
                          </a:uFill>
                          <a:latin typeface="Calibri"/>
                          <a:ea typeface="Calibri"/>
                          <a:cs typeface="Calibri"/>
                          <a:sym typeface="Calibri"/>
                        </a:rPr>
                        <a:t>use adverbs to add detail, qualification and precision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2856690">
                <a:tc>
                  <a:txBody>
                    <a:bodyPr/>
                    <a:lstStyle/>
                    <a:p>
                      <a:pPr algn="just" defTabSz="457200">
                        <a:lnSpc>
                          <a:spcPct val="115000"/>
                        </a:lnSpc>
                      </a:pPr>
                      <a:r>
                        <a:rPr b="1" sz="2300">
                          <a:uFill>
                            <a:solidFill>
                              <a:srgbClr val="000000"/>
                            </a:solidFill>
                          </a:uFill>
                          <a:latin typeface="Calibri"/>
                          <a:ea typeface="Calibri"/>
                          <a:cs typeface="Calibri"/>
                          <a:sym typeface="Calibri"/>
                        </a:rPr>
                        <a:t>write effectively for a range of purposes and audiences, selecting language that shows good awareness of the reader (e.g. the use of the first person in a diary; direct address in instructions and persuasive writing)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bl>
          </a:graphicData>
        </a:graphic>
      </p:graphicFrame>
      <p:graphicFrame>
        <p:nvGraphicFramePr>
          <p:cNvPr id="2379" name="Table"/>
          <p:cNvGraphicFramePr/>
          <p:nvPr/>
        </p:nvGraphicFramePr>
        <p:xfrm>
          <a:off x="1776737" y="5060524"/>
          <a:ext cx="11067927" cy="409176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876884"/>
                <a:gridCol w="710225"/>
                <a:gridCol w="779317"/>
                <a:gridCol w="744771"/>
                <a:gridCol w="744771"/>
                <a:gridCol w="744771"/>
                <a:gridCol w="744771"/>
                <a:gridCol w="722417"/>
              </a:tblGrid>
              <a:tr h="1557214">
                <a:tc>
                  <a:txBody>
                    <a:bodyPr/>
                    <a:lstStyle/>
                    <a:p>
                      <a:pPr algn="just" defTabSz="457200"/>
                      <a:r>
                        <a:rPr b="1" sz="2300">
                          <a:uFill>
                            <a:solidFill>
                              <a:srgbClr val="000000"/>
                            </a:solidFill>
                          </a:uFill>
                          <a:latin typeface="Calibri"/>
                          <a:ea typeface="Calibri"/>
                          <a:cs typeface="Calibri"/>
                          <a:sym typeface="Calibri"/>
                        </a:rPr>
                        <a:t>in non-narrative writing, use simple devices to structure the writing and support the reader (e.g. headings, sub-headings, bullet points)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2534548">
                <a:tc>
                  <a:txBody>
                    <a:bodyPr/>
                    <a:lstStyle/>
                    <a:p>
                      <a:pPr algn="just" defTabSz="457200">
                        <a:lnSpc>
                          <a:spcPct val="115000"/>
                        </a:lnSpc>
                      </a:pPr>
                      <a:r>
                        <a:rPr sz="1700">
                          <a:uFill>
                            <a:solidFill>
                              <a:srgbClr val="000000"/>
                            </a:solidFill>
                          </a:uFill>
                          <a:latin typeface="Calibri"/>
                          <a:ea typeface="Calibri"/>
                          <a:cs typeface="Calibri"/>
                          <a:sym typeface="Calibri"/>
                        </a:rPr>
                        <a:t>begin to use a range of devices to build cohesion (e.g. conjunctions, adverbials of time and place, pronouns, synonyms) across paragraphs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7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bl>
          </a:graphicData>
        </a:graphic>
      </p:graphicFrame>
      <p:sp>
        <p:nvSpPr>
          <p:cNvPr id="2380" name="Y5"/>
          <p:cNvSpPr txBox="1"/>
          <p:nvPr/>
        </p:nvSpPr>
        <p:spPr>
          <a:xfrm>
            <a:off x="346824" y="334722"/>
            <a:ext cx="6735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Y5</a:t>
            </a:r>
          </a:p>
        </p:txBody>
      </p:sp>
      <p:sp>
        <p:nvSpPr>
          <p:cNvPr id="2381" name="Rectangle"/>
          <p:cNvSpPr/>
          <p:nvPr/>
        </p:nvSpPr>
        <p:spPr>
          <a:xfrm>
            <a:off x="1487037" y="4923189"/>
            <a:ext cx="11451681" cy="4317316"/>
          </a:xfrm>
          <a:prstGeom prst="rect">
            <a:avLst/>
          </a:prstGeom>
          <a:ln w="63500">
            <a:solidFill>
              <a:schemeClr val="accent5"/>
            </a:solidFill>
            <a:prstDash val="sysDot"/>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383" name="Table"/>
          <p:cNvGraphicFramePr/>
          <p:nvPr/>
        </p:nvGraphicFramePr>
        <p:xfrm>
          <a:off x="627781" y="2055141"/>
          <a:ext cx="11749230" cy="5372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238646"/>
                <a:gridCol w="790616"/>
                <a:gridCol w="790616"/>
                <a:gridCol w="790616"/>
                <a:gridCol w="906026"/>
                <a:gridCol w="675206"/>
                <a:gridCol w="790616"/>
                <a:gridCol w="766887"/>
              </a:tblGrid>
              <a:tr h="173355">
                <a:tc gridSpan="8">
                  <a:txBody>
                    <a:bodyPr/>
                    <a:lstStyle/>
                    <a:p>
                      <a:pPr defTabSz="457200">
                        <a:spcBef>
                          <a:spcPts val="1000"/>
                        </a:spcBef>
                      </a:pPr>
                      <a:r>
                        <a:rPr b="1" sz="800">
                          <a:uFill>
                            <a:solidFill>
                              <a:srgbClr val="000000"/>
                            </a:solidFill>
                          </a:uFill>
                          <a:latin typeface="Calibri"/>
                          <a:ea typeface="Calibri"/>
                          <a:cs typeface="Calibri"/>
                          <a:sym typeface="Calibri"/>
                        </a:rPr>
                        <a:t>Working at the expected standard in Y6</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c hMerge="1">
                  <a:tcPr/>
                </a:tc>
                <a:tc hMerge="1">
                  <a:tcPr/>
                </a:tc>
                <a:tc hMerge="1">
                  <a:tcPr/>
                </a:tc>
                <a:tc hMerge="1">
                  <a:tcPr/>
                </a:tc>
                <a:tc hMerge="1">
                  <a:tcPr/>
                </a:tc>
                <a:tc hMerge="1">
                  <a:tcPr/>
                </a:tc>
                <a:tc hMerge="1">
                  <a:tcPr/>
                </a:tc>
              </a:tr>
              <a:tr h="165735">
                <a:tc gridSpan="8">
                  <a:txBody>
                    <a:bodyPr/>
                    <a:lstStyle/>
                    <a:p>
                      <a:pPr algn="l" defTabSz="457200">
                        <a:spcBef>
                          <a:spcPts val="1000"/>
                        </a:spcBef>
                      </a:pPr>
                      <a:r>
                        <a:rPr b="1" sz="800">
                          <a:uFill>
                            <a:solidFill>
                              <a:srgbClr val="000000"/>
                            </a:solidFill>
                          </a:uFill>
                          <a:latin typeface="Calibri"/>
                          <a:ea typeface="Calibri"/>
                          <a:cs typeface="Calibri"/>
                          <a:sym typeface="Calibri"/>
                        </a:rPr>
                        <a:t>The pupil can: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c hMerge="1">
                  <a:tcPr/>
                </a:tc>
                <a:tc hMerge="1">
                  <a:tcPr/>
                </a:tc>
                <a:tc hMerge="1">
                  <a:tcPr/>
                </a:tc>
                <a:tc hMerge="1">
                  <a:tcPr/>
                </a:tc>
                <a:tc hMerge="1">
                  <a:tcPr/>
                </a:tc>
              </a:tr>
              <a:tr h="198120">
                <a:tc>
                  <a:txBody>
                    <a:bodyPr/>
                    <a:lstStyle/>
                    <a:p>
                      <a:pPr algn="just" defTabSz="457200">
                        <a:defRPr sz="3500">
                          <a:uFill>
                            <a:solidFill>
                              <a:srgbClr val="000000"/>
                            </a:solidFill>
                          </a:uFill>
                          <a:latin typeface="Arial"/>
                          <a:ea typeface="Arial"/>
                          <a:cs typeface="Arial"/>
                          <a:sym typeface="Arial"/>
                        </a:defRPr>
                      </a:pPr>
                      <a:r>
                        <a:t>write effectively for a </a:t>
                      </a:r>
                      <a:r>
                        <a:rPr b="1"/>
                        <a:t>range of purposes and audiences</a:t>
                      </a:r>
                      <a:r>
                        <a:t>, selecting language that shows good awareness of the reader </a:t>
                      </a:r>
                      <a:r>
                        <a:rPr i="1"/>
                        <a:t>(e.g. </a:t>
                      </a:r>
                      <a:r>
                        <a:rPr b="1" i="1"/>
                        <a:t>the use of the first person in a diary;</a:t>
                      </a:r>
                      <a:r>
                        <a:rPr i="1"/>
                        <a:t> </a:t>
                      </a:r>
                      <a:r>
                        <a:rPr b="1" i="1"/>
                        <a:t>direct address in instructions and persuasive writing),</a:t>
                      </a:r>
                      <a:r>
                        <a:rPr i="1"/>
                        <a:t> using similar writing as a model (WAGOLL and other texts)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8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bl>
          </a:graphicData>
        </a:graphic>
      </p:graphicFrame>
      <p:sp>
        <p:nvSpPr>
          <p:cNvPr id="2384" name="Y6"/>
          <p:cNvSpPr txBox="1"/>
          <p:nvPr/>
        </p:nvSpPr>
        <p:spPr>
          <a:xfrm>
            <a:off x="346824" y="334722"/>
            <a:ext cx="6735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Y6</a:t>
            </a:r>
          </a:p>
        </p:txBody>
      </p:sp>
      <p:sp>
        <p:nvSpPr>
          <p:cNvPr id="2385" name="Rectangle"/>
          <p:cNvSpPr/>
          <p:nvPr/>
        </p:nvSpPr>
        <p:spPr>
          <a:xfrm>
            <a:off x="649901" y="2606463"/>
            <a:ext cx="6185517" cy="1085283"/>
          </a:xfrm>
          <a:prstGeom prst="rect">
            <a:avLst/>
          </a:prstGeom>
          <a:ln w="63500">
            <a:solidFill>
              <a:schemeClr val="accent5"/>
            </a:solidFill>
            <a:prstDash val="sysDot"/>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7" name="IMG_5295.jpeg" descr="IMG_5295.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391" name="teeth"/>
          <p:cNvGrpSpPr/>
          <p:nvPr/>
        </p:nvGrpSpPr>
        <p:grpSpPr>
          <a:xfrm>
            <a:off x="4013200" y="2769065"/>
            <a:ext cx="1270000" cy="1270007"/>
            <a:chOff x="0" y="-1"/>
            <a:chExt cx="1270000" cy="1270006"/>
          </a:xfrm>
        </p:grpSpPr>
        <p:sp>
          <p:nvSpPr>
            <p:cNvPr id="2389" name="Square"/>
            <p:cNvSpPr/>
            <p:nvPr/>
          </p:nvSpPr>
          <p:spPr>
            <a:xfrm>
              <a:off x="0" y="-2"/>
              <a:ext cx="1270000" cy="1270007"/>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0" dir="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2390" name="teeth"/>
            <p:cNvSpPr txBox="1"/>
            <p:nvPr/>
          </p:nvSpPr>
          <p:spPr>
            <a:xfrm>
              <a:off x="0" y="419100"/>
              <a:ext cx="127000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teeth</a:t>
              </a:r>
            </a:p>
          </p:txBody>
        </p:sp>
      </p:grpSp>
      <p:grpSp>
        <p:nvGrpSpPr>
          <p:cNvPr id="2394" name=","/>
          <p:cNvGrpSpPr/>
          <p:nvPr/>
        </p:nvGrpSpPr>
        <p:grpSpPr>
          <a:xfrm>
            <a:off x="2357778" y="2973207"/>
            <a:ext cx="516842" cy="1726514"/>
            <a:chOff x="-1" y="0"/>
            <a:chExt cx="516841" cy="1726513"/>
          </a:xfrm>
        </p:grpSpPr>
        <p:sp>
          <p:nvSpPr>
            <p:cNvPr id="2392" name="Rectangle"/>
            <p:cNvSpPr/>
            <p:nvPr/>
          </p:nvSpPr>
          <p:spPr>
            <a:xfrm>
              <a:off x="-2" y="-1"/>
              <a:ext cx="516842" cy="1726514"/>
            </a:xfrm>
            <a:prstGeom prst="rect">
              <a:avLst/>
            </a:prstGeom>
            <a:solidFill>
              <a:srgbClr val="F5D328"/>
            </a:solidFill>
            <a:ln w="12700" cap="flat">
              <a:noFill/>
              <a:miter lim="400000"/>
            </a:ln>
            <a:effectLst>
              <a:outerShdw sx="100000" sy="100000" kx="0" ky="0" algn="b" rotWithShape="0" blurRad="12700" dist="0" dir="5400000">
                <a:srgbClr val="000000">
                  <a:alpha val="50000"/>
                </a:srgbClr>
              </a:outerShdw>
            </a:effectLst>
          </p:spPr>
          <p:txBody>
            <a:bodyPr wrap="square" lIns="50800" tIns="50800" rIns="50800" bIns="50800" numCol="1" anchor="ctr">
              <a:noAutofit/>
            </a:bodyPr>
            <a:lstStyle/>
            <a:p>
              <a:pPr defTabSz="830861">
                <a:defRPr sz="9600">
                  <a:solidFill>
                    <a:srgbClr val="FFFFFF"/>
                  </a:solidFill>
                  <a:latin typeface="Helvetica Light"/>
                  <a:ea typeface="Helvetica Light"/>
                  <a:cs typeface="Helvetica Light"/>
                  <a:sym typeface="Helvetica Light"/>
                </a:defRPr>
              </a:pPr>
            </a:p>
          </p:txBody>
        </p:sp>
        <p:sp>
          <p:nvSpPr>
            <p:cNvPr id="2393" name=","/>
            <p:cNvSpPr txBox="1"/>
            <p:nvPr/>
          </p:nvSpPr>
          <p:spPr>
            <a:xfrm>
              <a:off x="-2" y="82204"/>
              <a:ext cx="516842" cy="156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9600">
                  <a:solidFill>
                    <a:srgbClr val="FFFFFF"/>
                  </a:solidFill>
                  <a:latin typeface="Helvetica Light"/>
                  <a:ea typeface="Helvetica Light"/>
                  <a:cs typeface="Helvetica Light"/>
                  <a:sym typeface="Helvetica Light"/>
                </a:defRPr>
              </a:lvl1pPr>
            </a:lstStyle>
            <a:p>
              <a:pPr/>
              <a:r>
                <a:t>,</a:t>
              </a:r>
            </a:p>
          </p:txBody>
        </p:sp>
      </p:grpSp>
      <p:grpSp>
        <p:nvGrpSpPr>
          <p:cNvPr id="2397" name="pointed"/>
          <p:cNvGrpSpPr/>
          <p:nvPr/>
        </p:nvGrpSpPr>
        <p:grpSpPr>
          <a:xfrm>
            <a:off x="2667000" y="2769065"/>
            <a:ext cx="1270000" cy="1270007"/>
            <a:chOff x="0" y="-1"/>
            <a:chExt cx="1270000" cy="1270006"/>
          </a:xfrm>
        </p:grpSpPr>
        <p:sp>
          <p:nvSpPr>
            <p:cNvPr id="2395" name="Square"/>
            <p:cNvSpPr/>
            <p:nvPr/>
          </p:nvSpPr>
          <p:spPr>
            <a:xfrm>
              <a:off x="0" y="-2"/>
              <a:ext cx="1270000" cy="1270007"/>
            </a:xfrm>
            <a:prstGeom prst="rect">
              <a:avLst/>
            </a:prstGeom>
            <a:solidFill>
              <a:srgbClr val="EC5C57"/>
            </a:solidFill>
            <a:ln w="12700" cap="flat">
              <a:noFill/>
              <a:miter lim="400000"/>
            </a:ln>
            <a:effectLst>
              <a:outerShdw sx="100000" sy="100000" kx="0" ky="0" algn="b" rotWithShape="0" blurRad="12700" dist="0" dir="0">
                <a:srgbClr val="000000">
                  <a:alpha val="50000"/>
                </a:srgbClr>
              </a:outerShdw>
            </a:effectLst>
          </p:spPr>
          <p:txBody>
            <a:bodyPr wrap="square" lIns="50800" tIns="50800" rIns="50800" bIns="50800" numCol="1" anchor="ctr">
              <a:noAutofit/>
            </a:bodyPr>
            <a:lstStyle/>
            <a:p>
              <a:pPr defTabSz="830861">
                <a:defRPr sz="1800">
                  <a:solidFill>
                    <a:srgbClr val="FFFFFF"/>
                  </a:solidFill>
                  <a:latin typeface="Helvetica Light"/>
                  <a:ea typeface="Helvetica Light"/>
                  <a:cs typeface="Helvetica Light"/>
                  <a:sym typeface="Helvetica Light"/>
                </a:defRPr>
              </a:pPr>
            </a:p>
          </p:txBody>
        </p:sp>
        <p:sp>
          <p:nvSpPr>
            <p:cNvPr id="2396" name="pointed"/>
            <p:cNvSpPr txBox="1"/>
            <p:nvPr/>
          </p:nvSpPr>
          <p:spPr>
            <a:xfrm>
              <a:off x="0" y="444500"/>
              <a:ext cx="1270000"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1800">
                  <a:solidFill>
                    <a:srgbClr val="FFFFFF"/>
                  </a:solidFill>
                  <a:latin typeface="Helvetica Light"/>
                  <a:ea typeface="Helvetica Light"/>
                  <a:cs typeface="Helvetica Light"/>
                  <a:sym typeface="Helvetica Light"/>
                </a:defRPr>
              </a:lvl1pPr>
            </a:lstStyle>
            <a:p>
              <a:pPr/>
              <a:r>
                <a:t>pointed</a:t>
              </a:r>
            </a:p>
          </p:txBody>
        </p:sp>
      </p:grpSp>
      <p:grpSp>
        <p:nvGrpSpPr>
          <p:cNvPr id="2400" name="sharp"/>
          <p:cNvGrpSpPr/>
          <p:nvPr/>
        </p:nvGrpSpPr>
        <p:grpSpPr>
          <a:xfrm>
            <a:off x="1320793" y="2769065"/>
            <a:ext cx="1270012" cy="1270007"/>
            <a:chOff x="-1" y="-1"/>
            <a:chExt cx="1270011" cy="1270006"/>
          </a:xfrm>
        </p:grpSpPr>
        <p:sp>
          <p:nvSpPr>
            <p:cNvPr id="2398" name="Square"/>
            <p:cNvSpPr/>
            <p:nvPr/>
          </p:nvSpPr>
          <p:spPr>
            <a:xfrm>
              <a:off x="-2" y="-2"/>
              <a:ext cx="1270013" cy="1270007"/>
            </a:xfrm>
            <a:prstGeom prst="rect">
              <a:avLst/>
            </a:prstGeom>
            <a:solidFill>
              <a:srgbClr val="EC5C57"/>
            </a:solidFill>
            <a:ln w="12700" cap="flat">
              <a:noFill/>
              <a:miter lim="400000"/>
            </a:ln>
            <a:effectLst>
              <a:outerShdw sx="100000" sy="100000" kx="0" ky="0" algn="b" rotWithShape="0" blurRad="12700" dist="0" dir="0">
                <a:srgbClr val="000000">
                  <a:alpha val="50000"/>
                </a:srgbClr>
              </a:outerShdw>
            </a:effectLst>
          </p:spPr>
          <p:txBody>
            <a:bodyPr wrap="square" lIns="50800" tIns="50800" rIns="50800" bIns="50800" numCol="1" anchor="ctr">
              <a:noAutofit/>
            </a:bodyPr>
            <a:lstStyle/>
            <a:p>
              <a:pPr defTabSz="830861">
                <a:defRPr sz="1800">
                  <a:solidFill>
                    <a:srgbClr val="FFFFFF"/>
                  </a:solidFill>
                  <a:latin typeface="Helvetica Light"/>
                  <a:ea typeface="Helvetica Light"/>
                  <a:cs typeface="Helvetica Light"/>
                  <a:sym typeface="Helvetica Light"/>
                </a:defRPr>
              </a:pPr>
            </a:p>
          </p:txBody>
        </p:sp>
        <p:sp>
          <p:nvSpPr>
            <p:cNvPr id="2399" name="sharp"/>
            <p:cNvSpPr txBox="1"/>
            <p:nvPr/>
          </p:nvSpPr>
          <p:spPr>
            <a:xfrm>
              <a:off x="-2" y="444500"/>
              <a:ext cx="1270013"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1800">
                  <a:solidFill>
                    <a:srgbClr val="FFFFFF"/>
                  </a:solidFill>
                  <a:latin typeface="Helvetica Light"/>
                  <a:ea typeface="Helvetica Light"/>
                  <a:cs typeface="Helvetica Light"/>
                  <a:sym typeface="Helvetica Light"/>
                </a:defRPr>
              </a:lvl1pPr>
            </a:lstStyle>
            <a:p>
              <a:pPr/>
              <a:r>
                <a:t>sharp</a:t>
              </a:r>
            </a:p>
          </p:txBody>
        </p:sp>
      </p:grpSp>
      <p:pic>
        <p:nvPicPr>
          <p:cNvPr id="2401" name="Image" descr="Image"/>
          <p:cNvPicPr>
            <a:picLocks noChangeAspect="1"/>
          </p:cNvPicPr>
          <p:nvPr/>
        </p:nvPicPr>
        <p:blipFill>
          <a:blip r:embed="rId4">
            <a:extLst/>
          </a:blip>
          <a:stretch>
            <a:fillRect/>
          </a:stretch>
        </p:blipFill>
        <p:spPr>
          <a:xfrm>
            <a:off x="5324430" y="1352550"/>
            <a:ext cx="4941587" cy="4738290"/>
          </a:xfrm>
          <a:prstGeom prst="rect">
            <a:avLst/>
          </a:prstGeom>
          <a:ln w="12700">
            <a:miter lim="400000"/>
          </a:ln>
        </p:spPr>
      </p:pic>
      <p:grpSp>
        <p:nvGrpSpPr>
          <p:cNvPr id="2404" name="tail fin"/>
          <p:cNvGrpSpPr/>
          <p:nvPr/>
        </p:nvGrpSpPr>
        <p:grpSpPr>
          <a:xfrm>
            <a:off x="11653442" y="3201461"/>
            <a:ext cx="1270008" cy="1270008"/>
            <a:chOff x="0" y="0"/>
            <a:chExt cx="1270006" cy="1270006"/>
          </a:xfrm>
        </p:grpSpPr>
        <p:sp>
          <p:nvSpPr>
            <p:cNvPr id="2402" name="Square"/>
            <p:cNvSpPr/>
            <p:nvPr/>
          </p:nvSpPr>
          <p:spPr>
            <a:xfrm>
              <a:off x="-1" y="-1"/>
              <a:ext cx="1270008" cy="1270008"/>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0" dir="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2403" name="tail fin"/>
            <p:cNvSpPr txBox="1"/>
            <p:nvPr/>
          </p:nvSpPr>
          <p:spPr>
            <a:xfrm>
              <a:off x="-1" y="419100"/>
              <a:ext cx="1270008"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tail fin</a:t>
              </a:r>
            </a:p>
          </p:txBody>
        </p:sp>
      </p:grpSp>
      <p:grpSp>
        <p:nvGrpSpPr>
          <p:cNvPr id="2407" name="symmetrical"/>
          <p:cNvGrpSpPr/>
          <p:nvPr/>
        </p:nvGrpSpPr>
        <p:grpSpPr>
          <a:xfrm>
            <a:off x="9982950" y="3201461"/>
            <a:ext cx="1549308" cy="1270008"/>
            <a:chOff x="0" y="0"/>
            <a:chExt cx="1549306" cy="1270006"/>
          </a:xfrm>
        </p:grpSpPr>
        <p:sp>
          <p:nvSpPr>
            <p:cNvPr id="2405" name="Rectangle"/>
            <p:cNvSpPr/>
            <p:nvPr/>
          </p:nvSpPr>
          <p:spPr>
            <a:xfrm>
              <a:off x="-1" y="-1"/>
              <a:ext cx="1549308" cy="1270008"/>
            </a:xfrm>
            <a:prstGeom prst="rect">
              <a:avLst/>
            </a:prstGeom>
            <a:solidFill>
              <a:srgbClr val="EC5C57"/>
            </a:solidFill>
            <a:ln w="12700" cap="flat">
              <a:noFill/>
              <a:miter lim="400000"/>
            </a:ln>
            <a:effectLst>
              <a:outerShdw sx="100000" sy="100000" kx="0" ky="0" algn="b" rotWithShape="0" blurRad="12700" dist="0" dir="0">
                <a:srgbClr val="000000">
                  <a:alpha val="50000"/>
                </a:srgbClr>
              </a:outerShdw>
            </a:effectLst>
          </p:spPr>
          <p:txBody>
            <a:bodyPr wrap="square" lIns="50800" tIns="50800" rIns="50800" bIns="50800" numCol="1" anchor="ctr">
              <a:noAutofit/>
            </a:bodyPr>
            <a:lstStyle/>
            <a:p>
              <a:pPr defTabSz="830861">
                <a:defRPr sz="1800">
                  <a:solidFill>
                    <a:srgbClr val="FFFFFF"/>
                  </a:solidFill>
                  <a:latin typeface="Helvetica Light"/>
                  <a:ea typeface="Helvetica Light"/>
                  <a:cs typeface="Helvetica Light"/>
                  <a:sym typeface="Helvetica Light"/>
                </a:defRPr>
              </a:pPr>
            </a:p>
          </p:txBody>
        </p:sp>
        <p:sp>
          <p:nvSpPr>
            <p:cNvPr id="2406" name="symmetrical"/>
            <p:cNvSpPr txBox="1"/>
            <p:nvPr/>
          </p:nvSpPr>
          <p:spPr>
            <a:xfrm>
              <a:off x="-1" y="444500"/>
              <a:ext cx="1549308"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1800">
                  <a:solidFill>
                    <a:srgbClr val="FFFFFF"/>
                  </a:solidFill>
                  <a:latin typeface="Helvetica Light"/>
                  <a:ea typeface="Helvetica Light"/>
                  <a:cs typeface="Helvetica Light"/>
                  <a:sym typeface="Helvetica Light"/>
                </a:defRPr>
              </a:lvl1pPr>
            </a:lstStyle>
            <a:p>
              <a:pPr/>
              <a:r>
                <a:t>symmetrical</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7" grpId="6"/>
      <p:bldP build="whole" bldLvl="1" animBg="1" rev="0" advAuto="0" spid="2397" grpId="2"/>
      <p:bldP build="whole" bldLvl="1" animBg="1" rev="0" advAuto="0" spid="2394" grpId="4"/>
      <p:bldP build="whole" bldLvl="1" animBg="1" rev="0" advAuto="0" spid="2400" grpId="3"/>
      <p:bldP build="whole" bldLvl="1" animBg="1" rev="0" advAuto="0" spid="2391" grpId="1"/>
      <p:bldP build="whole" bldLvl="1" animBg="1" rev="0" advAuto="0" spid="2404" grpId="5"/>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11" name="Grammar for Writing Revisited"/>
          <p:cNvSpPr txBox="1"/>
          <p:nvPr>
            <p:ph type="title"/>
          </p:nvPr>
        </p:nvSpPr>
        <p:spPr>
          <a:xfrm>
            <a:off x="1270000" y="12700"/>
            <a:ext cx="10464800" cy="3302000"/>
          </a:xfrm>
          <a:prstGeom prst="rect">
            <a:avLst/>
          </a:prstGeom>
        </p:spPr>
        <p:txBody>
          <a:bodyPr/>
          <a:lstStyle/>
          <a:p>
            <a:pPr/>
            <a:r>
              <a:t>Grammar for Writing Revisited</a:t>
            </a:r>
          </a:p>
        </p:txBody>
      </p:sp>
      <p:pic>
        <p:nvPicPr>
          <p:cNvPr id="2412" name="Image" descr="Image"/>
          <p:cNvPicPr>
            <a:picLocks noChangeAspect="1"/>
          </p:cNvPicPr>
          <p:nvPr/>
        </p:nvPicPr>
        <p:blipFill>
          <a:blip r:embed="rId2">
            <a:extLst/>
          </a:blip>
          <a:stretch>
            <a:fillRect/>
          </a:stretch>
        </p:blipFill>
        <p:spPr>
          <a:xfrm>
            <a:off x="2641600" y="3504846"/>
            <a:ext cx="7543800" cy="5511806"/>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14" name="GfW"/>
          <p:cNvSpPr txBox="1"/>
          <p:nvPr>
            <p:ph type="title" idx="4294967295"/>
          </p:nvPr>
        </p:nvSpPr>
        <p:spPr>
          <a:xfrm>
            <a:off x="5697308" y="-187681"/>
            <a:ext cx="1610187" cy="2372930"/>
          </a:xfrm>
          <a:prstGeom prst="rect">
            <a:avLst/>
          </a:prstGeom>
        </p:spPr>
        <p:txBody>
          <a:bodyPr lIns="72248" tIns="72248" rIns="72248" bIns="72248"/>
          <a:lstStyle>
            <a:lvl1pPr marL="54182" indent="-54182" algn="l" defTabSz="1300480">
              <a:defRPr b="1" sz="5600">
                <a:latin typeface="Arial"/>
                <a:ea typeface="Arial"/>
                <a:cs typeface="Arial"/>
                <a:sym typeface="Arial"/>
              </a:defRPr>
            </a:lvl1pPr>
          </a:lstStyle>
          <a:p>
            <a:pPr/>
            <a:r>
              <a:t>GfW</a:t>
            </a:r>
          </a:p>
        </p:txBody>
      </p:sp>
      <p:graphicFrame>
        <p:nvGraphicFramePr>
          <p:cNvPr id="2415" name="Table"/>
          <p:cNvGraphicFramePr/>
          <p:nvPr/>
        </p:nvGraphicFramePr>
        <p:xfrm>
          <a:off x="373662" y="1728046"/>
          <a:ext cx="12257476" cy="694950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43008"/>
                <a:gridCol w="5879709"/>
                <a:gridCol w="1634758"/>
              </a:tblGrid>
              <a:tr h="935830">
                <a:tc>
                  <a:txBody>
                    <a:bodyPr/>
                    <a:lstStyle/>
                    <a:p>
                      <a:pPr defTabSz="914400"/>
                      <a:r>
                        <a:rPr sz="3500">
                          <a:latin typeface="Helvetica Neue Medium"/>
                          <a:ea typeface="Helvetica Neue Medium"/>
                          <a:cs typeface="Helvetica Neue Medium"/>
                          <a:sym typeface="Helvetica Neue Medium"/>
                        </a:rPr>
                        <a:t>Activity </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r>
                        <a:rPr sz="3500">
                          <a:latin typeface="Helvetica Neue Medium"/>
                          <a:ea typeface="Helvetica Neue Medium"/>
                          <a:cs typeface="Helvetica Neue Medium"/>
                          <a:sym typeface="Helvetica Neue Medium"/>
                        </a:rPr>
                        <a:t>Purpose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r>
                        <a:rPr sz="3500">
                          <a:latin typeface="Helvetica Neue Medium"/>
                          <a:ea typeface="Helvetica Neue Medium"/>
                          <a:cs typeface="Helvetica Neue Medium"/>
                          <a:sym typeface="Helvetica Neue Medium"/>
                        </a:rPr>
                        <a:t>Page</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935830">
                <a:tc>
                  <a:txBody>
                    <a:bodyPr/>
                    <a:lstStyle/>
                    <a:p>
                      <a:pPr defTabSz="914400"/>
                      <a:r>
                        <a:rPr sz="2200">
                          <a:latin typeface="Helvetica Neue Medium"/>
                          <a:ea typeface="Helvetica Neue Medium"/>
                          <a:cs typeface="Helvetica Neue Medium"/>
                          <a:sym typeface="Helvetica Neue Medium"/>
                        </a:rPr>
                        <a:t>Function</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Investigate word class, sentence structure or punctuation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156</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935830">
                <a:tc>
                  <a:txBody>
                    <a:bodyPr/>
                    <a:lstStyle/>
                    <a:p>
                      <a:pPr defTabSz="914400"/>
                      <a:r>
                        <a:rPr sz="2200">
                          <a:latin typeface="Helvetica Neue Medium"/>
                          <a:ea typeface="Helvetica Neue Medium"/>
                          <a:cs typeface="Helvetica Neue Medium"/>
                          <a:sym typeface="Helvetica Neue Medium"/>
                        </a:rPr>
                        <a:t>Compare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Understand principles by comparing two texts with different facets of the same feature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157</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1135176">
                <a:tc>
                  <a:txBody>
                    <a:bodyPr/>
                    <a:lstStyle/>
                    <a:p>
                      <a:pPr defTabSz="914400"/>
                      <a:r>
                        <a:rPr sz="2200">
                          <a:latin typeface="Helvetica Neue Medium"/>
                          <a:ea typeface="Helvetica Neue Medium"/>
                          <a:cs typeface="Helvetica Neue Medium"/>
                          <a:sym typeface="Helvetica Neue Medium"/>
                        </a:rPr>
                        <a:t>Cloze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Considering the effectiveness of a word within a sentence to suit the audience and purpose of the text</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159</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1135176">
                <a:tc>
                  <a:txBody>
                    <a:bodyPr/>
                    <a:lstStyle/>
                    <a:p>
                      <a:pPr defTabSz="914400"/>
                      <a:r>
                        <a:rPr sz="2200">
                          <a:latin typeface="Helvetica Neue Medium"/>
                          <a:ea typeface="Helvetica Neue Medium"/>
                          <a:cs typeface="Helvetica Neue Medium"/>
                          <a:sym typeface="Helvetica Neue Medium"/>
                        </a:rPr>
                        <a:t>Construct</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Experiment with sentence structure to reinforce knowledge of word class and sentence construction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158</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35830">
                <a:tc>
                  <a:txBody>
                    <a:bodyPr/>
                    <a:lstStyle/>
                    <a:p>
                      <a:pPr defTabSz="914400"/>
                      <a:r>
                        <a:rPr sz="2200">
                          <a:latin typeface="Helvetica Neue Medium"/>
                          <a:ea typeface="Helvetica Neue Medium"/>
                          <a:cs typeface="Helvetica Neue Medium"/>
                          <a:sym typeface="Helvetica Neue Medium"/>
                        </a:rPr>
                        <a:t>Punctuate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Practice punctuation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159</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935830">
                <a:tc>
                  <a:txBody>
                    <a:bodyPr/>
                    <a:lstStyle/>
                    <a:p>
                      <a:pPr defTabSz="914400"/>
                      <a:r>
                        <a:rPr sz="2200">
                          <a:latin typeface="Helvetica Neue Medium"/>
                          <a:ea typeface="Helvetica Neue Medium"/>
                          <a:cs typeface="Helvetica Neue Medium"/>
                          <a:sym typeface="Helvetica Neue Medium"/>
                        </a:rPr>
                        <a:t>The Complex Sentence game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Practice in constructing subordinate clauses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159</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17" name="Image" descr="Image"/>
          <p:cNvPicPr>
            <a:picLocks noChangeAspect="1"/>
          </p:cNvPicPr>
          <p:nvPr/>
        </p:nvPicPr>
        <p:blipFill>
          <a:blip r:embed="rId2">
            <a:extLst/>
          </a:blip>
          <a:stretch>
            <a:fillRect/>
          </a:stretch>
        </p:blipFill>
        <p:spPr>
          <a:xfrm>
            <a:off x="4026460" y="203200"/>
            <a:ext cx="4699004" cy="800100"/>
          </a:xfrm>
          <a:prstGeom prst="rect">
            <a:avLst/>
          </a:prstGeom>
          <a:ln w="12700">
            <a:miter lim="400000"/>
          </a:ln>
        </p:spPr>
      </p:pic>
      <p:sp>
        <p:nvSpPr>
          <p:cNvPr id="2418" name="The Complex Sentence Game"/>
          <p:cNvSpPr txBox="1"/>
          <p:nvPr/>
        </p:nvSpPr>
        <p:spPr>
          <a:xfrm>
            <a:off x="4162962" y="1223619"/>
            <a:ext cx="442600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The Complex Sentence Game</a:t>
            </a:r>
          </a:p>
        </p:txBody>
      </p:sp>
      <p:graphicFrame>
        <p:nvGraphicFramePr>
          <p:cNvPr id="2419" name="Table"/>
          <p:cNvGraphicFramePr/>
          <p:nvPr/>
        </p:nvGraphicFramePr>
        <p:xfrm>
          <a:off x="446332" y="2231575"/>
          <a:ext cx="12340733" cy="671503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269809"/>
                <a:gridCol w="2070922"/>
              </a:tblGrid>
              <a:tr h="839379">
                <a:tc>
                  <a:txBody>
                    <a:bodyPr/>
                    <a:lstStyle/>
                    <a:p>
                      <a:pPr defTabSz="914400"/>
                      <a:r>
                        <a:rPr sz="2200">
                          <a:latin typeface="Helvetica Neue Medium"/>
                          <a:ea typeface="Helvetica Neue Medium"/>
                          <a:cs typeface="Helvetica Neue Medium"/>
                          <a:sym typeface="Helvetica Neue Medium"/>
                        </a:rPr>
                        <a:t>Change the first word or phrase of the subordinate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4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839379">
                <a:tc>
                  <a:txBody>
                    <a:bodyPr/>
                    <a:lstStyle/>
                    <a:p>
                      <a:pPr defTabSz="914400"/>
                      <a:r>
                        <a:rPr sz="2200">
                          <a:latin typeface="Helvetica Neue Medium"/>
                          <a:ea typeface="Helvetica Neue Medium"/>
                          <a:cs typeface="Helvetica Neue Medium"/>
                          <a:sym typeface="Helvetica Neue Medium"/>
                        </a:rPr>
                        <a:t>Change subordinate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4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839379">
                <a:tc>
                  <a:txBody>
                    <a:bodyPr/>
                    <a:lstStyle/>
                    <a:p>
                      <a:pPr defTabSz="914400"/>
                      <a:r>
                        <a:rPr sz="2200">
                          <a:latin typeface="Helvetica Neue Medium"/>
                          <a:ea typeface="Helvetica Neue Medium"/>
                          <a:cs typeface="Helvetica Neue Medium"/>
                          <a:sym typeface="Helvetica Neue Medium"/>
                        </a:rPr>
                        <a:t>Change the main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2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839379">
                <a:tc>
                  <a:txBody>
                    <a:bodyPr/>
                    <a:lstStyle/>
                    <a:p>
                      <a:pPr defTabSz="914400"/>
                      <a:r>
                        <a:rPr sz="2200">
                          <a:latin typeface="Helvetica Neue Medium"/>
                          <a:ea typeface="Helvetica Neue Medium"/>
                          <a:cs typeface="Helvetica Neue Medium"/>
                          <a:sym typeface="Helvetica Neue Medium"/>
                        </a:rPr>
                        <a:t>Change the verb in the main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2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839379">
                <a:tc>
                  <a:txBody>
                    <a:bodyPr/>
                    <a:lstStyle/>
                    <a:p>
                      <a:pPr defTabSz="914400"/>
                      <a:r>
                        <a:rPr sz="2200">
                          <a:latin typeface="Helvetica Neue Medium"/>
                          <a:ea typeface="Helvetica Neue Medium"/>
                          <a:cs typeface="Helvetica Neue Medium"/>
                          <a:sym typeface="Helvetica Neue Medium"/>
                        </a:rPr>
                        <a:t>Create a completely new sentence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6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839379">
                <a:tc>
                  <a:txBody>
                    <a:bodyPr/>
                    <a:lstStyle/>
                    <a:p>
                      <a:pPr defTabSz="914400"/>
                      <a:r>
                        <a:rPr sz="2200">
                          <a:latin typeface="Helvetica Neue Medium"/>
                          <a:ea typeface="Helvetica Neue Medium"/>
                          <a:cs typeface="Helvetica Neue Medium"/>
                          <a:sym typeface="Helvetica Neue Medium"/>
                        </a:rPr>
                        <a:t>Change subject in main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2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839379">
                <a:tc>
                  <a:txBody>
                    <a:bodyPr/>
                    <a:lstStyle/>
                    <a:p>
                      <a:pPr defTabSz="914400"/>
                      <a:r>
                        <a:rPr sz="2200">
                          <a:latin typeface="Helvetica Neue Medium"/>
                          <a:ea typeface="Helvetica Neue Medium"/>
                          <a:cs typeface="Helvetica Neue Medium"/>
                          <a:sym typeface="Helvetica Neue Medium"/>
                        </a:rPr>
                        <a:t>Move the subordinate clause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latin typeface="Helvetica Neue Medium"/>
                          <a:ea typeface="Helvetica Neue Medium"/>
                          <a:cs typeface="Helvetica Neue Medium"/>
                          <a:sym typeface="Helvetica Neue Medium"/>
                        </a:rPr>
                        <a:t>6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839379">
                <a:tc>
                  <a:txBody>
                    <a:bodyPr/>
                    <a:lstStyle/>
                    <a:p>
                      <a:pPr defTabSz="914400"/>
                      <a:r>
                        <a:rPr sz="2200">
                          <a:latin typeface="Helvetica Neue Medium"/>
                          <a:ea typeface="Helvetica Neue Medium"/>
                          <a:cs typeface="Helvetica Neue Medium"/>
                          <a:sym typeface="Helvetica Neue Medium"/>
                        </a:rPr>
                        <a:t>Miss a turn</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1E0DA"/>
                    </a:solidFill>
                  </a:tcPr>
                </a:tc>
                <a:tc>
                  <a:txBody>
                    <a:bodyPr/>
                    <a:lstStyle/>
                    <a:p>
                      <a:pPr defTabSz="914400"/>
                      <a:r>
                        <a:rPr sz="2200">
                          <a:latin typeface="Helvetica Neue Medium"/>
                          <a:ea typeface="Helvetica Neue Medium"/>
                          <a:cs typeface="Helvetica Neue Medium"/>
                          <a:sym typeface="Helvetica Neue Medium"/>
                        </a:rPr>
                        <a:t>0 points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1E0DA"/>
                    </a:solidFill>
                  </a:tcPr>
                </a:tc>
              </a:tr>
            </a:tbl>
          </a:graphicData>
        </a:graphic>
      </p:graphicFrame>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21" name="Image" descr="Image"/>
          <p:cNvPicPr>
            <a:picLocks noChangeAspect="1"/>
          </p:cNvPicPr>
          <p:nvPr/>
        </p:nvPicPr>
        <p:blipFill>
          <a:blip r:embed="rId2">
            <a:extLst/>
          </a:blip>
          <a:stretch>
            <a:fillRect/>
          </a:stretch>
        </p:blipFill>
        <p:spPr>
          <a:xfrm>
            <a:off x="4026460" y="203200"/>
            <a:ext cx="4699004" cy="800100"/>
          </a:xfrm>
          <a:prstGeom prst="rect">
            <a:avLst/>
          </a:prstGeom>
          <a:ln w="12700">
            <a:miter lim="400000"/>
          </a:ln>
        </p:spPr>
      </p:pic>
      <p:sp>
        <p:nvSpPr>
          <p:cNvPr id="2422" name="The Complex Sentence Game"/>
          <p:cNvSpPr txBox="1"/>
          <p:nvPr/>
        </p:nvSpPr>
        <p:spPr>
          <a:xfrm>
            <a:off x="4162962" y="1223619"/>
            <a:ext cx="442600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The Complex Sentence Game</a:t>
            </a:r>
          </a:p>
        </p:txBody>
      </p:sp>
      <p:sp>
        <p:nvSpPr>
          <p:cNvPr id="2423" name="Write a complex sentence on the board…"/>
          <p:cNvSpPr txBox="1"/>
          <p:nvPr>
            <p:ph type="body" idx="4294967295"/>
          </p:nvPr>
        </p:nvSpPr>
        <p:spPr>
          <a:xfrm>
            <a:off x="591255" y="2243737"/>
            <a:ext cx="10601577" cy="6285662"/>
          </a:xfrm>
          <a:prstGeom prst="rect">
            <a:avLst/>
          </a:prstGeom>
        </p:spPr>
        <p:txBody>
          <a:bodyPr lIns="72248" tIns="72248" rIns="72248" bIns="72248" anchor="t"/>
          <a:lstStyle/>
          <a:p>
            <a:pPr marL="228600" indent="-228600" defTabSz="1300480">
              <a:spcBef>
                <a:spcPts val="1100"/>
              </a:spcBef>
              <a:buSzPct val="100000"/>
              <a:defRPr sz="4400">
                <a:latin typeface="Arial"/>
                <a:ea typeface="Arial"/>
                <a:cs typeface="Arial"/>
                <a:sym typeface="Arial"/>
              </a:defRPr>
            </a:pPr>
            <a:r>
              <a:t> Write a complex sentence on the board</a:t>
            </a:r>
          </a:p>
          <a:p>
            <a:pPr marL="228600" indent="-228600" defTabSz="1300480">
              <a:spcBef>
                <a:spcPts val="1100"/>
              </a:spcBef>
              <a:buSzPct val="100000"/>
              <a:defRPr sz="4400">
                <a:latin typeface="Arial"/>
                <a:ea typeface="Arial"/>
                <a:cs typeface="Arial"/>
                <a:sym typeface="Arial"/>
              </a:defRPr>
            </a:pPr>
            <a:r>
              <a:t> Player picks up a card, suggests an answer and checks with the group</a:t>
            </a:r>
          </a:p>
          <a:p>
            <a:pPr marL="228600" indent="-228600" defTabSz="1300480">
              <a:spcBef>
                <a:spcPts val="1100"/>
              </a:spcBef>
              <a:buSzPct val="100000"/>
              <a:defRPr sz="4400">
                <a:latin typeface="Arial"/>
                <a:ea typeface="Arial"/>
                <a:cs typeface="Arial"/>
                <a:sym typeface="Arial"/>
              </a:defRPr>
            </a:pPr>
            <a:r>
              <a:t> Teacher judges its suitability</a:t>
            </a:r>
          </a:p>
          <a:p>
            <a:pPr marL="228600" indent="-228600" defTabSz="1300480">
              <a:spcBef>
                <a:spcPts val="1100"/>
              </a:spcBef>
              <a:buSzPct val="100000"/>
              <a:defRPr sz="4400">
                <a:latin typeface="Arial"/>
                <a:ea typeface="Arial"/>
                <a:cs typeface="Arial"/>
                <a:sym typeface="Arial"/>
              </a:defRPr>
            </a:pPr>
            <a:r>
              <a:t> Teacher records sentences on whiteboard as it is modified</a:t>
            </a:r>
          </a:p>
          <a:p>
            <a:pPr marL="228600" indent="-228600" defTabSz="1300480">
              <a:spcBef>
                <a:spcPts val="1100"/>
              </a:spcBef>
              <a:buSzPct val="100000"/>
              <a:defRPr sz="4400">
                <a:latin typeface="Arial"/>
                <a:ea typeface="Arial"/>
                <a:cs typeface="Arial"/>
                <a:sym typeface="Arial"/>
              </a:defRPr>
            </a:pPr>
            <a:r>
              <a:t> Teacher keeps the score</a:t>
            </a:r>
          </a:p>
          <a:p>
            <a:pPr marL="228600" indent="-228600" defTabSz="1300480">
              <a:spcBef>
                <a:spcPts val="1100"/>
              </a:spcBef>
              <a:buSzPct val="100000"/>
              <a:defRPr sz="4400">
                <a:latin typeface="Arial"/>
                <a:ea typeface="Arial"/>
                <a:cs typeface="Arial"/>
                <a:sym typeface="Arial"/>
              </a:defRPr>
            </a:pPr>
            <a:r>
              <a:t> First to 10 wins</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25" name="The great white shark is the largest of the predatory sharks, capable of eating seals whole."/>
          <p:cNvSpPr txBox="1"/>
          <p:nvPr/>
        </p:nvSpPr>
        <p:spPr>
          <a:xfrm>
            <a:off x="391689" y="4198465"/>
            <a:ext cx="12517451" cy="1356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vl1pPr>
          </a:lstStyle>
          <a:p>
            <a:pPr/>
            <a:r>
              <a:t>The great white shark is the largest of the predatory sharks, capable of eating seals whole.</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27" name="here"/>
          <p:cNvSpPr txBox="1"/>
          <p:nvPr>
            <p:ph type="title" idx="4294967295"/>
          </p:nvPr>
        </p:nvSpPr>
        <p:spPr>
          <a:xfrm>
            <a:off x="1948461" y="1392655"/>
            <a:ext cx="10403844" cy="1777658"/>
          </a:xfrm>
          <a:prstGeom prst="rect">
            <a:avLst/>
          </a:prstGeom>
        </p:spPr>
        <p:txBody>
          <a:bodyPr/>
          <a:lstStyle/>
          <a:p>
            <a:pPr/>
            <a:r>
              <a:t>here</a:t>
            </a:r>
          </a:p>
        </p:txBody>
      </p:sp>
      <p:sp>
        <p:nvSpPr>
          <p:cNvPr id="2428" name="sentence daily…"/>
          <p:cNvSpPr txBox="1"/>
          <p:nvPr>
            <p:ph type="body" sz="half" idx="4294967295"/>
          </p:nvPr>
        </p:nvSpPr>
        <p:spPr>
          <a:xfrm>
            <a:off x="7258755" y="3170310"/>
            <a:ext cx="5093550" cy="6230687"/>
          </a:xfrm>
          <a:prstGeom prst="rect">
            <a:avLst/>
          </a:prstGeom>
        </p:spPr>
        <p:txBody>
          <a:bodyPr/>
          <a:lstStyle/>
          <a:p>
            <a:pPr/>
            <a:r>
              <a:t>sentence daily</a:t>
            </a:r>
          </a:p>
          <a:p>
            <a:pPr/>
            <a:r>
              <a:t>crafting great…</a:t>
            </a:r>
          </a:p>
          <a:p>
            <a:pPr/>
            <a:r>
              <a:t>couch to…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33" name="Laika The Astronaut…"/>
          <p:cNvSpPr txBox="1"/>
          <p:nvPr/>
        </p:nvSpPr>
        <p:spPr>
          <a:xfrm>
            <a:off x="-9565" y="3071532"/>
            <a:ext cx="12947227" cy="5534162"/>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2200"/>
            </a:pPr>
            <a:r>
              <a:t>Laika The Astronaut </a:t>
            </a:r>
          </a:p>
          <a:p>
            <a:pPr algn="l" defTabSz="325120">
              <a:defRPr b="1" sz="2200"/>
            </a:pPr>
          </a:p>
          <a:p>
            <a:pPr algn="l" defTabSz="325120">
              <a:defRPr sz="2200"/>
            </a:pPr>
            <a:r>
              <a:t>Laika</a:t>
            </a:r>
            <a:r>
              <a:rPr b="1"/>
              <a:t> </a:t>
            </a:r>
            <a:r>
              <a:t>was a stray dog, wandering the streets of Moscow. She had no family and nowhere to call home. Laika was all alone.</a:t>
            </a:r>
          </a:p>
          <a:p>
            <a:pPr algn="l" defTabSz="325120">
              <a:defRPr sz="2200"/>
            </a:pPr>
          </a:p>
          <a:p>
            <a:pPr algn="l" defTabSz="325120">
              <a:defRPr sz="2200"/>
            </a:pPr>
            <a:r>
              <a:t>At night, she looked at the stars and made a wish - a wish to find a family who would love her. Then someone noticed Laika was alone and decided she would be perfect for a very special job....</a:t>
            </a:r>
          </a:p>
          <a:p>
            <a:pPr algn="l" defTabSz="325120">
              <a:defRPr sz="2200"/>
            </a:pPr>
          </a:p>
          <a:p>
            <a:pPr algn="l" defTabSz="325120">
              <a:defRPr sz="2200"/>
            </a:pPr>
            <a:r>
              <a:t>A group of scientists wanted her to try out their new spacecraft. She trained very hard and was tested many times until finally...</a:t>
            </a:r>
          </a:p>
          <a:p>
            <a:pPr algn="l" defTabSz="325120">
              <a:defRPr sz="2200"/>
            </a:pPr>
          </a:p>
          <a:p>
            <a:pPr algn="l" defTabSz="325120">
              <a:defRPr sz="2200"/>
            </a:pPr>
            <a:r>
              <a:t>Laika was ready to go into space. She climbed aboard her rocket and waited.</a:t>
            </a:r>
          </a:p>
          <a:p>
            <a:pPr algn="l" defTabSz="325120">
              <a:defRPr sz="2200"/>
            </a:pPr>
          </a:p>
          <a:p>
            <a:pPr algn="l" defTabSz="325120">
              <a:defRPr sz="2200"/>
            </a:pPr>
            <a:r>
              <a:t>10...9...8...7...6...5...4...3...2...1...</a:t>
            </a:r>
          </a:p>
          <a:p>
            <a:pPr algn="l" defTabSz="325120">
              <a:defRPr sz="2200"/>
            </a:pPr>
          </a:p>
          <a:p>
            <a:pPr algn="l" defTabSz="325120">
              <a:defRPr sz="2200"/>
            </a:pPr>
            <a:r>
              <a:t>BLAST OFF!</a:t>
            </a:r>
          </a:p>
        </p:txBody>
      </p:sp>
      <p:pic>
        <p:nvPicPr>
          <p:cNvPr id="1734" name="IMG_2254.jpeg" descr="IMG_2254.jpeg"/>
          <p:cNvPicPr>
            <a:picLocks noChangeAspect="1"/>
          </p:cNvPicPr>
          <p:nvPr/>
        </p:nvPicPr>
        <p:blipFill>
          <a:blip r:embed="rId2">
            <a:extLst/>
          </a:blip>
          <a:stretch>
            <a:fillRect/>
          </a:stretch>
        </p:blipFill>
        <p:spPr>
          <a:xfrm>
            <a:off x="796659" y="1316090"/>
            <a:ext cx="3109191" cy="2331892"/>
          </a:xfrm>
          <a:prstGeom prst="rect">
            <a:avLst/>
          </a:prstGeom>
          <a:ln w="12700">
            <a:miter lim="400000"/>
          </a:ln>
        </p:spPr>
      </p:pic>
      <p:sp>
        <p:nvSpPr>
          <p:cNvPr id="1735" name="Y2?"/>
          <p:cNvSpPr txBox="1"/>
          <p:nvPr>
            <p:ph type="title" idx="4294967295"/>
          </p:nvPr>
        </p:nvSpPr>
        <p:spPr>
          <a:xfrm>
            <a:off x="11594252" y="956732"/>
            <a:ext cx="1314664"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0" name="Back to basics!"/>
          <p:cNvSpPr txBox="1"/>
          <p:nvPr>
            <p:ph type="title" idx="4294967295"/>
          </p:nvPr>
        </p:nvSpPr>
        <p:spPr>
          <a:xfrm>
            <a:off x="1948461" y="1392655"/>
            <a:ext cx="10403844" cy="1777658"/>
          </a:xfrm>
          <a:prstGeom prst="rect">
            <a:avLst/>
          </a:prstGeom>
        </p:spPr>
        <p:txBody>
          <a:bodyPr/>
          <a:lstStyle/>
          <a:p>
            <a:pPr/>
            <a:r>
              <a:t>Back to basics!</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2" name="Shape 1135"/>
          <p:cNvSpPr txBox="1"/>
          <p:nvPr>
            <p:ph type="title" idx="4294967295"/>
          </p:nvPr>
        </p:nvSpPr>
        <p:spPr>
          <a:xfrm>
            <a:off x="975359" y="866986"/>
            <a:ext cx="11054082" cy="1625603"/>
          </a:xfrm>
          <a:prstGeom prst="rect">
            <a:avLst/>
          </a:prstGeom>
        </p:spPr>
        <p:txBody>
          <a:bodyPr lIns="65022" tIns="65022" rIns="65022" bIns="65022"/>
          <a:lstStyle>
            <a:lvl1pPr algn="l" defTabSz="914400">
              <a:defRPr b="1" sz="5600">
                <a:latin typeface="Arial"/>
                <a:ea typeface="Arial"/>
                <a:cs typeface="Arial"/>
                <a:sym typeface="Arial"/>
              </a:defRPr>
            </a:lvl1pPr>
          </a:lstStyle>
          <a:p>
            <a:pPr/>
            <a:r>
              <a:t>Traffic light sentences</a:t>
            </a:r>
          </a:p>
        </p:txBody>
      </p:sp>
      <p:sp>
        <p:nvSpPr>
          <p:cNvPr id="2433" name="Shape 1136"/>
          <p:cNvSpPr txBox="1"/>
          <p:nvPr>
            <p:ph type="body" idx="4294967295"/>
          </p:nvPr>
        </p:nvSpPr>
        <p:spPr>
          <a:xfrm>
            <a:off x="973102" y="2316474"/>
            <a:ext cx="11054082" cy="6452742"/>
          </a:xfrm>
          <a:prstGeom prst="rect">
            <a:avLst/>
          </a:prstGeom>
          <a:solidFill>
            <a:srgbClr val="9ED3D7"/>
          </a:solidFill>
        </p:spPr>
        <p:txBody>
          <a:bodyPr lIns="65022" tIns="65022" rIns="65022" bIns="65022" anchor="t"/>
          <a:lstStyle/>
          <a:p>
            <a:pPr marL="0" indent="0" defTabSz="914400">
              <a:spcBef>
                <a:spcPts val="1700"/>
              </a:spcBef>
              <a:buSzTx/>
              <a:buNone/>
              <a:defRPr b="1" sz="5600">
                <a:solidFill>
                  <a:srgbClr val="009900"/>
                </a:solidFill>
                <a:latin typeface="Arial"/>
                <a:ea typeface="Arial"/>
                <a:cs typeface="Arial"/>
                <a:sym typeface="Arial"/>
              </a:defRPr>
            </a:pPr>
            <a:r>
              <a:t>S</a:t>
            </a:r>
            <a:r>
              <a:rPr b="0">
                <a:solidFill>
                  <a:srgbClr val="000000"/>
                </a:solidFill>
              </a:rPr>
              <a:t>o the boy decided to help the penguin find its way home</a:t>
            </a:r>
            <a:r>
              <a:rPr sz="10200">
                <a:solidFill>
                  <a:srgbClr val="FF0000"/>
                </a:solidFill>
              </a:rPr>
              <a:t>.</a:t>
            </a:r>
            <a:r>
              <a:rPr b="0">
                <a:solidFill>
                  <a:srgbClr val="000000"/>
                </a:solidFill>
              </a:rPr>
              <a:t> </a:t>
            </a:r>
            <a:r>
              <a:t>H</a:t>
            </a:r>
            <a:r>
              <a:rPr b="0">
                <a:solidFill>
                  <a:srgbClr val="000000"/>
                </a:solidFill>
              </a:rPr>
              <a:t>e </a:t>
            </a:r>
          </a:p>
          <a:p>
            <a:pPr marL="0" indent="0" defTabSz="914400">
              <a:spcBef>
                <a:spcPts val="1700"/>
              </a:spcBef>
              <a:buSzTx/>
              <a:buNone/>
              <a:defRPr sz="5600">
                <a:latin typeface="Arial"/>
                <a:ea typeface="Arial"/>
                <a:cs typeface="Arial"/>
                <a:sym typeface="Arial"/>
              </a:defRPr>
            </a:pPr>
            <a:r>
              <a:t>checked in the Lost and Found office</a:t>
            </a:r>
            <a:r>
              <a:rPr sz="10200">
                <a:solidFill>
                  <a:srgbClr val="FF0000"/>
                </a:solidFill>
              </a:rPr>
              <a:t>.</a:t>
            </a:r>
            <a:r>
              <a:rPr b="1">
                <a:solidFill>
                  <a:srgbClr val="009900"/>
                </a:solidFill>
              </a:rPr>
              <a:t>B</a:t>
            </a:r>
            <a:r>
              <a:t>ut no one was missing a penguin</a:t>
            </a:r>
            <a:r>
              <a:rPr sz="10200">
                <a:solidFill>
                  <a:srgbClr val="FF0000"/>
                </a:solidFill>
              </a:rPr>
              <a:t>.</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5" name="Shape 1138"/>
          <p:cNvSpPr txBox="1"/>
          <p:nvPr>
            <p:ph type="title" idx="4294967295"/>
          </p:nvPr>
        </p:nvSpPr>
        <p:spPr>
          <a:xfrm>
            <a:off x="975359" y="866986"/>
            <a:ext cx="11054082" cy="1625603"/>
          </a:xfrm>
          <a:prstGeom prst="rect">
            <a:avLst/>
          </a:prstGeom>
        </p:spPr>
        <p:txBody>
          <a:bodyPr lIns="65022" tIns="65022" rIns="65022" bIns="65022"/>
          <a:lstStyle>
            <a:lvl1pPr algn="l" defTabSz="914400">
              <a:defRPr b="1" sz="5600">
                <a:latin typeface="Arial"/>
                <a:ea typeface="Arial"/>
                <a:cs typeface="Arial"/>
                <a:sym typeface="Arial"/>
              </a:defRPr>
            </a:lvl1pPr>
          </a:lstStyle>
          <a:p>
            <a:pPr/>
            <a:r>
              <a:t>Traffic Light Sentences</a:t>
            </a:r>
          </a:p>
        </p:txBody>
      </p:sp>
      <p:sp>
        <p:nvSpPr>
          <p:cNvPr id="2436" name="Shape 1139"/>
          <p:cNvSpPr txBox="1"/>
          <p:nvPr>
            <p:ph type="body" sz="half" idx="4294967295"/>
          </p:nvPr>
        </p:nvSpPr>
        <p:spPr>
          <a:xfrm>
            <a:off x="975359" y="2817703"/>
            <a:ext cx="11054082" cy="3084130"/>
          </a:xfrm>
          <a:prstGeom prst="rect">
            <a:avLst/>
          </a:prstGeom>
          <a:solidFill>
            <a:srgbClr val="9ED3D7"/>
          </a:solidFill>
        </p:spPr>
        <p:txBody>
          <a:bodyPr lIns="65022" tIns="65022" rIns="65022" bIns="65022" anchor="t"/>
          <a:lstStyle/>
          <a:p>
            <a:pPr marL="0" indent="0" defTabSz="914400">
              <a:spcBef>
                <a:spcPts val="1700"/>
              </a:spcBef>
              <a:buSzTx/>
              <a:buNone/>
              <a:defRPr b="1" sz="4400">
                <a:solidFill>
                  <a:srgbClr val="009900"/>
                </a:solidFill>
                <a:latin typeface="Arial"/>
                <a:ea typeface="Arial"/>
                <a:cs typeface="Arial"/>
                <a:sym typeface="Arial"/>
              </a:defRPr>
            </a:pPr>
            <a:r>
              <a:t>H</a:t>
            </a:r>
            <a:r>
              <a:rPr b="0">
                <a:solidFill>
                  <a:srgbClr val="000000"/>
                </a:solidFill>
              </a:rPr>
              <a:t>e wanted to help the penguin </a:t>
            </a:r>
            <a:r>
              <a:rPr b="0">
                <a:solidFill>
                  <a:srgbClr val="FF3300"/>
                </a:solidFill>
              </a:rPr>
              <a:t>but</a:t>
            </a:r>
            <a:r>
              <a:rPr b="0">
                <a:solidFill>
                  <a:srgbClr val="000000"/>
                </a:solidFill>
              </a:rPr>
              <a:t> he didn’t know how to</a:t>
            </a:r>
            <a:r>
              <a:rPr b="0" sz="10200">
                <a:solidFill>
                  <a:srgbClr val="FF0000"/>
                </a:solidFill>
              </a:rPr>
              <a:t>.</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8" name="Image" descr="Image"/>
          <p:cNvPicPr>
            <a:picLocks noChangeAspect="1"/>
          </p:cNvPicPr>
          <p:nvPr/>
        </p:nvPicPr>
        <p:blipFill>
          <a:blip r:embed="rId2">
            <a:extLst/>
          </a:blip>
          <a:stretch>
            <a:fillRect/>
          </a:stretch>
        </p:blipFill>
        <p:spPr>
          <a:xfrm>
            <a:off x="3285066" y="1659466"/>
            <a:ext cx="6434668" cy="6434668"/>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0" name="Shape 1141"/>
          <p:cNvSpPr txBox="1"/>
          <p:nvPr>
            <p:ph type="title" idx="4294967295"/>
          </p:nvPr>
        </p:nvSpPr>
        <p:spPr>
          <a:xfrm>
            <a:off x="973102" y="575732"/>
            <a:ext cx="11054082" cy="1625602"/>
          </a:xfrm>
          <a:prstGeom prst="rect">
            <a:avLst/>
          </a:prstGeom>
        </p:spPr>
        <p:txBody>
          <a:bodyPr lIns="65022" tIns="65022" rIns="65022" bIns="65022"/>
          <a:lstStyle>
            <a:lvl1pPr algn="l" defTabSz="914400">
              <a:defRPr b="1" sz="5600">
                <a:latin typeface="Arial"/>
                <a:ea typeface="Arial"/>
                <a:cs typeface="Arial"/>
                <a:sym typeface="Arial"/>
              </a:defRPr>
            </a:lvl1pPr>
          </a:lstStyle>
          <a:p>
            <a:pPr/>
            <a:r>
              <a:t>Sentence count</a:t>
            </a:r>
          </a:p>
        </p:txBody>
      </p:sp>
      <p:sp>
        <p:nvSpPr>
          <p:cNvPr id="2441" name="Shape 1142"/>
          <p:cNvSpPr txBox="1"/>
          <p:nvPr>
            <p:ph type="body" idx="4294967295"/>
          </p:nvPr>
        </p:nvSpPr>
        <p:spPr>
          <a:xfrm>
            <a:off x="767643" y="2111018"/>
            <a:ext cx="11054083" cy="4619424"/>
          </a:xfrm>
          <a:prstGeom prst="rect">
            <a:avLst/>
          </a:prstGeom>
        </p:spPr>
        <p:txBody>
          <a:bodyPr lIns="65022" tIns="65022" rIns="65022" bIns="65022" anchor="t"/>
          <a:lstStyle>
            <a:lvl1pPr marL="0" indent="0" defTabSz="914400">
              <a:spcBef>
                <a:spcPts val="700"/>
              </a:spcBef>
              <a:buSzTx/>
              <a:buNone/>
              <a:defRPr sz="4400">
                <a:latin typeface="Arial"/>
                <a:ea typeface="Arial"/>
                <a:cs typeface="Arial"/>
                <a:sym typeface="Arial"/>
              </a:defRPr>
            </a:lvl1pPr>
          </a:lstStyle>
          <a:p>
            <a:pPr/>
            <a:r>
              <a:t>Once there was a boy and one day he found a penguin at his door. The boy didn’t know where it had come from but it began to follow him everywhere. The penguin looked sad and the boy thought it must be lost.</a:t>
            </a:r>
          </a:p>
        </p:txBody>
      </p:sp>
      <p:grpSp>
        <p:nvGrpSpPr>
          <p:cNvPr id="2444" name="Group 1145"/>
          <p:cNvGrpSpPr/>
          <p:nvPr/>
        </p:nvGrpSpPr>
        <p:grpSpPr>
          <a:xfrm>
            <a:off x="2114309" y="7104232"/>
            <a:ext cx="1492870" cy="1546302"/>
            <a:chOff x="0" y="0"/>
            <a:chExt cx="1492868" cy="1546301"/>
          </a:xfrm>
        </p:grpSpPr>
        <p:sp>
          <p:nvSpPr>
            <p:cNvPr id="2442" name="Shape 1143"/>
            <p:cNvSpPr/>
            <p:nvPr/>
          </p:nvSpPr>
          <p:spPr>
            <a:xfrm flipH="1" rot="17863451">
              <a:off x="201320" y="670705"/>
              <a:ext cx="1639166" cy="204889"/>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sp>
          <p:nvSpPr>
            <p:cNvPr id="2443" name="Shape 1144"/>
            <p:cNvSpPr/>
            <p:nvPr/>
          </p:nvSpPr>
          <p:spPr>
            <a:xfrm flipH="1" rot="1994357">
              <a:off x="-16843" y="1116575"/>
              <a:ext cx="886897" cy="203274"/>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grpSp>
      <p:grpSp>
        <p:nvGrpSpPr>
          <p:cNvPr id="2447" name="Group 1148"/>
          <p:cNvGrpSpPr/>
          <p:nvPr/>
        </p:nvGrpSpPr>
        <p:grpSpPr>
          <a:xfrm>
            <a:off x="3672253" y="7128938"/>
            <a:ext cx="1492267" cy="1544563"/>
            <a:chOff x="0" y="-1"/>
            <a:chExt cx="1492266" cy="1544561"/>
          </a:xfrm>
        </p:grpSpPr>
        <p:sp>
          <p:nvSpPr>
            <p:cNvPr id="2445" name="Shape 1146"/>
            <p:cNvSpPr/>
            <p:nvPr/>
          </p:nvSpPr>
          <p:spPr>
            <a:xfrm flipH="1" rot="17863451">
              <a:off x="202370" y="669706"/>
              <a:ext cx="1636909" cy="204889"/>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sp>
          <p:nvSpPr>
            <p:cNvPr id="2446" name="Shape 1147"/>
            <p:cNvSpPr/>
            <p:nvPr/>
          </p:nvSpPr>
          <p:spPr>
            <a:xfrm flipH="1" rot="1994357">
              <a:off x="-16920" y="1115104"/>
              <a:ext cx="886893" cy="202994"/>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grpSp>
      <p:grpSp>
        <p:nvGrpSpPr>
          <p:cNvPr id="2450" name="Group 1151"/>
          <p:cNvGrpSpPr/>
          <p:nvPr/>
        </p:nvGrpSpPr>
        <p:grpSpPr>
          <a:xfrm>
            <a:off x="5643151" y="7221604"/>
            <a:ext cx="1490176" cy="1544115"/>
            <a:chOff x="0" y="-1"/>
            <a:chExt cx="1490175" cy="1544113"/>
          </a:xfrm>
        </p:grpSpPr>
        <p:sp>
          <p:nvSpPr>
            <p:cNvPr id="2448" name="Shape 1149"/>
            <p:cNvSpPr/>
            <p:nvPr/>
          </p:nvSpPr>
          <p:spPr>
            <a:xfrm flipH="1" rot="17863451">
              <a:off x="200460" y="669813"/>
              <a:ext cx="1636907" cy="204484"/>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sp>
          <p:nvSpPr>
            <p:cNvPr id="2449" name="Shape 1150"/>
            <p:cNvSpPr/>
            <p:nvPr/>
          </p:nvSpPr>
          <p:spPr>
            <a:xfrm flipH="1" rot="1994357">
              <a:off x="-16777" y="1115007"/>
              <a:ext cx="885140" cy="202993"/>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914400">
                <a:defRPr sz="2400">
                  <a:latin typeface="Arial"/>
                  <a:ea typeface="Arial"/>
                  <a:cs typeface="Arial"/>
                  <a:sym typeface="Arial"/>
                </a:defRPr>
              </a:pPr>
            </a:p>
          </p:txBody>
        </p:sp>
      </p:gr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2" name="Image" descr="Image"/>
          <p:cNvPicPr>
            <a:picLocks noChangeAspect="1"/>
          </p:cNvPicPr>
          <p:nvPr/>
        </p:nvPicPr>
        <p:blipFill>
          <a:blip r:embed="rId2">
            <a:extLst/>
          </a:blip>
          <a:stretch>
            <a:fillRect/>
          </a:stretch>
        </p:blipFill>
        <p:spPr>
          <a:xfrm>
            <a:off x="5111433" y="6434605"/>
            <a:ext cx="3514285" cy="2341942"/>
          </a:xfrm>
          <a:prstGeom prst="rect">
            <a:avLst/>
          </a:prstGeom>
          <a:ln w="12700">
            <a:miter lim="400000"/>
          </a:ln>
        </p:spPr>
      </p:pic>
      <p:grpSp>
        <p:nvGrpSpPr>
          <p:cNvPr id="2455" name="word"/>
          <p:cNvGrpSpPr/>
          <p:nvPr/>
        </p:nvGrpSpPr>
        <p:grpSpPr>
          <a:xfrm>
            <a:off x="1019949" y="2452814"/>
            <a:ext cx="1267435" cy="1180301"/>
            <a:chOff x="0" y="0"/>
            <a:chExt cx="1267434" cy="1180299"/>
          </a:xfrm>
        </p:grpSpPr>
        <p:sp>
          <p:nvSpPr>
            <p:cNvPr id="2453"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54" name="word"/>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word</a:t>
              </a:r>
            </a:p>
          </p:txBody>
        </p:sp>
      </p:grpSp>
      <p:sp>
        <p:nvSpPr>
          <p:cNvPr id="2456" name="Stepping stones"/>
          <p:cNvSpPr txBox="1"/>
          <p:nvPr>
            <p:ph type="title" idx="4294967295"/>
          </p:nvPr>
        </p:nvSpPr>
        <p:spPr>
          <a:xfrm>
            <a:off x="1829604" y="109685"/>
            <a:ext cx="10403843" cy="1137922"/>
          </a:xfrm>
          <a:prstGeom prst="rect">
            <a:avLst/>
          </a:prstGeom>
        </p:spPr>
        <p:txBody>
          <a:bodyPr lIns="27093" tIns="27093" rIns="27093" bIns="27093" anchor="t"/>
          <a:lstStyle>
            <a:lvl1pPr algn="l" defTabSz="1733928">
              <a:lnSpc>
                <a:spcPct val="80000"/>
              </a:lnSpc>
              <a:defRPr b="1" spc="-141" sz="6000">
                <a:latin typeface="+mn-lt"/>
                <a:ea typeface="+mn-ea"/>
                <a:cs typeface="+mn-cs"/>
                <a:sym typeface="Helvetica Neue"/>
              </a:defRPr>
            </a:lvl1pPr>
          </a:lstStyle>
          <a:p>
            <a:pPr/>
            <a:r>
              <a:t>Stepping stones - word level</a:t>
            </a:r>
          </a:p>
        </p:txBody>
      </p:sp>
      <p:grpSp>
        <p:nvGrpSpPr>
          <p:cNvPr id="2459" name="word"/>
          <p:cNvGrpSpPr/>
          <p:nvPr/>
        </p:nvGrpSpPr>
        <p:grpSpPr>
          <a:xfrm>
            <a:off x="3615340" y="2452814"/>
            <a:ext cx="1267436" cy="1180301"/>
            <a:chOff x="0" y="0"/>
            <a:chExt cx="1267434" cy="1180299"/>
          </a:xfrm>
        </p:grpSpPr>
        <p:sp>
          <p:nvSpPr>
            <p:cNvPr id="2457"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58" name="word"/>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word</a:t>
              </a:r>
            </a:p>
          </p:txBody>
        </p:sp>
      </p:grpSp>
      <p:grpSp>
        <p:nvGrpSpPr>
          <p:cNvPr id="2462" name="word"/>
          <p:cNvGrpSpPr/>
          <p:nvPr/>
        </p:nvGrpSpPr>
        <p:grpSpPr>
          <a:xfrm>
            <a:off x="5996129" y="2452814"/>
            <a:ext cx="1267436" cy="1180301"/>
            <a:chOff x="0" y="0"/>
            <a:chExt cx="1267435" cy="1180299"/>
          </a:xfrm>
        </p:grpSpPr>
        <p:sp>
          <p:nvSpPr>
            <p:cNvPr id="2460" name="Oval"/>
            <p:cNvSpPr/>
            <p:nvPr/>
          </p:nvSpPr>
          <p:spPr>
            <a:xfrm>
              <a:off x="-1" y="0"/>
              <a:ext cx="1267437"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61" name="word"/>
            <p:cNvSpPr txBox="1"/>
            <p:nvPr/>
          </p:nvSpPr>
          <p:spPr>
            <a:xfrm>
              <a:off x="185610" y="395658"/>
              <a:ext cx="896214"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word</a:t>
              </a:r>
            </a:p>
          </p:txBody>
        </p:sp>
      </p:grpSp>
      <p:grpSp>
        <p:nvGrpSpPr>
          <p:cNvPr id="2465" name="word"/>
          <p:cNvGrpSpPr/>
          <p:nvPr/>
        </p:nvGrpSpPr>
        <p:grpSpPr>
          <a:xfrm>
            <a:off x="8477776" y="2452814"/>
            <a:ext cx="1267437" cy="1180301"/>
            <a:chOff x="0" y="0"/>
            <a:chExt cx="1267435" cy="1180299"/>
          </a:xfrm>
        </p:grpSpPr>
        <p:sp>
          <p:nvSpPr>
            <p:cNvPr id="2463" name="Oval"/>
            <p:cNvSpPr/>
            <p:nvPr/>
          </p:nvSpPr>
          <p:spPr>
            <a:xfrm>
              <a:off x="-1" y="0"/>
              <a:ext cx="1267437"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64" name="word"/>
            <p:cNvSpPr txBox="1"/>
            <p:nvPr/>
          </p:nvSpPr>
          <p:spPr>
            <a:xfrm>
              <a:off x="185610" y="395658"/>
              <a:ext cx="896214"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word</a:t>
              </a:r>
            </a:p>
          </p:txBody>
        </p:sp>
      </p:grpSp>
      <p:grpSp>
        <p:nvGrpSpPr>
          <p:cNvPr id="2468" name="word"/>
          <p:cNvGrpSpPr/>
          <p:nvPr/>
        </p:nvGrpSpPr>
        <p:grpSpPr>
          <a:xfrm>
            <a:off x="10959422" y="2452814"/>
            <a:ext cx="1267436" cy="1180301"/>
            <a:chOff x="0" y="0"/>
            <a:chExt cx="1267434" cy="1180299"/>
          </a:xfrm>
        </p:grpSpPr>
        <p:sp>
          <p:nvSpPr>
            <p:cNvPr id="2466"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67" name="word"/>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word</a:t>
              </a:r>
            </a:p>
          </p:txBody>
        </p:sp>
      </p:grpSp>
      <p:sp>
        <p:nvSpPr>
          <p:cNvPr id="2469" name="Line"/>
          <p:cNvSpPr/>
          <p:nvPr/>
        </p:nvSpPr>
        <p:spPr>
          <a:xfrm>
            <a:off x="9880869" y="3110697"/>
            <a:ext cx="893422"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70" name="Line"/>
          <p:cNvSpPr/>
          <p:nvPr/>
        </p:nvSpPr>
        <p:spPr>
          <a:xfrm>
            <a:off x="2572384" y="3110697"/>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71" name="Line"/>
          <p:cNvSpPr/>
          <p:nvPr/>
        </p:nvSpPr>
        <p:spPr>
          <a:xfrm>
            <a:off x="5032309" y="3110697"/>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72" name="Line"/>
          <p:cNvSpPr/>
          <p:nvPr/>
        </p:nvSpPr>
        <p:spPr>
          <a:xfrm>
            <a:off x="7559966" y="3178430"/>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grpSp>
        <p:nvGrpSpPr>
          <p:cNvPr id="2475" name="word"/>
          <p:cNvGrpSpPr/>
          <p:nvPr/>
        </p:nvGrpSpPr>
        <p:grpSpPr>
          <a:xfrm>
            <a:off x="1152774" y="4375977"/>
            <a:ext cx="1267435" cy="1180301"/>
            <a:chOff x="0" y="0"/>
            <a:chExt cx="1267434" cy="1180299"/>
          </a:xfrm>
        </p:grpSpPr>
        <p:sp>
          <p:nvSpPr>
            <p:cNvPr id="2473"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74" name="The"/>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defTabSz="587022">
                <a:defRPr sz="2200">
                  <a:solidFill>
                    <a:srgbClr val="4EAD2B"/>
                  </a:solidFill>
                  <a:latin typeface="Helvetica Neue Medium"/>
                  <a:ea typeface="Helvetica Neue Medium"/>
                  <a:cs typeface="Helvetica Neue Medium"/>
                  <a:sym typeface="Helvetica Neue Medium"/>
                </a:defRPr>
              </a:pPr>
              <a:r>
                <a:t>T</a:t>
              </a:r>
              <a:r>
                <a:rPr>
                  <a:solidFill>
                    <a:srgbClr val="FFFFFF"/>
                  </a:solidFill>
                </a:rPr>
                <a:t>he</a:t>
              </a:r>
            </a:p>
          </p:txBody>
        </p:sp>
      </p:grpSp>
      <p:grpSp>
        <p:nvGrpSpPr>
          <p:cNvPr id="2478" name="word"/>
          <p:cNvGrpSpPr/>
          <p:nvPr/>
        </p:nvGrpSpPr>
        <p:grpSpPr>
          <a:xfrm>
            <a:off x="3748165" y="4375977"/>
            <a:ext cx="1267436" cy="1180301"/>
            <a:chOff x="0" y="0"/>
            <a:chExt cx="1267434" cy="1180299"/>
          </a:xfrm>
        </p:grpSpPr>
        <p:sp>
          <p:nvSpPr>
            <p:cNvPr id="2476"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77" name="girl"/>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girl</a:t>
              </a:r>
            </a:p>
          </p:txBody>
        </p:sp>
      </p:grpSp>
      <p:grpSp>
        <p:nvGrpSpPr>
          <p:cNvPr id="2481" name="word"/>
          <p:cNvGrpSpPr/>
          <p:nvPr/>
        </p:nvGrpSpPr>
        <p:grpSpPr>
          <a:xfrm>
            <a:off x="6128953" y="4375977"/>
            <a:ext cx="1479245" cy="1377547"/>
            <a:chOff x="0" y="0"/>
            <a:chExt cx="1479243" cy="1377546"/>
          </a:xfrm>
        </p:grpSpPr>
        <p:sp>
          <p:nvSpPr>
            <p:cNvPr id="2479" name="Oval"/>
            <p:cNvSpPr/>
            <p:nvPr/>
          </p:nvSpPr>
          <p:spPr>
            <a:xfrm>
              <a:off x="-1" y="0"/>
              <a:ext cx="1479245" cy="137754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80" name="opened"/>
            <p:cNvSpPr txBox="1"/>
            <p:nvPr/>
          </p:nvSpPr>
          <p:spPr>
            <a:xfrm>
              <a:off x="216629" y="261677"/>
              <a:ext cx="1045985" cy="85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opened</a:t>
              </a:r>
            </a:p>
          </p:txBody>
        </p:sp>
      </p:grpSp>
      <p:grpSp>
        <p:nvGrpSpPr>
          <p:cNvPr id="2484" name="word"/>
          <p:cNvGrpSpPr/>
          <p:nvPr/>
        </p:nvGrpSpPr>
        <p:grpSpPr>
          <a:xfrm>
            <a:off x="8610601" y="4375977"/>
            <a:ext cx="1267437" cy="1180301"/>
            <a:chOff x="0" y="0"/>
            <a:chExt cx="1267435" cy="1180299"/>
          </a:xfrm>
        </p:grpSpPr>
        <p:sp>
          <p:nvSpPr>
            <p:cNvPr id="2482" name="Oval"/>
            <p:cNvSpPr/>
            <p:nvPr/>
          </p:nvSpPr>
          <p:spPr>
            <a:xfrm>
              <a:off x="-1" y="0"/>
              <a:ext cx="1267437"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83" name="the"/>
            <p:cNvSpPr txBox="1"/>
            <p:nvPr/>
          </p:nvSpPr>
          <p:spPr>
            <a:xfrm>
              <a:off x="185610" y="395658"/>
              <a:ext cx="896214"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the </a:t>
              </a:r>
            </a:p>
          </p:txBody>
        </p:sp>
      </p:grpSp>
      <p:grpSp>
        <p:nvGrpSpPr>
          <p:cNvPr id="2487" name="word"/>
          <p:cNvGrpSpPr/>
          <p:nvPr/>
        </p:nvGrpSpPr>
        <p:grpSpPr>
          <a:xfrm>
            <a:off x="11092248" y="4375977"/>
            <a:ext cx="1267436" cy="1180301"/>
            <a:chOff x="0" y="0"/>
            <a:chExt cx="1267434" cy="1180299"/>
          </a:xfrm>
        </p:grpSpPr>
        <p:sp>
          <p:nvSpPr>
            <p:cNvPr id="2485" name="Oval"/>
            <p:cNvSpPr/>
            <p:nvPr/>
          </p:nvSpPr>
          <p:spPr>
            <a:xfrm>
              <a:off x="0" y="0"/>
              <a:ext cx="1267435" cy="1180300"/>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486" name="door."/>
            <p:cNvSpPr txBox="1"/>
            <p:nvPr/>
          </p:nvSpPr>
          <p:spPr>
            <a:xfrm>
              <a:off x="185611" y="395658"/>
              <a:ext cx="896212" cy="388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defTabSz="587022">
                <a:defRPr sz="2200">
                  <a:solidFill>
                    <a:srgbClr val="FFFFFF"/>
                  </a:solidFill>
                  <a:latin typeface="Helvetica Neue Medium"/>
                  <a:ea typeface="Helvetica Neue Medium"/>
                  <a:cs typeface="Helvetica Neue Medium"/>
                  <a:sym typeface="Helvetica Neue Medium"/>
                </a:defRPr>
              </a:pPr>
              <a:r>
                <a:t>door</a:t>
              </a:r>
              <a:r>
                <a:rPr>
                  <a:solidFill>
                    <a:srgbClr val="FF2600"/>
                  </a:solidFill>
                </a:rPr>
                <a:t>.</a:t>
              </a:r>
            </a:p>
          </p:txBody>
        </p:sp>
      </p:grpSp>
      <p:sp>
        <p:nvSpPr>
          <p:cNvPr id="2488" name="Line"/>
          <p:cNvSpPr/>
          <p:nvPr/>
        </p:nvSpPr>
        <p:spPr>
          <a:xfrm>
            <a:off x="10013696" y="5033859"/>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89" name="Line"/>
          <p:cNvSpPr/>
          <p:nvPr/>
        </p:nvSpPr>
        <p:spPr>
          <a:xfrm>
            <a:off x="2705210" y="5033859"/>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90" name="Line"/>
          <p:cNvSpPr/>
          <p:nvPr/>
        </p:nvSpPr>
        <p:spPr>
          <a:xfrm>
            <a:off x="5165135" y="5033859"/>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491" name="Line"/>
          <p:cNvSpPr/>
          <p:nvPr/>
        </p:nvSpPr>
        <p:spPr>
          <a:xfrm>
            <a:off x="7692792" y="5101593"/>
            <a:ext cx="893421"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3" name="Stepping stones"/>
          <p:cNvSpPr txBox="1"/>
          <p:nvPr>
            <p:ph type="title" idx="4294967295"/>
          </p:nvPr>
        </p:nvSpPr>
        <p:spPr>
          <a:xfrm>
            <a:off x="1383617" y="557093"/>
            <a:ext cx="10403842" cy="1137922"/>
          </a:xfrm>
          <a:prstGeom prst="rect">
            <a:avLst/>
          </a:prstGeom>
        </p:spPr>
        <p:txBody>
          <a:bodyPr lIns="27093" tIns="27093" rIns="27093" bIns="27093" anchor="t"/>
          <a:lstStyle>
            <a:lvl1pPr algn="l" defTabSz="1278252">
              <a:lnSpc>
                <a:spcPct val="80000"/>
              </a:lnSpc>
              <a:defRPr b="1" spc="-107" sz="4408">
                <a:latin typeface="+mn-lt"/>
                <a:ea typeface="+mn-ea"/>
                <a:cs typeface="+mn-cs"/>
                <a:sym typeface="Helvetica Neue"/>
              </a:defRPr>
            </a:lvl1pPr>
          </a:lstStyle>
          <a:p>
            <a:pPr/>
            <a:r>
              <a:t>Stepping stones - sequencing sentences</a:t>
            </a:r>
          </a:p>
        </p:txBody>
      </p:sp>
      <p:sp>
        <p:nvSpPr>
          <p:cNvPr id="2494" name="Child at Play"/>
          <p:cNvSpPr/>
          <p:nvPr/>
        </p:nvSpPr>
        <p:spPr>
          <a:xfrm>
            <a:off x="1102916" y="4298239"/>
            <a:ext cx="1295016" cy="1756988"/>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0A1FF"/>
          </a:solidFill>
          <a:ln w="12700">
            <a:miter lim="400000"/>
          </a:ln>
        </p:spPr>
        <p:txBody>
          <a:bodyPr lIns="27093" tIns="27093" rIns="27093" bIns="27093" anchor="ctr"/>
          <a:lstStyle/>
          <a:p>
            <a:pPr defTabSz="587022">
              <a:defRPr sz="2200">
                <a:latin typeface="Helvetica Neue Medium"/>
                <a:ea typeface="Helvetica Neue Medium"/>
                <a:cs typeface="Helvetica Neue Medium"/>
                <a:sym typeface="Helvetica Neue Medium"/>
              </a:defRPr>
            </a:pPr>
          </a:p>
        </p:txBody>
      </p:sp>
      <p:sp>
        <p:nvSpPr>
          <p:cNvPr id="2495" name="Child at Play"/>
          <p:cNvSpPr/>
          <p:nvPr/>
        </p:nvSpPr>
        <p:spPr>
          <a:xfrm>
            <a:off x="3673031" y="4298239"/>
            <a:ext cx="1295016" cy="1756988"/>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0A1FF"/>
          </a:solidFill>
          <a:ln w="12700">
            <a:miter lim="400000"/>
          </a:ln>
        </p:spPr>
        <p:txBody>
          <a:bodyPr lIns="27093" tIns="27093" rIns="27093" bIns="27093" anchor="ctr"/>
          <a:lstStyle/>
          <a:p>
            <a:pPr defTabSz="587022">
              <a:defRPr sz="2200">
                <a:latin typeface="Helvetica Neue Medium"/>
                <a:ea typeface="Helvetica Neue Medium"/>
                <a:cs typeface="Helvetica Neue Medium"/>
                <a:sym typeface="Helvetica Neue Medium"/>
              </a:defRPr>
            </a:pPr>
          </a:p>
        </p:txBody>
      </p:sp>
      <p:sp>
        <p:nvSpPr>
          <p:cNvPr id="2496" name="Child at Play"/>
          <p:cNvSpPr/>
          <p:nvPr/>
        </p:nvSpPr>
        <p:spPr>
          <a:xfrm>
            <a:off x="5938030" y="4298239"/>
            <a:ext cx="1295016" cy="1756988"/>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0A1FF"/>
          </a:solidFill>
          <a:ln w="12700">
            <a:miter lim="400000"/>
          </a:ln>
        </p:spPr>
        <p:txBody>
          <a:bodyPr lIns="27093" tIns="27093" rIns="27093" bIns="27093" anchor="ctr"/>
          <a:lstStyle/>
          <a:p>
            <a:pPr defTabSz="587022">
              <a:defRPr sz="2200">
                <a:latin typeface="Helvetica Neue Medium"/>
                <a:ea typeface="Helvetica Neue Medium"/>
                <a:cs typeface="Helvetica Neue Medium"/>
                <a:sym typeface="Helvetica Neue Medium"/>
              </a:defRPr>
            </a:pPr>
          </a:p>
        </p:txBody>
      </p:sp>
      <p:sp>
        <p:nvSpPr>
          <p:cNvPr id="2497" name="Child at Play"/>
          <p:cNvSpPr/>
          <p:nvPr/>
        </p:nvSpPr>
        <p:spPr>
          <a:xfrm>
            <a:off x="8319286" y="4298239"/>
            <a:ext cx="1295016" cy="1756988"/>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0A1FF"/>
          </a:solidFill>
          <a:ln w="12700">
            <a:miter lim="400000"/>
          </a:ln>
        </p:spPr>
        <p:txBody>
          <a:bodyPr lIns="27093" tIns="27093" rIns="27093" bIns="27093" anchor="ctr"/>
          <a:lstStyle/>
          <a:p>
            <a:pPr defTabSz="587022">
              <a:defRPr sz="2200">
                <a:latin typeface="Helvetica Neue Medium"/>
                <a:ea typeface="Helvetica Neue Medium"/>
                <a:cs typeface="Helvetica Neue Medium"/>
                <a:sym typeface="Helvetica Neue Medium"/>
              </a:defRPr>
            </a:pPr>
          </a:p>
        </p:txBody>
      </p:sp>
      <p:sp>
        <p:nvSpPr>
          <p:cNvPr id="2498" name="Child at Play"/>
          <p:cNvSpPr/>
          <p:nvPr/>
        </p:nvSpPr>
        <p:spPr>
          <a:xfrm>
            <a:off x="10773143" y="4298239"/>
            <a:ext cx="1295016" cy="1756988"/>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0A1FF"/>
          </a:solidFill>
          <a:ln w="12700">
            <a:miter lim="400000"/>
          </a:ln>
        </p:spPr>
        <p:txBody>
          <a:bodyPr lIns="27093" tIns="27093" rIns="27093" bIns="27093" anchor="ctr"/>
          <a:lstStyle/>
          <a:p>
            <a:pPr defTabSz="587022">
              <a:defRPr sz="2200">
                <a:latin typeface="Helvetica Neue Medium"/>
                <a:ea typeface="Helvetica Neue Medium"/>
                <a:cs typeface="Helvetica Neue Medium"/>
                <a:sym typeface="Helvetica Neue Medium"/>
              </a:defRPr>
            </a:pPr>
          </a:p>
        </p:txBody>
      </p:sp>
      <p:grpSp>
        <p:nvGrpSpPr>
          <p:cNvPr id="2501" name="Sentence"/>
          <p:cNvGrpSpPr/>
          <p:nvPr/>
        </p:nvGrpSpPr>
        <p:grpSpPr>
          <a:xfrm>
            <a:off x="811267" y="6457845"/>
            <a:ext cx="1878314" cy="1749182"/>
            <a:chOff x="0" y="0"/>
            <a:chExt cx="1878313" cy="1749180"/>
          </a:xfrm>
        </p:grpSpPr>
        <p:sp>
          <p:nvSpPr>
            <p:cNvPr id="2499" name="Oval"/>
            <p:cNvSpPr/>
            <p:nvPr/>
          </p:nvSpPr>
          <p:spPr>
            <a:xfrm>
              <a:off x="-1" y="-1"/>
              <a:ext cx="1878314" cy="1749182"/>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00" name="Sentence"/>
            <p:cNvSpPr txBox="1"/>
            <p:nvPr/>
          </p:nvSpPr>
          <p:spPr>
            <a:xfrm>
              <a:off x="275071" y="390078"/>
              <a:ext cx="1328169" cy="969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sp>
        <p:nvSpPr>
          <p:cNvPr id="2502" name="Line"/>
          <p:cNvSpPr/>
          <p:nvPr/>
        </p:nvSpPr>
        <p:spPr>
          <a:xfrm>
            <a:off x="9568008" y="7141610"/>
            <a:ext cx="874256"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03" name="Line"/>
          <p:cNvSpPr/>
          <p:nvPr/>
        </p:nvSpPr>
        <p:spPr>
          <a:xfrm>
            <a:off x="2416295" y="7141610"/>
            <a:ext cx="874257"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04" name="Line"/>
          <p:cNvSpPr/>
          <p:nvPr/>
        </p:nvSpPr>
        <p:spPr>
          <a:xfrm>
            <a:off x="4823453" y="7141610"/>
            <a:ext cx="874256"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05" name="Line"/>
          <p:cNvSpPr/>
          <p:nvPr/>
        </p:nvSpPr>
        <p:spPr>
          <a:xfrm>
            <a:off x="7296890" y="7207890"/>
            <a:ext cx="874256"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grpSp>
        <p:nvGrpSpPr>
          <p:cNvPr id="2508" name="Sentence"/>
          <p:cNvGrpSpPr/>
          <p:nvPr/>
        </p:nvGrpSpPr>
        <p:grpSpPr>
          <a:xfrm>
            <a:off x="3282035" y="6457845"/>
            <a:ext cx="1878314" cy="1749182"/>
            <a:chOff x="0" y="0"/>
            <a:chExt cx="1878313" cy="1749180"/>
          </a:xfrm>
        </p:grpSpPr>
        <p:sp>
          <p:nvSpPr>
            <p:cNvPr id="2506" name="Oval"/>
            <p:cNvSpPr/>
            <p:nvPr/>
          </p:nvSpPr>
          <p:spPr>
            <a:xfrm>
              <a:off x="-1" y="-1"/>
              <a:ext cx="1878314" cy="1749182"/>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07" name="Sentence"/>
            <p:cNvSpPr txBox="1"/>
            <p:nvPr/>
          </p:nvSpPr>
          <p:spPr>
            <a:xfrm>
              <a:off x="275071" y="390078"/>
              <a:ext cx="1328169" cy="969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grpSp>
        <p:nvGrpSpPr>
          <p:cNvPr id="2511" name="Sentence"/>
          <p:cNvGrpSpPr/>
          <p:nvPr/>
        </p:nvGrpSpPr>
        <p:grpSpPr>
          <a:xfrm>
            <a:off x="5646381" y="6333301"/>
            <a:ext cx="1878314" cy="1749182"/>
            <a:chOff x="0" y="0"/>
            <a:chExt cx="1878313" cy="1749180"/>
          </a:xfrm>
        </p:grpSpPr>
        <p:sp>
          <p:nvSpPr>
            <p:cNvPr id="2509" name="Oval"/>
            <p:cNvSpPr/>
            <p:nvPr/>
          </p:nvSpPr>
          <p:spPr>
            <a:xfrm>
              <a:off x="-1" y="-1"/>
              <a:ext cx="1878314" cy="1749182"/>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10" name="Sentence"/>
            <p:cNvSpPr txBox="1"/>
            <p:nvPr/>
          </p:nvSpPr>
          <p:spPr>
            <a:xfrm>
              <a:off x="275071" y="390078"/>
              <a:ext cx="1328169" cy="969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grpSp>
        <p:nvGrpSpPr>
          <p:cNvPr id="2514" name="Sentence"/>
          <p:cNvGrpSpPr/>
          <p:nvPr/>
        </p:nvGrpSpPr>
        <p:grpSpPr>
          <a:xfrm>
            <a:off x="8151617" y="6457845"/>
            <a:ext cx="1878314" cy="1749182"/>
            <a:chOff x="0" y="0"/>
            <a:chExt cx="1878313" cy="1749180"/>
          </a:xfrm>
        </p:grpSpPr>
        <p:sp>
          <p:nvSpPr>
            <p:cNvPr id="2512" name="Oval"/>
            <p:cNvSpPr/>
            <p:nvPr/>
          </p:nvSpPr>
          <p:spPr>
            <a:xfrm>
              <a:off x="-1" y="-1"/>
              <a:ext cx="1878314" cy="1749182"/>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13" name="Sentence"/>
            <p:cNvSpPr txBox="1"/>
            <p:nvPr/>
          </p:nvSpPr>
          <p:spPr>
            <a:xfrm>
              <a:off x="275071" y="390078"/>
              <a:ext cx="1328169" cy="969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grpSp>
        <p:nvGrpSpPr>
          <p:cNvPr id="2517" name="Sentence"/>
          <p:cNvGrpSpPr/>
          <p:nvPr/>
        </p:nvGrpSpPr>
        <p:grpSpPr>
          <a:xfrm>
            <a:off x="10421896" y="6333301"/>
            <a:ext cx="1878314" cy="1749182"/>
            <a:chOff x="0" y="0"/>
            <a:chExt cx="1878313" cy="1749180"/>
          </a:xfrm>
        </p:grpSpPr>
        <p:sp>
          <p:nvSpPr>
            <p:cNvPr id="2515" name="Oval"/>
            <p:cNvSpPr/>
            <p:nvPr/>
          </p:nvSpPr>
          <p:spPr>
            <a:xfrm>
              <a:off x="-1" y="-1"/>
              <a:ext cx="1878314" cy="1749182"/>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16" name="Sentence"/>
            <p:cNvSpPr txBox="1"/>
            <p:nvPr/>
          </p:nvSpPr>
          <p:spPr>
            <a:xfrm>
              <a:off x="275071" y="390078"/>
              <a:ext cx="1328169" cy="969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249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49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6" fill="hold">
                                  <p:stCondLst>
                                    <p:cond delay="0"/>
                                  </p:stCondLst>
                                  <p:iterate type="el" backwards="0">
                                    <p:tmAbs val="0"/>
                                  </p:iterate>
                                  <p:childTnLst>
                                    <p:set>
                                      <p:cBhvr>
                                        <p:cTn id="26" fill="hold">
                                          <p:stCondLst>
                                            <p:cond delay="0"/>
                                          </p:stCondLst>
                                        </p:cTn>
                                        <p:tgtEl>
                                          <p:spTgt spid="249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4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8" fill="hold">
                                  <p:stCondLst>
                                    <p:cond delay="0"/>
                                  </p:stCondLst>
                                  <p:iterate type="el" backwards="0">
                                    <p:tmAbs val="0"/>
                                  </p:iterate>
                                  <p:childTnLst>
                                    <p:set>
                                      <p:cBhvr>
                                        <p:cTn id="34" fill="hold">
                                          <p:stCondLst>
                                            <p:cond delay="0"/>
                                          </p:stCondLst>
                                        </p:cTn>
                                        <p:tgtEl>
                                          <p:spTgt spid="249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4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xit" nodeType="clickEffect" presetSubtype="0" presetID="1" grpId="10" fill="hold">
                                  <p:stCondLst>
                                    <p:cond delay="0"/>
                                  </p:stCondLst>
                                  <p:iterate type="el" backwards="0">
                                    <p:tmAbs val="0"/>
                                  </p:iterate>
                                  <p:childTnLst>
                                    <p:set>
                                      <p:cBhvr>
                                        <p:cTn id="42" fill="hold">
                                          <p:stCondLst>
                                            <p:cond delay="0"/>
                                          </p:stCondLst>
                                        </p:cTn>
                                        <p:tgtEl>
                                          <p:spTgt spid="24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5" grpId="3"/>
      <p:bldP build="whole" bldLvl="1" animBg="1" rev="0" advAuto="0" spid="2495" grpId="4"/>
      <p:bldP build="whole" bldLvl="1" animBg="1" rev="0" advAuto="0" spid="2497" grpId="8"/>
      <p:bldP build="whole" bldLvl="1" animBg="1" rev="0" advAuto="0" spid="2498" grpId="9"/>
      <p:bldP build="whole" bldLvl="1" animBg="1" rev="0" advAuto="0" spid="2496" grpId="5"/>
      <p:bldP build="whole" bldLvl="1" animBg="1" rev="0" advAuto="0" spid="2496" grpId="6"/>
      <p:bldP build="whole" bldLvl="1" animBg="1" rev="0" advAuto="0" spid="2494" grpId="1"/>
      <p:bldP build="whole" bldLvl="1" animBg="1" rev="0" advAuto="0" spid="2494" grpId="2"/>
      <p:bldP build="whole" bldLvl="1" animBg="1" rev="0" advAuto="0" spid="2498" grpId="10"/>
      <p:bldP build="whole" bldLvl="1" animBg="1" rev="0" advAuto="0" spid="2497" grpId="7"/>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519" name="Stepping stones"/>
          <p:cNvSpPr txBox="1"/>
          <p:nvPr>
            <p:ph type="title" idx="4294967295"/>
          </p:nvPr>
        </p:nvSpPr>
        <p:spPr>
          <a:xfrm>
            <a:off x="1554308" y="1618806"/>
            <a:ext cx="10403842" cy="1137922"/>
          </a:xfrm>
          <a:prstGeom prst="rect">
            <a:avLst/>
          </a:prstGeom>
        </p:spPr>
        <p:txBody>
          <a:bodyPr lIns="27093" tIns="27093" rIns="27093" bIns="27093" anchor="t"/>
          <a:lstStyle>
            <a:lvl1pPr algn="l" defTabSz="1278252">
              <a:lnSpc>
                <a:spcPct val="80000"/>
              </a:lnSpc>
              <a:defRPr b="1" spc="-107" sz="4408">
                <a:latin typeface="+mn-lt"/>
                <a:ea typeface="+mn-ea"/>
                <a:cs typeface="+mn-cs"/>
                <a:sym typeface="Helvetica Neue"/>
              </a:defRPr>
            </a:lvl1pPr>
          </a:lstStyle>
          <a:p>
            <a:pPr/>
            <a:r>
              <a:t>Stepping stones - sequencing sentences</a:t>
            </a:r>
          </a:p>
        </p:txBody>
      </p:sp>
      <p:grpSp>
        <p:nvGrpSpPr>
          <p:cNvPr id="2522" name="Sentence"/>
          <p:cNvGrpSpPr/>
          <p:nvPr/>
        </p:nvGrpSpPr>
        <p:grpSpPr>
          <a:xfrm>
            <a:off x="571140" y="4360523"/>
            <a:ext cx="1891818" cy="1761757"/>
            <a:chOff x="0" y="0"/>
            <a:chExt cx="1891816" cy="1761755"/>
          </a:xfrm>
        </p:grpSpPr>
        <p:sp>
          <p:nvSpPr>
            <p:cNvPr id="2520" name="Oval"/>
            <p:cNvSpPr/>
            <p:nvPr/>
          </p:nvSpPr>
          <p:spPr>
            <a:xfrm>
              <a:off x="-1" y="-1"/>
              <a:ext cx="1891818" cy="176175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21" name="The girl opened the door."/>
            <p:cNvSpPr txBox="1"/>
            <p:nvPr/>
          </p:nvSpPr>
          <p:spPr>
            <a:xfrm>
              <a:off x="277049" y="343485"/>
              <a:ext cx="1337717" cy="10747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The girl opened the door.</a:t>
              </a:r>
            </a:p>
          </p:txBody>
        </p:sp>
      </p:grpSp>
      <p:grpSp>
        <p:nvGrpSpPr>
          <p:cNvPr id="2525" name="Sentence"/>
          <p:cNvGrpSpPr/>
          <p:nvPr/>
        </p:nvGrpSpPr>
        <p:grpSpPr>
          <a:xfrm>
            <a:off x="3103142" y="4206563"/>
            <a:ext cx="2222469" cy="2069677"/>
            <a:chOff x="0" y="0"/>
            <a:chExt cx="2222467" cy="2069675"/>
          </a:xfrm>
        </p:grpSpPr>
        <p:sp>
          <p:nvSpPr>
            <p:cNvPr id="2523" name="Oval"/>
            <p:cNvSpPr/>
            <p:nvPr/>
          </p:nvSpPr>
          <p:spPr>
            <a:xfrm>
              <a:off x="0" y="-1"/>
              <a:ext cx="2222468" cy="206967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24" name="What she saw took her breath away"/>
            <p:cNvSpPr txBox="1"/>
            <p:nvPr/>
          </p:nvSpPr>
          <p:spPr>
            <a:xfrm>
              <a:off x="325472" y="325996"/>
              <a:ext cx="157152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What she saw took her breath away</a:t>
              </a:r>
            </a:p>
          </p:txBody>
        </p:sp>
      </p:grpSp>
      <p:grpSp>
        <p:nvGrpSpPr>
          <p:cNvPr id="2528" name="Sentence"/>
          <p:cNvGrpSpPr/>
          <p:nvPr/>
        </p:nvGrpSpPr>
        <p:grpSpPr>
          <a:xfrm>
            <a:off x="5602981" y="4330985"/>
            <a:ext cx="1798838" cy="1675168"/>
            <a:chOff x="0" y="0"/>
            <a:chExt cx="1798836" cy="1675166"/>
          </a:xfrm>
        </p:grpSpPr>
        <p:sp>
          <p:nvSpPr>
            <p:cNvPr id="2526" name="Oval"/>
            <p:cNvSpPr/>
            <p:nvPr/>
          </p:nvSpPr>
          <p:spPr>
            <a:xfrm>
              <a:off x="-1" y="0"/>
              <a:ext cx="1798837" cy="167516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27" name="Sentence"/>
            <p:cNvSpPr txBox="1"/>
            <p:nvPr/>
          </p:nvSpPr>
          <p:spPr>
            <a:xfrm>
              <a:off x="263432" y="373571"/>
              <a:ext cx="1271970" cy="928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grpSp>
        <p:nvGrpSpPr>
          <p:cNvPr id="2531" name="Sentence"/>
          <p:cNvGrpSpPr/>
          <p:nvPr/>
        </p:nvGrpSpPr>
        <p:grpSpPr>
          <a:xfrm>
            <a:off x="8116744" y="4330985"/>
            <a:ext cx="1798836" cy="1675168"/>
            <a:chOff x="0" y="0"/>
            <a:chExt cx="1798834" cy="1675166"/>
          </a:xfrm>
        </p:grpSpPr>
        <p:sp>
          <p:nvSpPr>
            <p:cNvPr id="2529" name="Oval"/>
            <p:cNvSpPr/>
            <p:nvPr/>
          </p:nvSpPr>
          <p:spPr>
            <a:xfrm>
              <a:off x="-1" y="0"/>
              <a:ext cx="1798836" cy="167516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30" name="Sentence"/>
            <p:cNvSpPr txBox="1"/>
            <p:nvPr/>
          </p:nvSpPr>
          <p:spPr>
            <a:xfrm>
              <a:off x="263432" y="373571"/>
              <a:ext cx="1271969" cy="928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grpSp>
        <p:nvGrpSpPr>
          <p:cNvPr id="2534" name="Sentence"/>
          <p:cNvGrpSpPr/>
          <p:nvPr/>
        </p:nvGrpSpPr>
        <p:grpSpPr>
          <a:xfrm>
            <a:off x="10541842" y="4221694"/>
            <a:ext cx="1798836" cy="1675168"/>
            <a:chOff x="0" y="0"/>
            <a:chExt cx="1798834" cy="1675166"/>
          </a:xfrm>
        </p:grpSpPr>
        <p:sp>
          <p:nvSpPr>
            <p:cNvPr id="2532" name="Oval"/>
            <p:cNvSpPr/>
            <p:nvPr/>
          </p:nvSpPr>
          <p:spPr>
            <a:xfrm>
              <a:off x="-1" y="0"/>
              <a:ext cx="1798836" cy="167516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533" name="Sentence"/>
            <p:cNvSpPr txBox="1"/>
            <p:nvPr/>
          </p:nvSpPr>
          <p:spPr>
            <a:xfrm>
              <a:off x="263432" y="373572"/>
              <a:ext cx="1271970" cy="9280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Sentence</a:t>
              </a:r>
            </a:p>
          </p:txBody>
        </p:sp>
      </p:grpSp>
      <p:sp>
        <p:nvSpPr>
          <p:cNvPr id="2535" name="Line"/>
          <p:cNvSpPr/>
          <p:nvPr/>
        </p:nvSpPr>
        <p:spPr>
          <a:xfrm>
            <a:off x="9519839" y="5059276"/>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36" name="Line"/>
          <p:cNvSpPr/>
          <p:nvPr/>
        </p:nvSpPr>
        <p:spPr>
          <a:xfrm>
            <a:off x="2211353" y="5059276"/>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37" name="Line"/>
          <p:cNvSpPr/>
          <p:nvPr/>
        </p:nvSpPr>
        <p:spPr>
          <a:xfrm>
            <a:off x="4671278" y="5059276"/>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2538" name="Line"/>
          <p:cNvSpPr/>
          <p:nvPr/>
        </p:nvSpPr>
        <p:spPr>
          <a:xfrm>
            <a:off x="7198936" y="5127010"/>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40" name="IMG_5299.jpeg" descr="IMG_5299.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541" name="Rectangle"/>
          <p:cNvSpPr/>
          <p:nvPr/>
        </p:nvSpPr>
        <p:spPr>
          <a:xfrm>
            <a:off x="277941" y="738760"/>
            <a:ext cx="6611226" cy="3886517"/>
          </a:xfrm>
          <a:prstGeom prst="rect">
            <a:avLst/>
          </a:prstGeom>
          <a:ln w="50800">
            <a:solidFill>
              <a:srgbClr val="EC5C5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43" name="Modelling"/>
          <p:cNvSpPr txBox="1"/>
          <p:nvPr/>
        </p:nvSpPr>
        <p:spPr>
          <a:xfrm>
            <a:off x="761998" y="413031"/>
            <a:ext cx="11099804" cy="1582547"/>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normAutofit fontScale="100000" lnSpcReduction="0"/>
          </a:bodyPr>
          <a:lstStyle>
            <a:lvl1pPr defTabSz="373885">
              <a:defRPr sz="4900">
                <a:latin typeface="Helvetica Light"/>
                <a:ea typeface="Helvetica Light"/>
                <a:cs typeface="Helvetica Light"/>
                <a:sym typeface="Helvetica Light"/>
              </a:defRPr>
            </a:lvl1pPr>
          </a:lstStyle>
          <a:p>
            <a:pPr/>
            <a:r>
              <a:t>Modelling</a:t>
            </a:r>
          </a:p>
        </p:txBody>
      </p:sp>
      <p:grpSp>
        <p:nvGrpSpPr>
          <p:cNvPr id="2546" name="I/We/You…"/>
          <p:cNvGrpSpPr/>
          <p:nvPr/>
        </p:nvGrpSpPr>
        <p:grpSpPr>
          <a:xfrm>
            <a:off x="761993" y="2391005"/>
            <a:ext cx="11745523" cy="5650118"/>
            <a:chOff x="0" y="0"/>
            <a:chExt cx="11745521" cy="5650117"/>
          </a:xfrm>
        </p:grpSpPr>
        <p:sp>
          <p:nvSpPr>
            <p:cNvPr id="2544" name="Rectangle"/>
            <p:cNvSpPr/>
            <p:nvPr/>
          </p:nvSpPr>
          <p:spPr>
            <a:xfrm>
              <a:off x="-1" y="-1"/>
              <a:ext cx="11745523" cy="5650118"/>
            </a:xfrm>
            <a:prstGeom prst="rect">
              <a:avLst/>
            </a:prstGeom>
            <a:solidFill>
              <a:srgbClr val="61D836"/>
            </a:solidFill>
            <a:ln w="12700" cap="flat">
              <a:noFill/>
              <a:miter lim="400000"/>
            </a:ln>
            <a:effectLst/>
          </p:spPr>
          <p:txBody>
            <a:bodyPr wrap="square" lIns="50800" tIns="50800" rIns="50800" bIns="50800" numCol="1" anchor="ctr">
              <a:noAutofit/>
            </a:bodyPr>
            <a:lstStyle/>
            <a:p>
              <a:pPr algn="l">
                <a:defRPr b="1" sz="4600">
                  <a:solidFill>
                    <a:srgbClr val="FFFFFF"/>
                  </a:solidFill>
                </a:defRPr>
              </a:pPr>
            </a:p>
          </p:txBody>
        </p:sp>
        <p:sp>
          <p:nvSpPr>
            <p:cNvPr id="2545" name="I/We/You…"/>
            <p:cNvSpPr txBox="1"/>
            <p:nvPr/>
          </p:nvSpPr>
          <p:spPr>
            <a:xfrm>
              <a:off x="-1" y="-1"/>
              <a:ext cx="11745523" cy="5650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96" tIns="50796" rIns="50796" bIns="50796" numCol="1" anchor="ctr">
              <a:normAutofit fontScale="100000" lnSpcReduction="0"/>
            </a:bodyPr>
            <a:lstStyle/>
            <a:p>
              <a:pPr algn="l">
                <a:defRPr b="1" sz="4600">
                  <a:solidFill>
                    <a:srgbClr val="FFFFFF"/>
                  </a:solidFill>
                </a:defRPr>
              </a:pPr>
              <a:r>
                <a:t>I/We/You</a:t>
              </a:r>
            </a:p>
            <a:p>
              <a:pPr algn="l">
                <a:defRPr b="1" sz="4600">
                  <a:solidFill>
                    <a:srgbClr val="FFFFFF"/>
                  </a:solidFill>
                </a:defRPr>
              </a:pPr>
            </a:p>
            <a:p>
              <a:pPr marL="228600" indent="-228600" algn="l">
                <a:buSzPct val="100000"/>
                <a:buChar char="•"/>
                <a:defRPr b="1" sz="4600">
                  <a:solidFill>
                    <a:srgbClr val="FFFFFF"/>
                  </a:solidFill>
                </a:defRPr>
              </a:pPr>
              <a:r>
                <a:t>I</a:t>
              </a:r>
              <a:r>
                <a:rPr b="0">
                  <a:latin typeface="Helvetica Neue Medium"/>
                  <a:ea typeface="Helvetica Neue Medium"/>
                  <a:cs typeface="Helvetica Neue Medium"/>
                  <a:sym typeface="Helvetica Neue Medium"/>
                </a:rPr>
                <a:t> - you explain and model</a:t>
              </a:r>
            </a:p>
            <a:p>
              <a:pPr marL="228600" indent="-228600" algn="l">
                <a:buSzPct val="100000"/>
                <a:buChar char="•"/>
                <a:defRPr b="1" sz="4600">
                  <a:solidFill>
                    <a:srgbClr val="FFFFFF"/>
                  </a:solidFill>
                </a:defRPr>
              </a:pPr>
              <a:r>
                <a:t>We</a:t>
              </a:r>
              <a:r>
                <a:rPr b="0">
                  <a:latin typeface="Helvetica Neue Medium"/>
                  <a:ea typeface="Helvetica Neue Medium"/>
                  <a:cs typeface="Helvetica Neue Medium"/>
                  <a:sym typeface="Helvetica Neue Medium"/>
                </a:rPr>
                <a:t> - paired or guided</a:t>
              </a:r>
            </a:p>
            <a:p>
              <a:pPr marL="228600" indent="-228600" algn="l">
                <a:buSzPct val="100000"/>
                <a:buChar char="•"/>
                <a:defRPr b="1" sz="4600">
                  <a:solidFill>
                    <a:srgbClr val="FFFFFF"/>
                  </a:solidFill>
                </a:defRPr>
              </a:pPr>
              <a:r>
                <a:t>You</a:t>
              </a:r>
              <a:r>
                <a:rPr b="0">
                  <a:latin typeface="Helvetica Neue Medium"/>
                  <a:ea typeface="Helvetica Neue Medium"/>
                  <a:cs typeface="Helvetica Neue Medium"/>
                  <a:sym typeface="Helvetica Neue Medium"/>
                </a:rPr>
                <a:t> - independent writing</a:t>
              </a: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37" name="Amazing Animal Journeys…"/>
          <p:cNvSpPr txBox="1"/>
          <p:nvPr/>
        </p:nvSpPr>
        <p:spPr>
          <a:xfrm>
            <a:off x="82877" y="2648492"/>
            <a:ext cx="12903006" cy="6163496"/>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3400"/>
            </a:pPr>
            <a:r>
              <a:t>Amazing Animal Journeys</a:t>
            </a:r>
          </a:p>
          <a:p>
            <a:pPr algn="l" defTabSz="325120">
              <a:defRPr b="1" sz="3400"/>
            </a:pPr>
          </a:p>
          <a:p>
            <a:pPr algn="l" defTabSz="325120">
              <a:defRPr sz="3400"/>
            </a:pPr>
            <a:r>
              <a:t>Everything about the blue whale is big! It’s the largest creature to have ever lived on Earth and it has a big appetite too!</a:t>
            </a:r>
          </a:p>
          <a:p>
            <a:pPr algn="l" defTabSz="325120">
              <a:defRPr sz="3400"/>
            </a:pPr>
          </a:p>
          <a:p>
            <a:pPr algn="l" defTabSz="325120">
              <a:defRPr sz="3400"/>
            </a:pPr>
            <a:r>
              <a:t>Cold, polar seas swarm with animal life and every day the adults can each eat more than three tonnes of food.</a:t>
            </a:r>
          </a:p>
          <a:p>
            <a:pPr algn="l" defTabSz="325120">
              <a:defRPr sz="3400"/>
            </a:pPr>
          </a:p>
          <a:p>
            <a:pPr algn="l" defTabSz="325120">
              <a:defRPr sz="3400"/>
            </a:pPr>
            <a:r>
              <a:t>They have to migrate to warmer, tropical  waters to give birth so the young whales don’t get too cold. But don’t worry, the little ones grow quickly and in spring the whole family heads back for a massive meal!</a:t>
            </a:r>
          </a:p>
        </p:txBody>
      </p:sp>
      <p:pic>
        <p:nvPicPr>
          <p:cNvPr id="1738" name="IMG_2249.jpeg" descr="IMG_2249.jpeg"/>
          <p:cNvPicPr>
            <a:picLocks noChangeAspect="1"/>
          </p:cNvPicPr>
          <p:nvPr/>
        </p:nvPicPr>
        <p:blipFill>
          <a:blip r:embed="rId2">
            <a:extLst/>
          </a:blip>
          <a:stretch>
            <a:fillRect/>
          </a:stretch>
        </p:blipFill>
        <p:spPr>
          <a:xfrm>
            <a:off x="4783378" y="1386239"/>
            <a:ext cx="3438045" cy="2578533"/>
          </a:xfrm>
          <a:prstGeom prst="rect">
            <a:avLst/>
          </a:prstGeom>
          <a:ln w="12700">
            <a:miter lim="400000"/>
          </a:ln>
        </p:spPr>
      </p:pic>
      <p:sp>
        <p:nvSpPr>
          <p:cNvPr id="1739" name="Y3?"/>
          <p:cNvSpPr txBox="1"/>
          <p:nvPr>
            <p:ph type="title" idx="4294967295"/>
          </p:nvPr>
        </p:nvSpPr>
        <p:spPr>
          <a:xfrm>
            <a:off x="11363959" y="861905"/>
            <a:ext cx="131466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Y3?</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2600"/>
        </a:solidFill>
      </p:bgPr>
    </p:bg>
    <p:spTree>
      <p:nvGrpSpPr>
        <p:cNvPr id="1" name=""/>
        <p:cNvGrpSpPr/>
        <p:nvPr/>
      </p:nvGrpSpPr>
      <p:grpSpPr>
        <a:xfrm>
          <a:off x="0" y="0"/>
          <a:ext cx="0" cy="0"/>
          <a:chOff x="0" y="0"/>
          <a:chExt cx="0" cy="0"/>
        </a:xfrm>
      </p:grpSpPr>
      <p:sp>
        <p:nvSpPr>
          <p:cNvPr id="2548" name="Recording"/>
          <p:cNvSpPr txBox="1"/>
          <p:nvPr>
            <p:ph type="title"/>
          </p:nvPr>
        </p:nvSpPr>
        <p:spPr>
          <a:xfrm>
            <a:off x="952500" y="3611976"/>
            <a:ext cx="11099800" cy="2159002"/>
          </a:xfrm>
          <a:prstGeom prst="rect">
            <a:avLst/>
          </a:prstGeom>
        </p:spPr>
        <p:txBody>
          <a:bodyPr/>
          <a:lstStyle/>
          <a:p>
            <a:pPr/>
            <a:r>
              <a:t>Recording</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0" name="Phase 4 - Publishing"/>
          <p:cNvSpPr txBox="1"/>
          <p:nvPr>
            <p:ph type="title"/>
          </p:nvPr>
        </p:nvSpPr>
        <p:spPr>
          <a:prstGeom prst="rect">
            <a:avLst/>
          </a:prstGeom>
        </p:spPr>
        <p:txBody>
          <a:bodyPr/>
          <a:lstStyle/>
          <a:p>
            <a:pPr/>
            <a:r>
              <a:t>Phase 4 - Publishing</a:t>
            </a:r>
          </a:p>
        </p:txBody>
      </p:sp>
      <p:sp>
        <p:nvSpPr>
          <p:cNvPr id="2551" name="How is it organised?…"/>
          <p:cNvSpPr txBox="1"/>
          <p:nvPr>
            <p:ph type="body" idx="1"/>
          </p:nvPr>
        </p:nvSpPr>
        <p:spPr>
          <a:prstGeom prst="rect">
            <a:avLst/>
          </a:prstGeom>
        </p:spPr>
        <p:txBody>
          <a:bodyPr/>
          <a:lstStyle/>
          <a:p>
            <a:pPr>
              <a:defRPr sz="8800"/>
            </a:pPr>
            <a:r>
              <a:t>How is it organised?</a:t>
            </a:r>
          </a:p>
          <a:p>
            <a:pPr>
              <a:defRPr sz="8800"/>
            </a:pPr>
            <a:r>
              <a:t>How is it written?</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3" name="Rectangle"/>
          <p:cNvSpPr/>
          <p:nvPr/>
        </p:nvSpPr>
        <p:spPr>
          <a:xfrm>
            <a:off x="4690962" y="1041399"/>
            <a:ext cx="4362701" cy="3352918"/>
          </a:xfrm>
          <a:prstGeom prst="rect">
            <a:avLst/>
          </a:prstGeom>
          <a:ln w="3175">
            <a:solidFill>
              <a:srgbClr val="85888D"/>
            </a:solidFill>
            <a:miter lim="400000"/>
          </a:ln>
        </p:spPr>
        <p:txBody>
          <a:bodyPr lIns="50800" tIns="50800" rIns="50800" bIns="50800" anchor="ctr"/>
          <a:lstStyle/>
          <a:p>
            <a:pPr defTabSz="830861">
              <a:defRPr sz="1800">
                <a:latin typeface="Helvetica Light"/>
                <a:ea typeface="Helvetica Light"/>
                <a:cs typeface="Helvetica Light"/>
                <a:sym typeface="Helvetica Light"/>
              </a:defRPr>
            </a:pPr>
          </a:p>
        </p:txBody>
      </p:sp>
      <p:sp>
        <p:nvSpPr>
          <p:cNvPr id="2554" name="Fear Factor"/>
          <p:cNvSpPr txBox="1"/>
          <p:nvPr/>
        </p:nvSpPr>
        <p:spPr>
          <a:xfrm>
            <a:off x="730200" y="4880114"/>
            <a:ext cx="171348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5024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mj-lt"/>
                <a:ea typeface="+mj-ea"/>
                <a:cs typeface="+mj-cs"/>
                <a:sym typeface="Helvetica"/>
              </a:defRPr>
            </a:lvl1pPr>
          </a:lstStyle>
          <a:p>
            <a:pPr/>
            <a:r>
              <a:t>Fear Factor  </a:t>
            </a:r>
          </a:p>
        </p:txBody>
      </p:sp>
      <p:sp>
        <p:nvSpPr>
          <p:cNvPr id="2555" name="Strength"/>
          <p:cNvSpPr txBox="1"/>
          <p:nvPr/>
        </p:nvSpPr>
        <p:spPr>
          <a:xfrm>
            <a:off x="5209501" y="4880114"/>
            <a:ext cx="124813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5024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mj-lt"/>
                <a:ea typeface="+mj-ea"/>
                <a:cs typeface="+mj-cs"/>
                <a:sym typeface="Helvetica"/>
              </a:defRPr>
            </a:lvl1pPr>
          </a:lstStyle>
          <a:p>
            <a:pPr/>
            <a:r>
              <a:t>Strength </a:t>
            </a:r>
          </a:p>
        </p:txBody>
      </p:sp>
      <p:sp>
        <p:nvSpPr>
          <p:cNvPr id="2556" name="Beauty"/>
          <p:cNvSpPr txBox="1"/>
          <p:nvPr/>
        </p:nvSpPr>
        <p:spPr>
          <a:xfrm>
            <a:off x="9930399" y="4873764"/>
            <a:ext cx="1061778"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5024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mj-lt"/>
                <a:ea typeface="+mj-ea"/>
                <a:cs typeface="+mj-cs"/>
                <a:sym typeface="Helvetica"/>
              </a:defRPr>
            </a:lvl1pPr>
          </a:lstStyle>
          <a:p>
            <a:pPr/>
            <a:r>
              <a:t>Beauty </a:t>
            </a:r>
          </a:p>
        </p:txBody>
      </p:sp>
      <p:sp>
        <p:nvSpPr>
          <p:cNvPr id="2557" name="Shark Trading Card"/>
          <p:cNvSpPr txBox="1"/>
          <p:nvPr/>
        </p:nvSpPr>
        <p:spPr>
          <a:xfrm>
            <a:off x="5551787" y="304795"/>
            <a:ext cx="341719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30861">
              <a:defRPr sz="3000">
                <a:latin typeface="Helvetica Light"/>
                <a:ea typeface="Helvetica Light"/>
                <a:cs typeface="Helvetica Light"/>
                <a:sym typeface="Helvetica Light"/>
              </a:defRPr>
            </a:lvl1pPr>
          </a:lstStyle>
          <a:p>
            <a:pPr/>
            <a:r>
              <a:t>Shark Trading Card</a:t>
            </a:r>
          </a:p>
        </p:txBody>
      </p:sp>
      <p:sp>
        <p:nvSpPr>
          <p:cNvPr id="2558" name="Rectangle"/>
          <p:cNvSpPr/>
          <p:nvPr/>
        </p:nvSpPr>
        <p:spPr>
          <a:xfrm>
            <a:off x="2476499" y="4715016"/>
            <a:ext cx="750744" cy="762005"/>
          </a:xfrm>
          <a:prstGeom prst="rect">
            <a:avLst/>
          </a:prstGeom>
          <a:ln w="3175">
            <a:solidFill>
              <a:srgbClr val="85888D"/>
            </a:solidFill>
            <a:miter lim="400000"/>
          </a:ln>
        </p:spPr>
        <p:txBody>
          <a:bodyPr lIns="50800" tIns="50800" rIns="50800" bIns="50800" anchor="ctr"/>
          <a:lstStyle/>
          <a:p>
            <a:pPr defTabSz="830861">
              <a:defRPr sz="1800">
                <a:latin typeface="Helvetica Light"/>
                <a:ea typeface="Helvetica Light"/>
                <a:cs typeface="Helvetica Light"/>
                <a:sym typeface="Helvetica Light"/>
              </a:defRPr>
            </a:pPr>
          </a:p>
        </p:txBody>
      </p:sp>
      <p:sp>
        <p:nvSpPr>
          <p:cNvPr id="2559" name="Rectangle"/>
          <p:cNvSpPr/>
          <p:nvPr/>
        </p:nvSpPr>
        <p:spPr>
          <a:xfrm>
            <a:off x="11518899" y="4715016"/>
            <a:ext cx="750744" cy="762005"/>
          </a:xfrm>
          <a:prstGeom prst="rect">
            <a:avLst/>
          </a:prstGeom>
          <a:ln w="3175">
            <a:solidFill>
              <a:srgbClr val="85888D"/>
            </a:solidFill>
            <a:miter lim="400000"/>
          </a:ln>
        </p:spPr>
        <p:txBody>
          <a:bodyPr lIns="50800" tIns="50800" rIns="50800" bIns="50800" anchor="ctr"/>
          <a:lstStyle/>
          <a:p>
            <a:pPr defTabSz="830861">
              <a:defRPr sz="1800">
                <a:latin typeface="Helvetica Light"/>
                <a:ea typeface="Helvetica Light"/>
                <a:cs typeface="Helvetica Light"/>
                <a:sym typeface="Helvetica Light"/>
              </a:defRPr>
            </a:pPr>
          </a:p>
        </p:txBody>
      </p:sp>
      <p:sp>
        <p:nvSpPr>
          <p:cNvPr id="2560" name="Rectangle"/>
          <p:cNvSpPr/>
          <p:nvPr/>
        </p:nvSpPr>
        <p:spPr>
          <a:xfrm>
            <a:off x="6681812" y="4715016"/>
            <a:ext cx="750743" cy="762005"/>
          </a:xfrm>
          <a:prstGeom prst="rect">
            <a:avLst/>
          </a:prstGeom>
          <a:ln w="3175">
            <a:solidFill>
              <a:srgbClr val="85888D"/>
            </a:solidFill>
            <a:miter lim="400000"/>
          </a:ln>
        </p:spPr>
        <p:txBody>
          <a:bodyPr lIns="50800" tIns="50800" rIns="50800" bIns="50800" anchor="ctr"/>
          <a:lstStyle/>
          <a:p>
            <a:pPr defTabSz="830861">
              <a:defRPr sz="1800">
                <a:latin typeface="Helvetica Light"/>
                <a:ea typeface="Helvetica Light"/>
                <a:cs typeface="Helvetica Light"/>
                <a:sym typeface="Helvetica Light"/>
              </a:defRPr>
            </a:pPr>
          </a:p>
        </p:txBody>
      </p:sp>
      <p:sp>
        <p:nvSpPr>
          <p:cNvPr id="2561" name="Rectangle"/>
          <p:cNvSpPr/>
          <p:nvPr/>
        </p:nvSpPr>
        <p:spPr>
          <a:xfrm>
            <a:off x="897631" y="5664365"/>
            <a:ext cx="11543756" cy="3352918"/>
          </a:xfrm>
          <a:prstGeom prst="rect">
            <a:avLst/>
          </a:prstGeom>
          <a:ln w="3175">
            <a:solidFill>
              <a:srgbClr val="85888D"/>
            </a:solidFill>
            <a:miter lim="400000"/>
          </a:ln>
        </p:spPr>
        <p:txBody>
          <a:bodyPr lIns="50800" tIns="50800" rIns="50800" bIns="50800" anchor="ctr"/>
          <a:lstStyle/>
          <a:p>
            <a:pPr defTabSz="830861">
              <a:defRPr sz="1800">
                <a:latin typeface="Helvetica Light"/>
                <a:ea typeface="Helvetica Light"/>
                <a:cs typeface="Helvetica Light"/>
                <a:sym typeface="Helvetica Light"/>
              </a:defRPr>
            </a:pPr>
          </a:p>
        </p:txBody>
      </p:sp>
      <p:pic>
        <p:nvPicPr>
          <p:cNvPr id="2562" name="Image" descr="Image"/>
          <p:cNvPicPr>
            <a:picLocks noChangeAspect="1"/>
          </p:cNvPicPr>
          <p:nvPr/>
        </p:nvPicPr>
        <p:blipFill>
          <a:blip r:embed="rId3">
            <a:extLst/>
          </a:blip>
          <a:stretch>
            <a:fillRect/>
          </a:stretch>
        </p:blipFill>
        <p:spPr>
          <a:xfrm>
            <a:off x="4806593" y="1452605"/>
            <a:ext cx="4131439" cy="2530508"/>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566" name="What about Greater Depth?"/>
          <p:cNvSpPr txBox="1"/>
          <p:nvPr>
            <p:ph type="title"/>
          </p:nvPr>
        </p:nvSpPr>
        <p:spPr>
          <a:xfrm>
            <a:off x="952500" y="-254000"/>
            <a:ext cx="11099800" cy="2159000"/>
          </a:xfrm>
          <a:prstGeom prst="rect">
            <a:avLst/>
          </a:prstGeom>
        </p:spPr>
        <p:txBody>
          <a:bodyPr/>
          <a:lstStyle>
            <a:lvl1pPr defTabSz="514094">
              <a:defRPr sz="7000"/>
            </a:lvl1pPr>
          </a:lstStyle>
          <a:p>
            <a:pPr/>
            <a:r>
              <a:t>What about Greater Depth?</a:t>
            </a:r>
          </a:p>
        </p:txBody>
      </p:sp>
      <p:sp>
        <p:nvSpPr>
          <p:cNvPr id="2567" name="Also those who can include the age related skills independently without scaffolding. They don't shadow the WAGOLL."/>
          <p:cNvSpPr txBox="1"/>
          <p:nvPr/>
        </p:nvSpPr>
        <p:spPr>
          <a:xfrm>
            <a:off x="1469478" y="3665403"/>
            <a:ext cx="9389479" cy="1490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300"/>
            </a:lvl1pPr>
          </a:lstStyle>
          <a:p>
            <a:pPr/>
            <a:r>
              <a:t>‘They’ve got flair.’</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569" name="What about Greater Depth?"/>
          <p:cNvSpPr txBox="1"/>
          <p:nvPr>
            <p:ph type="title"/>
          </p:nvPr>
        </p:nvSpPr>
        <p:spPr>
          <a:xfrm>
            <a:off x="952500" y="-254000"/>
            <a:ext cx="11099800" cy="2159000"/>
          </a:xfrm>
          <a:prstGeom prst="rect">
            <a:avLst/>
          </a:prstGeom>
        </p:spPr>
        <p:txBody>
          <a:bodyPr/>
          <a:lstStyle>
            <a:lvl1pPr defTabSz="514094">
              <a:defRPr sz="7000"/>
            </a:lvl1pPr>
          </a:lstStyle>
          <a:p>
            <a:pPr/>
            <a:r>
              <a:t>What about Greater Depth?</a:t>
            </a:r>
          </a:p>
        </p:txBody>
      </p:sp>
      <p:sp>
        <p:nvSpPr>
          <p:cNvPr id="2570" name="Who are your potential GD children?…"/>
          <p:cNvSpPr txBox="1"/>
          <p:nvPr>
            <p:ph type="body" idx="1"/>
          </p:nvPr>
        </p:nvSpPr>
        <p:spPr>
          <a:xfrm>
            <a:off x="1092635" y="47294"/>
            <a:ext cx="11099805" cy="6286505"/>
          </a:xfrm>
          <a:prstGeom prst="rect">
            <a:avLst/>
          </a:prstGeom>
        </p:spPr>
        <p:txBody>
          <a:bodyPr/>
          <a:lstStyle/>
          <a:p>
            <a:pPr>
              <a:defRPr b="1">
                <a:latin typeface="+mj-lt"/>
                <a:ea typeface="+mj-ea"/>
                <a:cs typeface="+mj-cs"/>
                <a:sym typeface="Helvetica"/>
              </a:defRPr>
            </a:pPr>
            <a:r>
              <a:t>Who</a:t>
            </a:r>
            <a:r>
              <a:rPr b="0">
                <a:latin typeface="Helvetica Light"/>
                <a:ea typeface="Helvetica Light"/>
                <a:cs typeface="Helvetica Light"/>
                <a:sym typeface="Helvetica Light"/>
              </a:rPr>
              <a:t> are your potential GD children?</a:t>
            </a:r>
            <a:endParaRPr b="0">
              <a:latin typeface="Helvetica Light"/>
              <a:ea typeface="Helvetica Light"/>
              <a:cs typeface="Helvetica Light"/>
              <a:sym typeface="Helvetica Light"/>
            </a:endParaRPr>
          </a:p>
          <a:p>
            <a:pPr>
              <a:defRPr b="1">
                <a:latin typeface="+mj-lt"/>
                <a:ea typeface="+mj-ea"/>
                <a:cs typeface="+mj-cs"/>
                <a:sym typeface="Helvetica"/>
              </a:defRPr>
            </a:pPr>
            <a:r>
              <a:t>Why</a:t>
            </a:r>
            <a:r>
              <a:rPr b="0">
                <a:latin typeface="Helvetica Light"/>
                <a:ea typeface="Helvetica Light"/>
                <a:cs typeface="Helvetica Light"/>
                <a:sym typeface="Helvetica Light"/>
              </a:rPr>
              <a:t> are they potential GD</a:t>
            </a:r>
            <a:endParaRPr b="0">
              <a:latin typeface="Helvetica Light"/>
              <a:ea typeface="Helvetica Light"/>
              <a:cs typeface="Helvetica Light"/>
              <a:sym typeface="Helvetica Light"/>
            </a:endParaRPr>
          </a:p>
          <a:p>
            <a:pPr lvl="3"/>
            <a:r>
              <a:t>Discuss</a:t>
            </a:r>
          </a:p>
        </p:txBody>
      </p:sp>
      <p:sp>
        <p:nvSpPr>
          <p:cNvPr id="2571" name="Flair and creativity, good knowledge and understanding of grammar, basic skills secure"/>
          <p:cNvSpPr txBox="1"/>
          <p:nvPr/>
        </p:nvSpPr>
        <p:spPr>
          <a:xfrm>
            <a:off x="308406" y="5123405"/>
            <a:ext cx="12079682"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Flair and creativity, good knowledge and understanding of grammar, basic skills secure</a:t>
            </a:r>
          </a:p>
        </p:txBody>
      </p:sp>
      <p:sp>
        <p:nvSpPr>
          <p:cNvPr id="2572" name="Also those who can include the age related skills independently without scaffolding. They don't shadow the WAGOLL."/>
          <p:cNvSpPr txBox="1"/>
          <p:nvPr/>
        </p:nvSpPr>
        <p:spPr>
          <a:xfrm>
            <a:off x="316635" y="6930642"/>
            <a:ext cx="12063223"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Also those who can include the age related skills independently without scaffolding. They don't shadow the WAGOLL.</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574" name="What about Greater Depth?"/>
          <p:cNvSpPr txBox="1"/>
          <p:nvPr>
            <p:ph type="title"/>
          </p:nvPr>
        </p:nvSpPr>
        <p:spPr>
          <a:xfrm>
            <a:off x="952500" y="-254000"/>
            <a:ext cx="11099800" cy="2159000"/>
          </a:xfrm>
          <a:prstGeom prst="rect">
            <a:avLst/>
          </a:prstGeom>
        </p:spPr>
        <p:txBody>
          <a:bodyPr/>
          <a:lstStyle>
            <a:lvl1pPr defTabSz="514094">
              <a:defRPr sz="7000"/>
            </a:lvl1pPr>
          </a:lstStyle>
          <a:p>
            <a:pPr/>
            <a:r>
              <a:t>What about Greater Depth?</a:t>
            </a:r>
          </a:p>
        </p:txBody>
      </p:sp>
      <p:sp>
        <p:nvSpPr>
          <p:cNvPr id="2575" name="Who are your potential GD children?…"/>
          <p:cNvSpPr txBox="1"/>
          <p:nvPr>
            <p:ph type="body" idx="1"/>
          </p:nvPr>
        </p:nvSpPr>
        <p:spPr>
          <a:xfrm>
            <a:off x="1092635" y="47294"/>
            <a:ext cx="11099805" cy="6286505"/>
          </a:xfrm>
          <a:prstGeom prst="rect">
            <a:avLst/>
          </a:prstGeom>
        </p:spPr>
        <p:txBody>
          <a:bodyPr/>
          <a:lstStyle/>
          <a:p>
            <a:pPr>
              <a:defRPr b="1">
                <a:latin typeface="+mj-lt"/>
                <a:ea typeface="+mj-ea"/>
                <a:cs typeface="+mj-cs"/>
                <a:sym typeface="Helvetica"/>
              </a:defRPr>
            </a:pPr>
            <a:r>
              <a:t>Who</a:t>
            </a:r>
            <a:r>
              <a:rPr b="0">
                <a:latin typeface="Helvetica Light"/>
                <a:ea typeface="Helvetica Light"/>
                <a:cs typeface="Helvetica Light"/>
                <a:sym typeface="Helvetica Light"/>
              </a:rPr>
              <a:t> are your potential GD children?</a:t>
            </a:r>
            <a:endParaRPr b="0">
              <a:latin typeface="Helvetica Light"/>
              <a:ea typeface="Helvetica Light"/>
              <a:cs typeface="Helvetica Light"/>
              <a:sym typeface="Helvetica Light"/>
            </a:endParaRPr>
          </a:p>
          <a:p>
            <a:pPr>
              <a:defRPr b="1">
                <a:latin typeface="+mj-lt"/>
                <a:ea typeface="+mj-ea"/>
                <a:cs typeface="+mj-cs"/>
                <a:sym typeface="Helvetica"/>
              </a:defRPr>
            </a:pPr>
            <a:r>
              <a:t>Why</a:t>
            </a:r>
            <a:r>
              <a:rPr b="0">
                <a:latin typeface="Helvetica Light"/>
                <a:ea typeface="Helvetica Light"/>
                <a:cs typeface="Helvetica Light"/>
                <a:sym typeface="Helvetica Light"/>
              </a:rPr>
              <a:t> are they potential GD</a:t>
            </a:r>
            <a:endParaRPr b="0">
              <a:latin typeface="Helvetica Light"/>
              <a:ea typeface="Helvetica Light"/>
              <a:cs typeface="Helvetica Light"/>
              <a:sym typeface="Helvetica Light"/>
            </a:endParaRPr>
          </a:p>
          <a:p>
            <a:pPr lvl="3"/>
            <a:r>
              <a:t>Discuss</a:t>
            </a:r>
          </a:p>
        </p:txBody>
      </p:sp>
      <p:sp>
        <p:nvSpPr>
          <p:cNvPr id="2576" name="Also those who can include the age related skills independently without scaffolding. They don't shadow the WAGOLL."/>
          <p:cNvSpPr txBox="1"/>
          <p:nvPr/>
        </p:nvSpPr>
        <p:spPr>
          <a:xfrm>
            <a:off x="760010" y="6167093"/>
            <a:ext cx="11063225" cy="9325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vl1pPr>
          </a:lstStyle>
          <a:p>
            <a:pPr/>
            <a:r>
              <a:t>What has come up in moderation?</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8" name="CIA"/>
          <p:cNvSpPr txBox="1"/>
          <p:nvPr>
            <p:ph type="title"/>
          </p:nvPr>
        </p:nvSpPr>
        <p:spPr>
          <a:xfrm>
            <a:off x="952500" y="-183123"/>
            <a:ext cx="11099800" cy="2159001"/>
          </a:xfrm>
          <a:prstGeom prst="rect">
            <a:avLst/>
          </a:prstGeom>
        </p:spPr>
        <p:txBody>
          <a:bodyPr/>
          <a:lstStyle/>
          <a:p>
            <a:pPr/>
            <a:r>
              <a:t>CIA</a:t>
            </a:r>
          </a:p>
        </p:txBody>
      </p:sp>
      <p:sp>
        <p:nvSpPr>
          <p:cNvPr id="2579" name="Consistency…"/>
          <p:cNvSpPr txBox="1"/>
          <p:nvPr>
            <p:ph type="body" sz="half" idx="1"/>
          </p:nvPr>
        </p:nvSpPr>
        <p:spPr>
          <a:xfrm>
            <a:off x="901608" y="2486676"/>
            <a:ext cx="4075227" cy="6286508"/>
          </a:xfrm>
          <a:prstGeom prst="rect">
            <a:avLst/>
          </a:prstGeom>
        </p:spPr>
        <p:txBody>
          <a:bodyPr/>
          <a:lstStyle/>
          <a:p>
            <a:pPr marL="790222" indent="-790222">
              <a:defRPr b="1" sz="6400">
                <a:latin typeface="+mj-lt"/>
                <a:ea typeface="+mj-ea"/>
                <a:cs typeface="+mj-cs"/>
                <a:sym typeface="Helvetica"/>
              </a:defRPr>
            </a:pPr>
            <a:r>
              <a:t>C</a:t>
            </a:r>
            <a:r>
              <a:rPr b="0" sz="3600">
                <a:latin typeface="Helvetica Light"/>
                <a:ea typeface="Helvetica Light"/>
                <a:cs typeface="Helvetica Light"/>
                <a:sym typeface="Helvetica Light"/>
              </a:rPr>
              <a:t>onsistency</a:t>
            </a:r>
            <a:endParaRPr b="0" sz="3600">
              <a:latin typeface="Helvetica Light"/>
              <a:ea typeface="Helvetica Light"/>
              <a:cs typeface="Helvetica Light"/>
              <a:sym typeface="Helvetica Light"/>
            </a:endParaRPr>
          </a:p>
          <a:p>
            <a:pPr marL="790222" indent="-790222">
              <a:defRPr b="1" sz="6400">
                <a:latin typeface="+mj-lt"/>
                <a:ea typeface="+mj-ea"/>
                <a:cs typeface="+mj-cs"/>
                <a:sym typeface="Helvetica"/>
              </a:defRPr>
            </a:pPr>
            <a:r>
              <a:t>I</a:t>
            </a:r>
            <a:r>
              <a:rPr b="0" sz="3600">
                <a:latin typeface="Helvetica Light"/>
                <a:ea typeface="Helvetica Light"/>
                <a:cs typeface="Helvetica Light"/>
                <a:sym typeface="Helvetica Light"/>
              </a:rPr>
              <a:t>ndependence</a:t>
            </a:r>
            <a:endParaRPr b="0" sz="3600">
              <a:latin typeface="Helvetica Light"/>
              <a:ea typeface="Helvetica Light"/>
              <a:cs typeface="Helvetica Light"/>
              <a:sym typeface="Helvetica Light"/>
            </a:endParaRPr>
          </a:p>
          <a:p>
            <a:pPr marL="790222" indent="-790222">
              <a:defRPr b="1" sz="6400">
                <a:latin typeface="+mj-lt"/>
                <a:ea typeface="+mj-ea"/>
                <a:cs typeface="+mj-cs"/>
                <a:sym typeface="Helvetica"/>
              </a:defRPr>
            </a:pPr>
            <a:r>
              <a:t>A</a:t>
            </a:r>
            <a:r>
              <a:rPr b="0" sz="3600">
                <a:latin typeface="Helvetica Light"/>
                <a:ea typeface="Helvetica Light"/>
                <a:cs typeface="Helvetica Light"/>
                <a:sym typeface="Helvetica Light"/>
              </a:rPr>
              <a:t>ccuracy</a:t>
            </a:r>
          </a:p>
        </p:txBody>
      </p:sp>
      <p:pic>
        <p:nvPicPr>
          <p:cNvPr id="2580" name="Image" descr="Image"/>
          <p:cNvPicPr>
            <a:picLocks noChangeAspect="1"/>
          </p:cNvPicPr>
          <p:nvPr/>
        </p:nvPicPr>
        <p:blipFill>
          <a:blip r:embed="rId2">
            <a:extLst/>
          </a:blip>
          <a:stretch>
            <a:fillRect/>
          </a:stretch>
        </p:blipFill>
        <p:spPr>
          <a:xfrm>
            <a:off x="6305694" y="3106447"/>
            <a:ext cx="6172156" cy="50469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0" grpId="1"/>
    </p:bld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2" name="Image" descr="Image"/>
          <p:cNvPicPr>
            <a:picLocks noChangeAspect="1"/>
          </p:cNvPicPr>
          <p:nvPr/>
        </p:nvPicPr>
        <p:blipFill>
          <a:blip r:embed="rId2">
            <a:extLst/>
          </a:blip>
          <a:stretch>
            <a:fillRect/>
          </a:stretch>
        </p:blipFill>
        <p:spPr>
          <a:xfrm>
            <a:off x="107950" y="831850"/>
            <a:ext cx="12788900" cy="80899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4" name="IMG_1962.JPG" descr="IMG_1962.JPG"/>
          <p:cNvPicPr>
            <a:picLocks noChangeAspect="1"/>
          </p:cNvPicPr>
          <p:nvPr/>
        </p:nvPicPr>
        <p:blipFill>
          <a:blip r:embed="rId2">
            <a:extLst/>
          </a:blip>
          <a:stretch>
            <a:fillRect/>
          </a:stretch>
        </p:blipFill>
        <p:spPr>
          <a:xfrm>
            <a:off x="2844800" y="0"/>
            <a:ext cx="7315200" cy="97536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586" name="Table"/>
          <p:cNvGraphicFramePr/>
          <p:nvPr/>
        </p:nvGraphicFramePr>
        <p:xfrm>
          <a:off x="1647513" y="3321596"/>
          <a:ext cx="9699202" cy="574166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150114"/>
                <a:gridCol w="622394"/>
                <a:gridCol w="682942"/>
                <a:gridCol w="652668"/>
                <a:gridCol w="652668"/>
                <a:gridCol w="652668"/>
                <a:gridCol w="652668"/>
                <a:gridCol w="633079"/>
              </a:tblGrid>
              <a:tr h="469685">
                <a:tc gridSpan="8">
                  <a:txBody>
                    <a:bodyPr/>
                    <a:lstStyle/>
                    <a:p>
                      <a:pPr defTabSz="457200">
                        <a:lnSpc>
                          <a:spcPct val="115000"/>
                        </a:lnSpc>
                        <a:spcBef>
                          <a:spcPts val="1000"/>
                        </a:spcBef>
                      </a:pPr>
                      <a:r>
                        <a:rPr b="1" sz="1400">
                          <a:uFill>
                            <a:solidFill>
                              <a:srgbClr val="000000"/>
                            </a:solidFill>
                          </a:uFill>
                          <a:latin typeface="Calibri"/>
                          <a:ea typeface="Calibri"/>
                          <a:cs typeface="Calibri"/>
                          <a:sym typeface="Calibri"/>
                        </a:rPr>
                        <a:t>Working at greater depth in Y5</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c hMerge="1">
                  <a:tcPr/>
                </a:tc>
                <a:tc hMerge="1">
                  <a:tcPr/>
                </a:tc>
                <a:tc hMerge="1">
                  <a:tcPr/>
                </a:tc>
                <a:tc hMerge="1">
                  <a:tcPr/>
                </a:tc>
                <a:tc hMerge="1">
                  <a:tcPr/>
                </a:tc>
                <a:tc hMerge="1">
                  <a:tcPr/>
                </a:tc>
                <a:tc hMerge="1">
                  <a:tcPr/>
                </a:tc>
              </a:tr>
              <a:tr h="469685">
                <a:tc gridSpan="8">
                  <a:txBody>
                    <a:bodyPr/>
                    <a:lstStyle/>
                    <a:p>
                      <a:pPr algn="l" defTabSz="457200"/>
                      <a:r>
                        <a:rPr b="1" sz="1400">
                          <a:uFill>
                            <a:solidFill>
                              <a:srgbClr val="000000"/>
                            </a:solidFill>
                          </a:uFill>
                          <a:latin typeface="Calibri"/>
                          <a:ea typeface="Calibri"/>
                          <a:cs typeface="Calibri"/>
                          <a:sym typeface="Calibri"/>
                        </a:rPr>
                        <a:t>The pupil can: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c hMerge="1">
                  <a:tcPr/>
                </a:tc>
                <a:tc hMerge="1">
                  <a:tcPr/>
                </a:tc>
                <a:tc hMerge="1">
                  <a:tcPr/>
                </a:tc>
                <a:tc hMerge="1">
                  <a:tcPr/>
                </a:tc>
                <a:tc hMerge="1">
                  <a:tcPr/>
                </a:tc>
              </a:tr>
              <a:tr h="776418">
                <a:tc>
                  <a:txBody>
                    <a:bodyPr/>
                    <a:lstStyle/>
                    <a:p>
                      <a:pPr algn="just" defTabSz="457200"/>
                      <a:r>
                        <a:rPr sz="1400">
                          <a:uFill>
                            <a:solidFill>
                              <a:srgbClr val="000000"/>
                            </a:solidFill>
                          </a:uFill>
                          <a:latin typeface="Calibri"/>
                          <a:ea typeface="Calibri"/>
                          <a:cs typeface="Calibri"/>
                          <a:sym typeface="Calibri"/>
                        </a:rPr>
                        <a:t>in narratives, describe settings, characters and atmosphere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776418">
                <a:tc>
                  <a:txBody>
                    <a:bodyPr/>
                    <a:lstStyle/>
                    <a:p>
                      <a:pPr algn="just" defTabSz="457200"/>
                      <a:r>
                        <a:rPr sz="1400">
                          <a:uFill>
                            <a:solidFill>
                              <a:srgbClr val="000000"/>
                            </a:solidFill>
                          </a:uFill>
                          <a:latin typeface="Calibri"/>
                          <a:ea typeface="Calibri"/>
                          <a:cs typeface="Calibri"/>
                          <a:sym typeface="Calibri"/>
                        </a:rPr>
                        <a:t>integrate dialogue in narratives to convey character and advance the action</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1083152">
                <a:tc>
                  <a:txBody>
                    <a:bodyPr/>
                    <a:lstStyle/>
                    <a:p>
                      <a:pPr algn="just" defTabSz="457200"/>
                      <a:r>
                        <a:rPr sz="1400">
                          <a:uFill>
                            <a:solidFill>
                              <a:srgbClr val="000000"/>
                            </a:solidFill>
                          </a:uFill>
                          <a:latin typeface="Calibri"/>
                          <a:ea typeface="Calibri"/>
                          <a:cs typeface="Calibri"/>
                          <a:sym typeface="Calibri"/>
                        </a:rPr>
                        <a:t>select precise vocabulary and grammatical structures that reflect the level of formality required mostly correctly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1389885">
                <a:tc>
                  <a:txBody>
                    <a:bodyPr/>
                    <a:lstStyle/>
                    <a:p>
                      <a:pPr algn="just" defTabSz="457200"/>
                      <a:r>
                        <a:rPr sz="1400">
                          <a:uFill>
                            <a:solidFill>
                              <a:srgbClr val="000000"/>
                            </a:solidFill>
                          </a:uFill>
                          <a:latin typeface="Calibri"/>
                          <a:ea typeface="Calibri"/>
                          <a:cs typeface="Calibri"/>
                          <a:sym typeface="Calibri"/>
                        </a:rPr>
                        <a:t>Knowing how to make writing succinct by using all grammar and punctuation taught so far precisely to engage the reader, sometimes showing and not telling</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776418">
                <a:tc>
                  <a:txBody>
                    <a:bodyPr/>
                    <a:lstStyle/>
                    <a:p>
                      <a:pPr algn="just" defTabSz="457200"/>
                      <a:r>
                        <a:rPr sz="1400">
                          <a:uFill>
                            <a:solidFill>
                              <a:srgbClr val="000000"/>
                            </a:solidFill>
                          </a:uFill>
                          <a:latin typeface="Calibri"/>
                          <a:ea typeface="Calibri"/>
                          <a:cs typeface="Calibri"/>
                          <a:sym typeface="Calibri"/>
                        </a:rPr>
                        <a:t>using the full range of punctuation taught correctly and appropriately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bl>
          </a:graphicData>
        </a:graphic>
      </p:graphicFrame>
      <p:grpSp>
        <p:nvGrpSpPr>
          <p:cNvPr id="2589" name="Composition and Effect"/>
          <p:cNvGrpSpPr/>
          <p:nvPr/>
        </p:nvGrpSpPr>
        <p:grpSpPr>
          <a:xfrm>
            <a:off x="6777838" y="4202504"/>
            <a:ext cx="4541352" cy="797347"/>
            <a:chOff x="-1" y="0"/>
            <a:chExt cx="4541351" cy="797346"/>
          </a:xfrm>
        </p:grpSpPr>
        <p:sp>
          <p:nvSpPr>
            <p:cNvPr id="2587" name="Rectangle"/>
            <p:cNvSpPr/>
            <p:nvPr/>
          </p:nvSpPr>
          <p:spPr>
            <a:xfrm>
              <a:off x="-2" y="-1"/>
              <a:ext cx="4541352" cy="797347"/>
            </a:xfrm>
            <a:prstGeom prst="rect">
              <a:avLst/>
            </a:prstGeom>
            <a:solidFill>
              <a:srgbClr val="51A8F9"/>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latin typeface="+mj-lt"/>
                  <a:ea typeface="+mj-ea"/>
                  <a:cs typeface="+mj-cs"/>
                  <a:sym typeface="Helvetica"/>
                </a:defRPr>
              </a:pPr>
            </a:p>
          </p:txBody>
        </p:sp>
        <p:sp>
          <p:nvSpPr>
            <p:cNvPr id="2588" name="Composition and Effect"/>
            <p:cNvSpPr txBox="1"/>
            <p:nvPr/>
          </p:nvSpPr>
          <p:spPr>
            <a:xfrm>
              <a:off x="-2" y="163718"/>
              <a:ext cx="454135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latin typeface="+mj-lt"/>
                  <a:ea typeface="+mj-ea"/>
                  <a:cs typeface="+mj-cs"/>
                  <a:sym typeface="Helvetica"/>
                </a:defRPr>
              </a:lvl1pPr>
            </a:lstStyle>
            <a:p>
              <a:pPr/>
              <a:r>
                <a:t>Composition and Effect</a:t>
              </a:r>
            </a:p>
          </p:txBody>
        </p:sp>
      </p:grpSp>
      <p:grpSp>
        <p:nvGrpSpPr>
          <p:cNvPr id="2592" name="Grammar…"/>
          <p:cNvGrpSpPr/>
          <p:nvPr/>
        </p:nvGrpSpPr>
        <p:grpSpPr>
          <a:xfrm>
            <a:off x="6765138" y="5021385"/>
            <a:ext cx="4566752" cy="4022633"/>
            <a:chOff x="-1" y="-1"/>
            <a:chExt cx="4566751" cy="4022631"/>
          </a:xfrm>
        </p:grpSpPr>
        <p:sp>
          <p:nvSpPr>
            <p:cNvPr id="2590" name="Rectangle"/>
            <p:cNvSpPr/>
            <p:nvPr/>
          </p:nvSpPr>
          <p:spPr>
            <a:xfrm>
              <a:off x="-2" y="-2"/>
              <a:ext cx="4566752" cy="4022633"/>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b="1" i="1" sz="2400">
                  <a:solidFill>
                    <a:srgbClr val="FFFFFF"/>
                  </a:solidFill>
                  <a:latin typeface="+mj-lt"/>
                  <a:ea typeface="+mj-ea"/>
                  <a:cs typeface="+mj-cs"/>
                  <a:sym typeface="Helvetica"/>
                </a:defRPr>
              </a:pPr>
            </a:p>
          </p:txBody>
        </p:sp>
        <p:sp>
          <p:nvSpPr>
            <p:cNvPr id="2591" name="Grammar…"/>
            <p:cNvSpPr txBox="1"/>
            <p:nvPr/>
          </p:nvSpPr>
          <p:spPr>
            <a:xfrm>
              <a:off x="-2" y="1223913"/>
              <a:ext cx="4566752"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solidFill>
                    <a:srgbClr val="FFFFFF"/>
                  </a:solidFill>
                  <a:latin typeface="+mj-lt"/>
                  <a:ea typeface="+mj-ea"/>
                  <a:cs typeface="+mj-cs"/>
                  <a:sym typeface="Helvetica"/>
                </a:defRPr>
              </a:pPr>
              <a:r>
                <a:t>Grammar </a:t>
              </a:r>
            </a:p>
            <a:p>
              <a:pPr>
                <a:defRPr b="1" sz="2400">
                  <a:solidFill>
                    <a:srgbClr val="FFFFFF"/>
                  </a:solidFill>
                  <a:latin typeface="+mj-lt"/>
                  <a:ea typeface="+mj-ea"/>
                  <a:cs typeface="+mj-cs"/>
                  <a:sym typeface="Helvetica"/>
                </a:defRPr>
              </a:pPr>
              <a:r>
                <a:t>Punctuation</a:t>
              </a:r>
            </a:p>
            <a:p>
              <a:pPr>
                <a:defRPr b="1" sz="2400">
                  <a:solidFill>
                    <a:srgbClr val="FFFFFF"/>
                  </a:solidFill>
                  <a:latin typeface="+mj-lt"/>
                  <a:ea typeface="+mj-ea"/>
                  <a:cs typeface="+mj-cs"/>
                  <a:sym typeface="Helvetica"/>
                </a:defRPr>
              </a:pPr>
              <a:r>
                <a:t>Vocabulary</a:t>
              </a:r>
            </a:p>
            <a:p>
              <a:pPr>
                <a:defRPr b="1" i="1" sz="2400">
                  <a:solidFill>
                    <a:srgbClr val="FFFFFF"/>
                  </a:solidFill>
                  <a:latin typeface="+mj-lt"/>
                  <a:ea typeface="+mj-ea"/>
                  <a:cs typeface="+mj-cs"/>
                  <a:sym typeface="Helvetica"/>
                </a:defRPr>
              </a:pPr>
              <a:r>
                <a:t>Formality</a:t>
              </a:r>
            </a:p>
          </p:txBody>
        </p:sp>
      </p:grpSp>
      <p:sp>
        <p:nvSpPr>
          <p:cNvPr id="2593" name="The pupil has embedded all Y5 learning and is using it independently and accurately when writing at length for different purposes and audiences (including a short story)"/>
          <p:cNvSpPr txBox="1"/>
          <p:nvPr/>
        </p:nvSpPr>
        <p:spPr>
          <a:xfrm>
            <a:off x="752115" y="445237"/>
            <a:ext cx="11980013"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The pupil has embedded all Y5 learning and is using it independently and accurately when writing at length for different purposes and audiences (including a short story)</a:t>
            </a:r>
          </a:p>
        </p:txBody>
      </p:sp>
      <p:sp>
        <p:nvSpPr>
          <p:cNvPr id="2594" name="Rectangle"/>
          <p:cNvSpPr/>
          <p:nvPr/>
        </p:nvSpPr>
        <p:spPr>
          <a:xfrm>
            <a:off x="1637811" y="5801287"/>
            <a:ext cx="5159123" cy="3259986"/>
          </a:xfrm>
          <a:prstGeom prst="rect">
            <a:avLst/>
          </a:prstGeom>
          <a:ln w="50800">
            <a:solidFill>
              <a:srgbClr val="EC5C5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41" name="Meet Captain Cook…"/>
          <p:cNvSpPr txBox="1"/>
          <p:nvPr/>
        </p:nvSpPr>
        <p:spPr>
          <a:xfrm>
            <a:off x="220192" y="3160911"/>
            <a:ext cx="12978418" cy="5788898"/>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1600"/>
            </a:pPr>
            <a:r>
              <a:t>Meet Captain Cook</a:t>
            </a:r>
          </a:p>
          <a:p>
            <a:pPr algn="l" defTabSz="325120">
              <a:defRPr b="1" sz="1600"/>
            </a:pPr>
          </a:p>
          <a:p>
            <a:pPr algn="l" defTabSz="325120">
              <a:defRPr sz="1600"/>
            </a:pPr>
            <a:r>
              <a:t>In August 1768, the Endeavour embarked on her maiden voyage with great pomp and fanfare. Among those onboard were a variety of animals, 55 sailors, a one-handed cook, an astronomer, four artists and a botanist by the name of Joseph Banks.</a:t>
            </a:r>
          </a:p>
          <a:p>
            <a:pPr algn="l" defTabSz="325120">
              <a:defRPr sz="1600"/>
            </a:pPr>
          </a:p>
          <a:p>
            <a:pPr algn="l" defTabSz="325120">
              <a:defRPr sz="1600"/>
            </a:pPr>
            <a:r>
              <a:t>This motley crew readied themselves for the dangers of the open seas and the strange lands that were rumoured to lie ahead.</a:t>
            </a:r>
          </a:p>
          <a:p>
            <a:pPr algn="l" defTabSz="325120">
              <a:defRPr sz="1600"/>
            </a:pPr>
          </a:p>
          <a:p>
            <a:pPr algn="l" defTabSz="325120">
              <a:defRPr sz="1600"/>
            </a:pPr>
            <a:r>
              <a:t>The Endeavour made her way down the coast of Africa in fine weather. The crew caught sharks and marvelled at flying fish. Joseph Banks spotted penguins and collected giant kelp.</a:t>
            </a:r>
          </a:p>
          <a:p>
            <a:pPr algn="l" defTabSz="325120">
              <a:defRPr sz="1600"/>
            </a:pPr>
          </a:p>
          <a:p>
            <a:pPr algn="l" defTabSz="325120">
              <a:defRPr sz="1600"/>
            </a:pPr>
            <a:r>
              <a:t>But the tropics soon gave way to the violent weather of the South Atlantic. Captain Cook and his crew prepared for the challenge of rounding Cape Horn. After three failed attempts, the Endeavour overcame icy winds and bitter gales to forge through the dreaded passage and emerge into the South Pacific.</a:t>
            </a:r>
          </a:p>
          <a:p>
            <a:pPr algn="l" defTabSz="325120">
              <a:defRPr sz="1600"/>
            </a:pPr>
          </a:p>
          <a:p>
            <a:pPr algn="l" defTabSz="325120">
              <a:defRPr sz="1600"/>
            </a:pPr>
            <a:r>
              <a:t>After eight long months at sea, the crew dropped anchor off the coast of King George’s Island. The locals paddled out to welcome them. They traded fresh food in exchange for beads and metal tools.</a:t>
            </a:r>
          </a:p>
          <a:p>
            <a:pPr algn="l" defTabSz="325120">
              <a:defRPr sz="1600"/>
            </a:pPr>
          </a:p>
          <a:p>
            <a:pPr algn="l" defTabSz="325120">
              <a:defRPr sz="1600"/>
            </a:pPr>
            <a:r>
              <a:t>Captain Cook and his men built a fort and an observatory, where on a clear day they gathered to watch Venus pass across the sun.</a:t>
            </a:r>
          </a:p>
          <a:p>
            <a:pPr algn="l" defTabSz="325120">
              <a:defRPr sz="1600"/>
            </a:pPr>
          </a:p>
          <a:p>
            <a:pPr algn="l" defTabSz="325120">
              <a:defRPr sz="1600"/>
            </a:pPr>
            <a:r>
              <a:t>At last, it was time to open the King’s letter. It revealed a new and most important task: to venture south in search of new land.</a:t>
            </a:r>
          </a:p>
          <a:p>
            <a:pPr algn="l" defTabSz="325120">
              <a:defRPr sz="1600"/>
            </a:pPr>
          </a:p>
          <a:p>
            <a:pPr algn="l" defTabSz="325120">
              <a:defRPr sz="1600"/>
            </a:pPr>
            <a:r>
              <a:t>The Dutch had already discovered New Zealand and parts of the neighbouring continent of New Holland. But both were still unmapped. And there were whispers that the Pacific Ocean was also home to a great southern land, Terra Australis.</a:t>
            </a:r>
          </a:p>
          <a:p>
            <a:pPr algn="l" defTabSz="325120">
              <a:defRPr sz="1600"/>
            </a:pPr>
          </a:p>
          <a:p>
            <a:pPr algn="l" defTabSz="325120">
              <a:defRPr sz="1600"/>
            </a:pPr>
            <a:r>
              <a:t>Captain Cook was to find it and claim it for the King.</a:t>
            </a:r>
          </a:p>
        </p:txBody>
      </p:sp>
      <p:pic>
        <p:nvPicPr>
          <p:cNvPr id="1742" name="IMG_2252.jpeg" descr="IMG_2252.jpeg"/>
          <p:cNvPicPr>
            <a:picLocks noChangeAspect="1"/>
          </p:cNvPicPr>
          <p:nvPr/>
        </p:nvPicPr>
        <p:blipFill>
          <a:blip r:embed="rId2">
            <a:extLst/>
          </a:blip>
          <a:stretch>
            <a:fillRect/>
          </a:stretch>
        </p:blipFill>
        <p:spPr>
          <a:xfrm>
            <a:off x="257015" y="1327573"/>
            <a:ext cx="2776383" cy="2082287"/>
          </a:xfrm>
          <a:prstGeom prst="rect">
            <a:avLst/>
          </a:prstGeom>
          <a:ln w="12700">
            <a:miter lim="400000"/>
          </a:ln>
        </p:spPr>
      </p:pic>
      <p:sp>
        <p:nvSpPr>
          <p:cNvPr id="1743" name="Y4?"/>
          <p:cNvSpPr txBox="1"/>
          <p:nvPr>
            <p:ph type="title" idx="4294967295"/>
          </p:nvPr>
        </p:nvSpPr>
        <p:spPr>
          <a:xfrm>
            <a:off x="11445240" y="902545"/>
            <a:ext cx="131466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Y4?</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6" name="Image" descr="Image"/>
          <p:cNvPicPr>
            <a:picLocks noChangeAspect="1"/>
          </p:cNvPicPr>
          <p:nvPr/>
        </p:nvPicPr>
        <p:blipFill>
          <a:blip r:embed="rId2">
            <a:extLst/>
          </a:blip>
          <a:stretch>
            <a:fillRect/>
          </a:stretch>
        </p:blipFill>
        <p:spPr>
          <a:xfrm>
            <a:off x="1409700" y="711200"/>
            <a:ext cx="10185400" cy="83312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8" name="Image" descr="Image"/>
          <p:cNvPicPr>
            <a:picLocks noChangeAspect="1"/>
          </p:cNvPicPr>
          <p:nvPr/>
        </p:nvPicPr>
        <p:blipFill>
          <a:blip r:embed="rId2">
            <a:extLst/>
          </a:blip>
          <a:stretch>
            <a:fillRect/>
          </a:stretch>
        </p:blipFill>
        <p:spPr>
          <a:xfrm>
            <a:off x="1333500" y="2451100"/>
            <a:ext cx="10337800" cy="4851400"/>
          </a:xfrm>
          <a:prstGeom prst="rect">
            <a:avLst/>
          </a:prstGeom>
          <a:ln w="12700">
            <a:miter lim="400000"/>
          </a:ln>
        </p:spPr>
      </p:pic>
      <p:sp>
        <p:nvSpPr>
          <p:cNvPr id="2599" name="Year 6"/>
          <p:cNvSpPr txBox="1"/>
          <p:nvPr>
            <p:ph type="title"/>
          </p:nvPr>
        </p:nvSpPr>
        <p:spPr>
          <a:prstGeom prst="rect">
            <a:avLst/>
          </a:prstGeom>
        </p:spPr>
        <p:txBody>
          <a:bodyPr/>
          <a:lstStyle/>
          <a:p>
            <a:pPr/>
            <a:r>
              <a:t>Year 6</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601" name="Table"/>
          <p:cNvGraphicFramePr/>
          <p:nvPr/>
        </p:nvGraphicFramePr>
        <p:xfrm>
          <a:off x="1605308" y="2476416"/>
          <a:ext cx="9794179" cy="665244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00545"/>
                <a:gridCol w="659059"/>
                <a:gridCol w="659059"/>
                <a:gridCol w="659059"/>
                <a:gridCol w="755265"/>
                <a:gridCol w="562852"/>
                <a:gridCol w="659059"/>
                <a:gridCol w="639278"/>
              </a:tblGrid>
              <a:tr h="387137">
                <a:tc gridSpan="8">
                  <a:txBody>
                    <a:bodyPr/>
                    <a:lstStyle/>
                    <a:p>
                      <a:pPr defTabSz="457200">
                        <a:spcBef>
                          <a:spcPts val="1000"/>
                        </a:spcBef>
                      </a:pPr>
                      <a:r>
                        <a:rPr b="1" sz="1400">
                          <a:uFill>
                            <a:solidFill>
                              <a:srgbClr val="000000"/>
                            </a:solidFill>
                          </a:uFill>
                          <a:latin typeface="Calibri"/>
                          <a:ea typeface="Calibri"/>
                          <a:cs typeface="Calibri"/>
                          <a:sym typeface="Calibri"/>
                        </a:rPr>
                        <a:t>Working at greater depth in Y6</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c hMerge="1">
                  <a:tcPr/>
                </a:tc>
                <a:tc hMerge="1">
                  <a:tcPr/>
                </a:tc>
                <a:tc hMerge="1">
                  <a:tcPr/>
                </a:tc>
                <a:tc hMerge="1">
                  <a:tcPr/>
                </a:tc>
                <a:tc hMerge="1">
                  <a:tcPr/>
                </a:tc>
                <a:tc hMerge="1">
                  <a:tcPr/>
                </a:tc>
                <a:tc hMerge="1">
                  <a:tcPr/>
                </a:tc>
              </a:tr>
              <a:tr h="387137">
                <a:tc gridSpan="8">
                  <a:txBody>
                    <a:bodyPr/>
                    <a:lstStyle/>
                    <a:p>
                      <a:pPr algn="l" defTabSz="457200"/>
                      <a:r>
                        <a:rPr b="1" sz="1400">
                          <a:uFill>
                            <a:solidFill>
                              <a:srgbClr val="000000"/>
                            </a:solidFill>
                          </a:uFill>
                          <a:latin typeface="Calibri"/>
                          <a:ea typeface="Calibri"/>
                          <a:cs typeface="Calibri"/>
                          <a:sym typeface="Calibri"/>
                        </a:rPr>
                        <a:t>The pupil can: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c hMerge="1">
                  <a:tcPr/>
                </a:tc>
                <a:tc hMerge="1">
                  <a:tcPr/>
                </a:tc>
                <a:tc hMerge="1">
                  <a:tcPr/>
                </a:tc>
                <a:tc hMerge="1">
                  <a:tcPr/>
                </a:tc>
                <a:tc hMerge="1">
                  <a:tcPr/>
                </a:tc>
              </a:tr>
              <a:tr h="1974527">
                <a:tc>
                  <a:txBody>
                    <a:bodyPr/>
                    <a:lstStyle/>
                    <a:p>
                      <a:pPr algn="just" defTabSz="457200"/>
                      <a:r>
                        <a:rPr sz="1400">
                          <a:uFill>
                            <a:solidFill>
                              <a:srgbClr val="000000"/>
                            </a:solidFill>
                          </a:uFill>
                          <a:latin typeface="Arial"/>
                          <a:ea typeface="Arial"/>
                          <a:cs typeface="Arial"/>
                          <a:sym typeface="Arial"/>
                        </a:rPr>
                        <a:t>write effectively for a range of purposes and audiences, selecting the appropriate form and drawing independently on what they have read as models for their own writing (e.g. literary language, characterisation, structure)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1374070">
                <a:tc>
                  <a:txBody>
                    <a:bodyPr/>
                    <a:lstStyle/>
                    <a:p>
                      <a:pPr algn="just" defTabSz="457200">
                        <a:defRPr sz="1400">
                          <a:uFill>
                            <a:solidFill>
                              <a:srgbClr val="000000"/>
                            </a:solidFill>
                          </a:uFill>
                          <a:latin typeface="Arial"/>
                          <a:ea typeface="Arial"/>
                          <a:cs typeface="Arial"/>
                          <a:sym typeface="Arial"/>
                        </a:defRPr>
                      </a:pPr>
                      <a:r>
                        <a:t>distinguish between the language of speech and writing</a:t>
                      </a:r>
                      <a:r>
                        <a:rPr baseline="71428"/>
                        <a:t>3 </a:t>
                      </a:r>
                      <a:r>
                        <a:t>and choose the appropriate register </a:t>
                      </a:r>
                      <a:b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1138374">
                <a:tc>
                  <a:txBody>
                    <a:bodyPr/>
                    <a:lstStyle/>
                    <a:p>
                      <a:pPr algn="just" defTabSz="457200"/>
                      <a:r>
                        <a:rPr sz="1400">
                          <a:uFill>
                            <a:solidFill>
                              <a:srgbClr val="000000"/>
                            </a:solidFill>
                          </a:uFill>
                          <a:latin typeface="Arial"/>
                          <a:ea typeface="Arial"/>
                          <a:cs typeface="Arial"/>
                          <a:sym typeface="Arial"/>
                        </a:rPr>
                        <a:t>exercise an assured and conscious control over levels of formality, particularly through manipulating grammar and vocabulary to achieve this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r h="1391198">
                <a:tc>
                  <a:txBody>
                    <a:bodyPr/>
                    <a:lstStyle/>
                    <a:p>
                      <a:pPr algn="just" defTabSz="457200"/>
                      <a:r>
                        <a:rPr sz="1400">
                          <a:uFill>
                            <a:solidFill>
                              <a:srgbClr val="000000"/>
                            </a:solidFill>
                          </a:uFill>
                          <a:latin typeface="Arial"/>
                          <a:ea typeface="Arial"/>
                          <a:cs typeface="Arial"/>
                          <a:sym typeface="Arial"/>
                        </a:rPr>
                        <a:t>use the range of punctuation taught at key stage 2 correctly (e.g. semi-colons, dashes, colons, hyphens) and, when necessary, use such punctuation precisely to enhance meaning and avoid ambiguity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lnSpc>
                          <a:spcPct val="115000"/>
                        </a:lnSpc>
                        <a:spcBef>
                          <a:spcPts val="1000"/>
                        </a:spcBef>
                        <a:defRPr sz="1400">
                          <a:uFill>
                            <a:solidFill>
                              <a:srgbClr val="000000"/>
                            </a:solidFill>
                          </a:uFill>
                          <a:latin typeface="Calibri"/>
                          <a:ea typeface="Calibri"/>
                          <a:cs typeface="Calibri"/>
                          <a:sym typeface="Calibri"/>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9D9D9"/>
                    </a:solidFill>
                  </a:tcPr>
                </a:tc>
              </a:tr>
            </a:tbl>
          </a:graphicData>
        </a:graphic>
      </p:graphicFrame>
      <p:grpSp>
        <p:nvGrpSpPr>
          <p:cNvPr id="2604" name="Range"/>
          <p:cNvGrpSpPr/>
          <p:nvPr/>
        </p:nvGrpSpPr>
        <p:grpSpPr>
          <a:xfrm>
            <a:off x="6826245" y="3337029"/>
            <a:ext cx="4548498" cy="942537"/>
            <a:chOff x="0" y="0"/>
            <a:chExt cx="4548496" cy="942535"/>
          </a:xfrm>
        </p:grpSpPr>
        <p:sp>
          <p:nvSpPr>
            <p:cNvPr id="2602" name="Rectangle"/>
            <p:cNvSpPr/>
            <p:nvPr/>
          </p:nvSpPr>
          <p:spPr>
            <a:xfrm>
              <a:off x="-1" y="-1"/>
              <a:ext cx="4548497" cy="942537"/>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03" name="Range"/>
            <p:cNvSpPr txBox="1"/>
            <p:nvPr/>
          </p:nvSpPr>
          <p:spPr>
            <a:xfrm>
              <a:off x="-1" y="236315"/>
              <a:ext cx="4548497"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Range</a:t>
              </a:r>
            </a:p>
          </p:txBody>
        </p:sp>
      </p:grpSp>
      <p:grpSp>
        <p:nvGrpSpPr>
          <p:cNvPr id="2607" name="Grammar…"/>
          <p:cNvGrpSpPr/>
          <p:nvPr/>
        </p:nvGrpSpPr>
        <p:grpSpPr>
          <a:xfrm>
            <a:off x="6818333" y="5295292"/>
            <a:ext cx="4564323" cy="3907442"/>
            <a:chOff x="0" y="0"/>
            <a:chExt cx="4564321" cy="3907440"/>
          </a:xfrm>
        </p:grpSpPr>
        <p:sp>
          <p:nvSpPr>
            <p:cNvPr id="2605" name="Rectangle"/>
            <p:cNvSpPr/>
            <p:nvPr/>
          </p:nvSpPr>
          <p:spPr>
            <a:xfrm>
              <a:off x="-1" y="-1"/>
              <a:ext cx="4564322" cy="3907442"/>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b="1" i="1" sz="2400">
                  <a:solidFill>
                    <a:srgbClr val="FFFFFF"/>
                  </a:solidFill>
                  <a:latin typeface="+mj-lt"/>
                  <a:ea typeface="+mj-ea"/>
                  <a:cs typeface="+mj-cs"/>
                  <a:sym typeface="Helvetica"/>
                </a:defRPr>
              </a:pPr>
            </a:p>
          </p:txBody>
        </p:sp>
        <p:sp>
          <p:nvSpPr>
            <p:cNvPr id="2606" name="Grammar…"/>
            <p:cNvSpPr txBox="1"/>
            <p:nvPr/>
          </p:nvSpPr>
          <p:spPr>
            <a:xfrm>
              <a:off x="-1" y="1166318"/>
              <a:ext cx="4564322"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solidFill>
                    <a:srgbClr val="FFFFFF"/>
                  </a:solidFill>
                  <a:latin typeface="+mj-lt"/>
                  <a:ea typeface="+mj-ea"/>
                  <a:cs typeface="+mj-cs"/>
                  <a:sym typeface="Helvetica"/>
                </a:defRPr>
              </a:pPr>
              <a:r>
                <a:t>Grammar </a:t>
              </a:r>
            </a:p>
            <a:p>
              <a:pPr>
                <a:defRPr b="1" sz="2400">
                  <a:solidFill>
                    <a:srgbClr val="FFFFFF"/>
                  </a:solidFill>
                  <a:latin typeface="+mj-lt"/>
                  <a:ea typeface="+mj-ea"/>
                  <a:cs typeface="+mj-cs"/>
                  <a:sym typeface="Helvetica"/>
                </a:defRPr>
              </a:pPr>
              <a:r>
                <a:t>Punctuation</a:t>
              </a:r>
            </a:p>
            <a:p>
              <a:pPr>
                <a:defRPr b="1" sz="2400">
                  <a:solidFill>
                    <a:srgbClr val="FFFFFF"/>
                  </a:solidFill>
                  <a:latin typeface="+mj-lt"/>
                  <a:ea typeface="+mj-ea"/>
                  <a:cs typeface="+mj-cs"/>
                  <a:sym typeface="Helvetica"/>
                </a:defRPr>
              </a:pPr>
              <a:r>
                <a:t>Vocabulary</a:t>
              </a:r>
            </a:p>
            <a:p>
              <a:pPr>
                <a:defRPr b="1" i="1" sz="2400">
                  <a:solidFill>
                    <a:srgbClr val="FFFFFF"/>
                  </a:solidFill>
                  <a:latin typeface="+mj-lt"/>
                  <a:ea typeface="+mj-ea"/>
                  <a:cs typeface="+mj-cs"/>
                  <a:sym typeface="Helvetica"/>
                </a:defRPr>
              </a:pPr>
              <a:r>
                <a:t>Formality</a:t>
              </a:r>
            </a:p>
          </p:txBody>
        </p:sp>
      </p:grpSp>
      <p:grpSp>
        <p:nvGrpSpPr>
          <p:cNvPr id="2610" name="Composition and Effect"/>
          <p:cNvGrpSpPr/>
          <p:nvPr/>
        </p:nvGrpSpPr>
        <p:grpSpPr>
          <a:xfrm>
            <a:off x="6829817" y="4294923"/>
            <a:ext cx="4541352" cy="942537"/>
            <a:chOff x="-1" y="0"/>
            <a:chExt cx="4541351" cy="942535"/>
          </a:xfrm>
        </p:grpSpPr>
        <p:sp>
          <p:nvSpPr>
            <p:cNvPr id="2608" name="Rectangle"/>
            <p:cNvSpPr/>
            <p:nvPr/>
          </p:nvSpPr>
          <p:spPr>
            <a:xfrm>
              <a:off x="-2" y="0"/>
              <a:ext cx="4541352" cy="942537"/>
            </a:xfrm>
            <a:prstGeom prst="rect">
              <a:avLst/>
            </a:prstGeom>
            <a:solidFill>
              <a:srgbClr val="51A8F9"/>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latin typeface="+mj-lt"/>
                  <a:ea typeface="+mj-ea"/>
                  <a:cs typeface="+mj-cs"/>
                  <a:sym typeface="Helvetica"/>
                </a:defRPr>
              </a:pPr>
            </a:p>
          </p:txBody>
        </p:sp>
        <p:sp>
          <p:nvSpPr>
            <p:cNvPr id="2609" name="Composition and Effect"/>
            <p:cNvSpPr txBox="1"/>
            <p:nvPr/>
          </p:nvSpPr>
          <p:spPr>
            <a:xfrm>
              <a:off x="-2" y="236315"/>
              <a:ext cx="454135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latin typeface="+mj-lt"/>
                  <a:ea typeface="+mj-ea"/>
                  <a:cs typeface="+mj-cs"/>
                  <a:sym typeface="Helvetica"/>
                </a:defRPr>
              </a:lvl1pPr>
            </a:lstStyle>
            <a:p>
              <a:pPr/>
              <a:r>
                <a:t>Composition and Effect</a:t>
              </a:r>
            </a:p>
          </p:txBody>
        </p:sp>
      </p:grpSp>
      <p:sp>
        <p:nvSpPr>
          <p:cNvPr id="2611" name="The pupil has embedded all primary phase  learning and is using it independently and accurately when writing shorter and more extended pieces for a range of different purposes and audiences.They can manage shifts between levels of formality through selec"/>
          <p:cNvSpPr txBox="1"/>
          <p:nvPr/>
        </p:nvSpPr>
        <p:spPr>
          <a:xfrm>
            <a:off x="157683" y="378197"/>
            <a:ext cx="12689434"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Helvetica Light"/>
                <a:ea typeface="Helvetica Light"/>
                <a:cs typeface="Helvetica Light"/>
                <a:sym typeface="Helvetica Light"/>
              </a:defRPr>
            </a:lvl1pPr>
          </a:lstStyle>
          <a:p>
            <a:pPr/>
            <a:r>
              <a:t>The pupil has embedded all primary phase  learning and is using it independently and accurately when writing shorter and more extended pieces for a range of different purposes and audiences.They can manage shifts between levels of formality through selecting vocabulary more precisely and by manipulating grammatical structures and can select verb forms for meaning and effect.</a:t>
            </a:r>
          </a:p>
        </p:txBody>
      </p:sp>
      <p:sp>
        <p:nvSpPr>
          <p:cNvPr id="2612" name="Rectangle"/>
          <p:cNvSpPr/>
          <p:nvPr/>
        </p:nvSpPr>
        <p:spPr>
          <a:xfrm>
            <a:off x="1603888" y="3246804"/>
            <a:ext cx="5241943" cy="5859837"/>
          </a:xfrm>
          <a:prstGeom prst="rect">
            <a:avLst/>
          </a:prstGeom>
          <a:ln w="50800">
            <a:solidFill>
              <a:srgbClr val="EC5C5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pic>
        <p:nvPicPr>
          <p:cNvPr id="2614" name="Image" descr="Image"/>
          <p:cNvPicPr>
            <a:picLocks noChangeAspect="1"/>
          </p:cNvPicPr>
          <p:nvPr/>
        </p:nvPicPr>
        <p:blipFill>
          <a:blip r:embed="rId2">
            <a:extLst/>
          </a:blip>
          <a:stretch>
            <a:fillRect/>
          </a:stretch>
        </p:blipFill>
        <p:spPr>
          <a:xfrm>
            <a:off x="3048000" y="1212850"/>
            <a:ext cx="6908800" cy="7327900"/>
          </a:xfrm>
          <a:prstGeom prst="rect">
            <a:avLst/>
          </a:prstGeom>
          <a:ln w="12700">
            <a:miter lim="400000"/>
          </a:ln>
        </p:spPr>
      </p:pic>
      <p:sp>
        <p:nvSpPr>
          <p:cNvPr id="2615" name="whiteboard.fi"/>
          <p:cNvSpPr txBox="1"/>
          <p:nvPr/>
        </p:nvSpPr>
        <p:spPr>
          <a:xfrm>
            <a:off x="5128283" y="200017"/>
            <a:ext cx="27482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latin typeface="Helvetica Light"/>
                <a:ea typeface="Helvetica Light"/>
                <a:cs typeface="Helvetica Light"/>
                <a:sym typeface="Helvetica Light"/>
                <a:hlinkClick r:id="rId3" invalidUrl="" action="" tgtFrame="" tooltip="" history="1" highlightClick="0" endSnd="0"/>
              </a:defRPr>
            </a:lvl1pPr>
          </a:lstStyle>
          <a:p>
            <a:pPr/>
            <a:r>
              <a:rPr>
                <a:hlinkClick r:id="rId3" invalidUrl="" action="" tgtFrame="" tooltip="" history="1" highlightClick="0" endSnd="0"/>
              </a:rPr>
              <a:t>whiteboard.fi</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pic>
        <p:nvPicPr>
          <p:cNvPr id="2617" name="Image" descr="Image"/>
          <p:cNvPicPr>
            <a:picLocks noChangeAspect="1"/>
          </p:cNvPicPr>
          <p:nvPr/>
        </p:nvPicPr>
        <p:blipFill>
          <a:blip r:embed="rId2">
            <a:extLst/>
          </a:blip>
          <a:stretch>
            <a:fillRect/>
          </a:stretch>
        </p:blipFill>
        <p:spPr>
          <a:xfrm>
            <a:off x="3054350" y="1073150"/>
            <a:ext cx="6896100" cy="76073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9" name="Image" descr="Image"/>
          <p:cNvPicPr>
            <a:picLocks noChangeAspect="1"/>
          </p:cNvPicPr>
          <p:nvPr/>
        </p:nvPicPr>
        <p:blipFill>
          <a:blip r:embed="rId2">
            <a:extLst/>
          </a:blip>
          <a:stretch>
            <a:fillRect/>
          </a:stretch>
        </p:blipFill>
        <p:spPr>
          <a:xfrm>
            <a:off x="2698750" y="23282"/>
            <a:ext cx="7607300" cy="9232904"/>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3" name="Historical and technical information"/>
          <p:cNvGrpSpPr/>
          <p:nvPr/>
        </p:nvGrpSpPr>
        <p:grpSpPr>
          <a:xfrm>
            <a:off x="872060" y="3051600"/>
            <a:ext cx="2725218" cy="1270012"/>
            <a:chOff x="0" y="-1"/>
            <a:chExt cx="2725216" cy="1270011"/>
          </a:xfrm>
        </p:grpSpPr>
        <p:sp>
          <p:nvSpPr>
            <p:cNvPr id="2621" name="Rectangle"/>
            <p:cNvSpPr/>
            <p:nvPr/>
          </p:nvSpPr>
          <p:spPr>
            <a:xfrm>
              <a:off x="-1" y="-2"/>
              <a:ext cx="2725217" cy="1270013"/>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22" name="Historical and technical information"/>
            <p:cNvSpPr txBox="1"/>
            <p:nvPr/>
          </p:nvSpPr>
          <p:spPr>
            <a:xfrm>
              <a:off x="-1" y="31751"/>
              <a:ext cx="2725217"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Historical and technical information</a:t>
              </a:r>
            </a:p>
          </p:txBody>
        </p:sp>
      </p:grpSp>
      <p:grpSp>
        <p:nvGrpSpPr>
          <p:cNvPr id="2626" name="Well developed paragraphs each with a clear theme"/>
          <p:cNvGrpSpPr/>
          <p:nvPr/>
        </p:nvGrpSpPr>
        <p:grpSpPr>
          <a:xfrm>
            <a:off x="4977039" y="3645640"/>
            <a:ext cx="3050720" cy="1802153"/>
            <a:chOff x="0" y="0"/>
            <a:chExt cx="3050719" cy="1802152"/>
          </a:xfrm>
        </p:grpSpPr>
        <p:sp>
          <p:nvSpPr>
            <p:cNvPr id="2624" name="Rectangle"/>
            <p:cNvSpPr/>
            <p:nvPr/>
          </p:nvSpPr>
          <p:spPr>
            <a:xfrm>
              <a:off x="-1" y="-1"/>
              <a:ext cx="3050720" cy="1802153"/>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25" name="Well developed paragraphs each with a clear theme"/>
            <p:cNvSpPr txBox="1"/>
            <p:nvPr/>
          </p:nvSpPr>
          <p:spPr>
            <a:xfrm>
              <a:off x="-1" y="297823"/>
              <a:ext cx="3050720"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Well developed paragraphs each with a clear theme</a:t>
              </a:r>
            </a:p>
          </p:txBody>
        </p:sp>
      </p:grpSp>
      <p:grpSp>
        <p:nvGrpSpPr>
          <p:cNvPr id="2629" name="Opening and closing paragraphs linked"/>
          <p:cNvGrpSpPr/>
          <p:nvPr/>
        </p:nvGrpSpPr>
        <p:grpSpPr>
          <a:xfrm>
            <a:off x="9041568" y="4453851"/>
            <a:ext cx="3050722" cy="1802153"/>
            <a:chOff x="0" y="0"/>
            <a:chExt cx="3050720" cy="1802152"/>
          </a:xfrm>
        </p:grpSpPr>
        <p:sp>
          <p:nvSpPr>
            <p:cNvPr id="2627" name="Rectangle"/>
            <p:cNvSpPr/>
            <p:nvPr/>
          </p:nvSpPr>
          <p:spPr>
            <a:xfrm>
              <a:off x="-1" y="-1"/>
              <a:ext cx="3050721" cy="1802153"/>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28" name="Opening and closing paragraphs linked"/>
            <p:cNvSpPr txBox="1"/>
            <p:nvPr/>
          </p:nvSpPr>
          <p:spPr>
            <a:xfrm>
              <a:off x="-1" y="297823"/>
              <a:ext cx="3050721"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Opening and closing paragraphs linked</a:t>
              </a:r>
            </a:p>
          </p:txBody>
        </p:sp>
      </p:grpSp>
      <p:grpSp>
        <p:nvGrpSpPr>
          <p:cNvPr id="2632" name="Shifts in formality including passive voice"/>
          <p:cNvGrpSpPr/>
          <p:nvPr/>
        </p:nvGrpSpPr>
        <p:grpSpPr>
          <a:xfrm>
            <a:off x="912508" y="4852023"/>
            <a:ext cx="3050724" cy="1802153"/>
            <a:chOff x="-1" y="0"/>
            <a:chExt cx="3050722" cy="1802152"/>
          </a:xfrm>
        </p:grpSpPr>
        <p:sp>
          <p:nvSpPr>
            <p:cNvPr id="2630" name="Rectangle"/>
            <p:cNvSpPr/>
            <p:nvPr/>
          </p:nvSpPr>
          <p:spPr>
            <a:xfrm>
              <a:off x="-2" y="-1"/>
              <a:ext cx="3050724" cy="1802153"/>
            </a:xfrm>
            <a:prstGeom prst="rect">
              <a:avLst/>
            </a:prstGeom>
            <a:solidFill>
              <a:srgbClr val="EC5C57"/>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31" name="Shifts in formality including passive voice"/>
            <p:cNvSpPr txBox="1"/>
            <p:nvPr/>
          </p:nvSpPr>
          <p:spPr>
            <a:xfrm>
              <a:off x="-2" y="297823"/>
              <a:ext cx="3050724"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Shifts in formality including passive voice</a:t>
              </a:r>
            </a:p>
          </p:txBody>
        </p:sp>
      </p:grpSp>
      <p:grpSp>
        <p:nvGrpSpPr>
          <p:cNvPr id="2635" name="Cohesion achieved through use of adverbials"/>
          <p:cNvGrpSpPr/>
          <p:nvPr/>
        </p:nvGrpSpPr>
        <p:grpSpPr>
          <a:xfrm>
            <a:off x="4847482" y="5556224"/>
            <a:ext cx="3050722" cy="1802153"/>
            <a:chOff x="0" y="0"/>
            <a:chExt cx="3050720" cy="1802152"/>
          </a:xfrm>
        </p:grpSpPr>
        <p:sp>
          <p:nvSpPr>
            <p:cNvPr id="2633" name="Rectangle"/>
            <p:cNvSpPr/>
            <p:nvPr/>
          </p:nvSpPr>
          <p:spPr>
            <a:xfrm>
              <a:off x="-1" y="-1"/>
              <a:ext cx="3050721" cy="1802153"/>
            </a:xfrm>
            <a:prstGeom prst="rect">
              <a:avLst/>
            </a:prstGeom>
            <a:solidFill>
              <a:srgbClr val="EC5C57"/>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34" name="Cohesion achieved through use of adverbials"/>
            <p:cNvSpPr txBox="1"/>
            <p:nvPr/>
          </p:nvSpPr>
          <p:spPr>
            <a:xfrm>
              <a:off x="-1" y="297823"/>
              <a:ext cx="3050721"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Cohesion achieved through use of adverbials</a:t>
              </a:r>
            </a:p>
          </p:txBody>
        </p:sp>
      </p:grpSp>
      <p:grpSp>
        <p:nvGrpSpPr>
          <p:cNvPr id="2638" name="Use of rhetorical question for an effective opening"/>
          <p:cNvGrpSpPr/>
          <p:nvPr/>
        </p:nvGrpSpPr>
        <p:grpSpPr>
          <a:xfrm>
            <a:off x="9066440" y="6490554"/>
            <a:ext cx="3050722" cy="1802154"/>
            <a:chOff x="0" y="0"/>
            <a:chExt cx="3050720" cy="1802152"/>
          </a:xfrm>
        </p:grpSpPr>
        <p:sp>
          <p:nvSpPr>
            <p:cNvPr id="2636" name="Rectangle"/>
            <p:cNvSpPr/>
            <p:nvPr/>
          </p:nvSpPr>
          <p:spPr>
            <a:xfrm>
              <a:off x="-1" y="-1"/>
              <a:ext cx="3050721" cy="1802154"/>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37" name="Use of rhetorical question for an effective opening"/>
            <p:cNvSpPr txBox="1"/>
            <p:nvPr/>
          </p:nvSpPr>
          <p:spPr>
            <a:xfrm>
              <a:off x="-1" y="297823"/>
              <a:ext cx="3050721"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Use of rhetorical question for an effective opening</a:t>
              </a:r>
            </a:p>
          </p:txBody>
        </p:sp>
      </p:grpSp>
      <p:grpSp>
        <p:nvGrpSpPr>
          <p:cNvPr id="2641" name="Good use of key features for the genre and appropriate use of technical vocabulary"/>
          <p:cNvGrpSpPr/>
          <p:nvPr/>
        </p:nvGrpSpPr>
        <p:grpSpPr>
          <a:xfrm>
            <a:off x="912507" y="6998464"/>
            <a:ext cx="3164033" cy="2257501"/>
            <a:chOff x="-1" y="0"/>
            <a:chExt cx="3164031" cy="2257500"/>
          </a:xfrm>
        </p:grpSpPr>
        <p:sp>
          <p:nvSpPr>
            <p:cNvPr id="2639" name="Rectangle"/>
            <p:cNvSpPr/>
            <p:nvPr/>
          </p:nvSpPr>
          <p:spPr>
            <a:xfrm>
              <a:off x="-2" y="-1"/>
              <a:ext cx="3164032" cy="225750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40" name="Good use of key features for the genre and appropriate use of technical vocabulary"/>
            <p:cNvSpPr txBox="1"/>
            <p:nvPr/>
          </p:nvSpPr>
          <p:spPr>
            <a:xfrm>
              <a:off x="-2" y="157198"/>
              <a:ext cx="3164032" cy="194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Good use of key features for the genre and appropriate use of technical vocabulary</a:t>
              </a:r>
            </a:p>
          </p:txBody>
        </p:sp>
      </p:grpSp>
      <p:grpSp>
        <p:nvGrpSpPr>
          <p:cNvPr id="2644" name="Multi clause sentences including coordination and subordination"/>
          <p:cNvGrpSpPr/>
          <p:nvPr/>
        </p:nvGrpSpPr>
        <p:grpSpPr>
          <a:xfrm>
            <a:off x="4847482" y="7521894"/>
            <a:ext cx="3050722" cy="1802154"/>
            <a:chOff x="0" y="0"/>
            <a:chExt cx="3050720" cy="1802152"/>
          </a:xfrm>
        </p:grpSpPr>
        <p:sp>
          <p:nvSpPr>
            <p:cNvPr id="2642" name="Rectangle"/>
            <p:cNvSpPr/>
            <p:nvPr/>
          </p:nvSpPr>
          <p:spPr>
            <a:xfrm>
              <a:off x="-1" y="-1"/>
              <a:ext cx="3050721" cy="1802154"/>
            </a:xfrm>
            <a:prstGeom prst="rect">
              <a:avLst/>
            </a:prstGeom>
            <a:solidFill>
              <a:srgbClr val="EC5C57"/>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43" name="Multi clause sentences including coordination and subordination"/>
            <p:cNvSpPr txBox="1"/>
            <p:nvPr/>
          </p:nvSpPr>
          <p:spPr>
            <a:xfrm>
              <a:off x="-1" y="113673"/>
              <a:ext cx="3050721"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Multi clause sentences including coordination and subordination</a:t>
              </a:r>
            </a:p>
          </p:txBody>
        </p:sp>
      </p:grpSp>
      <p:grpSp>
        <p:nvGrpSpPr>
          <p:cNvPr id="2647" name="Precise use of nouns"/>
          <p:cNvGrpSpPr/>
          <p:nvPr/>
        </p:nvGrpSpPr>
        <p:grpSpPr>
          <a:xfrm>
            <a:off x="9320440" y="8527263"/>
            <a:ext cx="2542721" cy="1038894"/>
            <a:chOff x="0" y="0"/>
            <a:chExt cx="2542719" cy="1038892"/>
          </a:xfrm>
        </p:grpSpPr>
        <p:sp>
          <p:nvSpPr>
            <p:cNvPr id="2645" name="Rectangle"/>
            <p:cNvSpPr/>
            <p:nvPr/>
          </p:nvSpPr>
          <p:spPr>
            <a:xfrm>
              <a:off x="-1" y="-1"/>
              <a:ext cx="2542721" cy="1038894"/>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46" name="Precise use of nouns"/>
            <p:cNvSpPr txBox="1"/>
            <p:nvPr/>
          </p:nvSpPr>
          <p:spPr>
            <a:xfrm>
              <a:off x="-1" y="100343"/>
              <a:ext cx="2542721"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Precise use of nouns</a:t>
              </a:r>
            </a:p>
          </p:txBody>
        </p:sp>
      </p:grpSp>
      <p:grpSp>
        <p:nvGrpSpPr>
          <p:cNvPr id="2650" name="Full range of punctuation used correctly - brackets - dashes - commas - hyphens - colon - semi colon"/>
          <p:cNvGrpSpPr/>
          <p:nvPr/>
        </p:nvGrpSpPr>
        <p:grpSpPr>
          <a:xfrm>
            <a:off x="389460" y="338665"/>
            <a:ext cx="3296056" cy="2330787"/>
            <a:chOff x="-1" y="0"/>
            <a:chExt cx="3296055" cy="2330785"/>
          </a:xfrm>
        </p:grpSpPr>
        <p:sp>
          <p:nvSpPr>
            <p:cNvPr id="2648" name="Rectangle"/>
            <p:cNvSpPr/>
            <p:nvPr/>
          </p:nvSpPr>
          <p:spPr>
            <a:xfrm>
              <a:off x="-2" y="-1"/>
              <a:ext cx="3296056" cy="2330787"/>
            </a:xfrm>
            <a:prstGeom prst="rect">
              <a:avLst/>
            </a:prstGeom>
            <a:solidFill>
              <a:srgbClr val="EC5C57"/>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49" name="Full range of punctuation used correctly - brackets - dashes - commas - hyphens - colon - semi colon"/>
            <p:cNvSpPr txBox="1"/>
            <p:nvPr/>
          </p:nvSpPr>
          <p:spPr>
            <a:xfrm>
              <a:off x="-2" y="9690"/>
              <a:ext cx="3296056" cy="231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Full range of punctuation used correctly - brackets - dashes - commas - hyphens - colon - semi colon</a:t>
              </a:r>
            </a:p>
          </p:txBody>
        </p:sp>
      </p:grpSp>
      <p:grpSp>
        <p:nvGrpSpPr>
          <p:cNvPr id="2653" name="Spelling mostly correct"/>
          <p:cNvGrpSpPr/>
          <p:nvPr/>
        </p:nvGrpSpPr>
        <p:grpSpPr>
          <a:xfrm>
            <a:off x="5139791" y="2267199"/>
            <a:ext cx="2725219" cy="1270008"/>
            <a:chOff x="0" y="0"/>
            <a:chExt cx="2725217" cy="1270007"/>
          </a:xfrm>
        </p:grpSpPr>
        <p:sp>
          <p:nvSpPr>
            <p:cNvPr id="2651" name="Rectangle"/>
            <p:cNvSpPr/>
            <p:nvPr/>
          </p:nvSpPr>
          <p:spPr>
            <a:xfrm>
              <a:off x="-1" y="-1"/>
              <a:ext cx="2725219" cy="1270008"/>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52" name="Spelling mostly correct"/>
            <p:cNvSpPr txBox="1"/>
            <p:nvPr/>
          </p:nvSpPr>
          <p:spPr>
            <a:xfrm>
              <a:off x="-1" y="215900"/>
              <a:ext cx="2725219"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Spelling mostly correct</a:t>
              </a:r>
            </a:p>
          </p:txBody>
        </p:sp>
      </p:grpSp>
      <p:grpSp>
        <p:nvGrpSpPr>
          <p:cNvPr id="2656" name="Joined handwriting is legible"/>
          <p:cNvGrpSpPr/>
          <p:nvPr/>
        </p:nvGrpSpPr>
        <p:grpSpPr>
          <a:xfrm>
            <a:off x="9204320" y="2949292"/>
            <a:ext cx="2725218" cy="1270007"/>
            <a:chOff x="0" y="-1"/>
            <a:chExt cx="2725216" cy="1270006"/>
          </a:xfrm>
        </p:grpSpPr>
        <p:sp>
          <p:nvSpPr>
            <p:cNvPr id="2654" name="Rectangle"/>
            <p:cNvSpPr/>
            <p:nvPr/>
          </p:nvSpPr>
          <p:spPr>
            <a:xfrm>
              <a:off x="-1" y="-2"/>
              <a:ext cx="2725218" cy="1270007"/>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2655" name="Joined handwriting is legible"/>
            <p:cNvSpPr txBox="1"/>
            <p:nvPr/>
          </p:nvSpPr>
          <p:spPr>
            <a:xfrm>
              <a:off x="-1" y="31748"/>
              <a:ext cx="2725218"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Joined handwriting is legible</a:t>
              </a:r>
            </a:p>
          </p:txBody>
        </p:sp>
      </p:grpSp>
      <p:sp>
        <p:nvSpPr>
          <p:cNvPr id="2657" name="Frankie - explanation"/>
          <p:cNvSpPr txBox="1"/>
          <p:nvPr/>
        </p:nvSpPr>
        <p:spPr>
          <a:xfrm>
            <a:off x="8223219" y="2190568"/>
            <a:ext cx="46874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Frankie - explanation</a:t>
            </a:r>
          </a:p>
        </p:txBody>
      </p:sp>
      <p:sp>
        <p:nvSpPr>
          <p:cNvPr id="2658" name="GP"/>
          <p:cNvSpPr txBox="1"/>
          <p:nvPr/>
        </p:nvSpPr>
        <p:spPr>
          <a:xfrm>
            <a:off x="4777466" y="1101634"/>
            <a:ext cx="838027" cy="469901"/>
          </a:xfrm>
          <a:prstGeom prst="rect">
            <a:avLst/>
          </a:prstGeom>
          <a:solidFill>
            <a:srgbClr val="EC5C57"/>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GP</a:t>
            </a:r>
          </a:p>
        </p:txBody>
      </p:sp>
      <p:sp>
        <p:nvSpPr>
          <p:cNvPr id="2659" name="C"/>
          <p:cNvSpPr txBox="1"/>
          <p:nvPr/>
        </p:nvSpPr>
        <p:spPr>
          <a:xfrm>
            <a:off x="4777466" y="323845"/>
            <a:ext cx="838027" cy="4699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C</a:t>
            </a:r>
          </a:p>
        </p:txBody>
      </p:sp>
      <p:sp>
        <p:nvSpPr>
          <p:cNvPr id="2660" name="T"/>
          <p:cNvSpPr txBox="1"/>
          <p:nvPr/>
        </p:nvSpPr>
        <p:spPr>
          <a:xfrm>
            <a:off x="8954506" y="323845"/>
            <a:ext cx="838027" cy="4699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T</a:t>
            </a:r>
          </a:p>
        </p:txBody>
      </p:sp>
      <p:sp>
        <p:nvSpPr>
          <p:cNvPr id="2661" name="Composition"/>
          <p:cNvSpPr txBox="1"/>
          <p:nvPr/>
        </p:nvSpPr>
        <p:spPr>
          <a:xfrm>
            <a:off x="5922393" y="323846"/>
            <a:ext cx="2725213" cy="4699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Composition</a:t>
            </a:r>
          </a:p>
        </p:txBody>
      </p:sp>
      <p:sp>
        <p:nvSpPr>
          <p:cNvPr id="2662" name="Grammar and Punctuation"/>
          <p:cNvSpPr txBox="1"/>
          <p:nvPr/>
        </p:nvSpPr>
        <p:spPr>
          <a:xfrm>
            <a:off x="5922393" y="917484"/>
            <a:ext cx="2725213" cy="838201"/>
          </a:xfrm>
          <a:prstGeom prst="rect">
            <a:avLst/>
          </a:prstGeom>
          <a:solidFill>
            <a:srgbClr val="EC5C57"/>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Grammar and Punctuation</a:t>
            </a:r>
          </a:p>
        </p:txBody>
      </p:sp>
      <p:sp>
        <p:nvSpPr>
          <p:cNvPr id="2663" name="Transcription"/>
          <p:cNvSpPr txBox="1"/>
          <p:nvPr/>
        </p:nvSpPr>
        <p:spPr>
          <a:xfrm>
            <a:off x="10099436" y="323845"/>
            <a:ext cx="2186059" cy="4699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FFFFFF"/>
                </a:solidFill>
                <a:latin typeface="+mj-lt"/>
                <a:ea typeface="+mj-ea"/>
                <a:cs typeface="+mj-cs"/>
                <a:sym typeface="Helvetica"/>
              </a:defRPr>
            </a:lvl1pPr>
          </a:lstStyle>
          <a:p>
            <a:pPr/>
            <a:r>
              <a:t>Transcription</a:t>
            </a:r>
          </a:p>
        </p:txBody>
      </p:sp>
      <p:sp>
        <p:nvSpPr>
          <p:cNvPr id="2664" name="Star"/>
          <p:cNvSpPr/>
          <p:nvPr/>
        </p:nvSpPr>
        <p:spPr>
          <a:xfrm>
            <a:off x="11999027" y="4822673"/>
            <a:ext cx="722624" cy="820621"/>
          </a:xfrm>
          <a:prstGeom prst="star5">
            <a:avLst>
              <a:gd name="adj" fmla="val 19100"/>
              <a:gd name="hf" fmla="val 105146"/>
              <a:gd name="vf" fmla="val 110557"/>
            </a:avLst>
          </a:prstGeom>
          <a:solidFill>
            <a:srgbClr val="FF2600"/>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2665" name="Star"/>
          <p:cNvSpPr/>
          <p:nvPr/>
        </p:nvSpPr>
        <p:spPr>
          <a:xfrm>
            <a:off x="11737189" y="6852963"/>
            <a:ext cx="722624" cy="820622"/>
          </a:xfrm>
          <a:prstGeom prst="star5">
            <a:avLst>
              <a:gd name="adj" fmla="val 19100"/>
              <a:gd name="hf" fmla="val 105146"/>
              <a:gd name="vf" fmla="val 110557"/>
            </a:avLst>
          </a:prstGeom>
          <a:solidFill>
            <a:srgbClr val="FF2600"/>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2666" name="Star"/>
          <p:cNvSpPr/>
          <p:nvPr/>
        </p:nvSpPr>
        <p:spPr>
          <a:xfrm>
            <a:off x="7659175" y="3658761"/>
            <a:ext cx="722626" cy="820622"/>
          </a:xfrm>
          <a:prstGeom prst="star5">
            <a:avLst>
              <a:gd name="adj" fmla="val 19100"/>
              <a:gd name="hf" fmla="val 105146"/>
              <a:gd name="vf" fmla="val 110557"/>
            </a:avLst>
          </a:prstGeom>
          <a:solidFill>
            <a:srgbClr val="FF2600"/>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2667" name="Star"/>
          <p:cNvSpPr/>
          <p:nvPr/>
        </p:nvSpPr>
        <p:spPr>
          <a:xfrm>
            <a:off x="7539201" y="7357092"/>
            <a:ext cx="722624" cy="820622"/>
          </a:xfrm>
          <a:prstGeom prst="star5">
            <a:avLst>
              <a:gd name="adj" fmla="val 19100"/>
              <a:gd name="hf" fmla="val 105146"/>
              <a:gd name="vf" fmla="val 110557"/>
            </a:avLst>
          </a:prstGeom>
          <a:solidFill>
            <a:srgbClr val="FF2600"/>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2668" name="Star"/>
          <p:cNvSpPr/>
          <p:nvPr/>
        </p:nvSpPr>
        <p:spPr>
          <a:xfrm>
            <a:off x="11737189" y="8636396"/>
            <a:ext cx="722624" cy="820623"/>
          </a:xfrm>
          <a:prstGeom prst="star5">
            <a:avLst>
              <a:gd name="adj" fmla="val 19100"/>
              <a:gd name="hf" fmla="val 105146"/>
              <a:gd name="vf" fmla="val 110557"/>
            </a:avLst>
          </a:prstGeom>
          <a:solidFill>
            <a:srgbClr val="FF2600"/>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0" name="GD Writing Workshops"/>
          <p:cNvSpPr txBox="1"/>
          <p:nvPr>
            <p:ph type="title"/>
          </p:nvPr>
        </p:nvSpPr>
        <p:spPr>
          <a:prstGeom prst="rect">
            <a:avLst/>
          </a:prstGeom>
        </p:spPr>
        <p:txBody>
          <a:bodyPr/>
          <a:lstStyle/>
          <a:p>
            <a:pPr/>
            <a:r>
              <a:t>GD Writing Workshops</a:t>
            </a:r>
          </a:p>
        </p:txBody>
      </p:sp>
      <p:graphicFrame>
        <p:nvGraphicFramePr>
          <p:cNvPr id="2671" name="Table"/>
          <p:cNvGraphicFramePr/>
          <p:nvPr/>
        </p:nvGraphicFramePr>
        <p:xfrm>
          <a:off x="587425" y="3050580"/>
          <a:ext cx="11318864" cy="524234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65731"/>
                <a:gridCol w="1849737"/>
                <a:gridCol w="1849737"/>
                <a:gridCol w="1849737"/>
                <a:gridCol w="1849737"/>
                <a:gridCol w="1849737"/>
              </a:tblGrid>
              <a:tr h="872983">
                <a:tc gridSpan="6">
                  <a:txBody>
                    <a:bodyPr/>
                    <a:lstStyle/>
                    <a:p>
                      <a:pPr defTabSz="457200"/>
                      <a:r>
                        <a:rPr b="1" sz="1200">
                          <a:latin typeface="+mj-lt"/>
                          <a:ea typeface="+mj-ea"/>
                          <a:cs typeface="+mj-cs"/>
                          <a:sym typeface="Helvetica"/>
                        </a:rPr>
                        <a:t>Dates</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hMerge="1">
                  <a:tcPr/>
                </a:tc>
                <a:tc hMerge="1">
                  <a:tcPr/>
                </a:tc>
                <a:tc hMerge="1">
                  <a:tcPr/>
                </a:tc>
                <a:tc hMerge="1">
                  <a:tcPr/>
                </a:tc>
                <a:tc hMerge="1">
                  <a:tcPr/>
                </a:tc>
              </a:tr>
              <a:tr h="872983">
                <a:tc>
                  <a:txBody>
                    <a:bodyPr/>
                    <a:lstStyle/>
                    <a:p>
                      <a:pPr defTabSz="457200"/>
                      <a:r>
                        <a:rPr b="1" sz="2000">
                          <a:latin typeface="+mj-lt"/>
                          <a:ea typeface="+mj-ea"/>
                          <a:cs typeface="+mj-cs"/>
                          <a:sym typeface="Helvetica"/>
                        </a:rPr>
                        <a:t>Year 2</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gridSpan="2">
                  <a:txBody>
                    <a:bodyPr/>
                    <a:lstStyle/>
                    <a:p>
                      <a:pPr defTabSz="457200">
                        <a:defRPr sz="2000">
                          <a:latin typeface="+mj-lt"/>
                          <a:ea typeface="+mj-ea"/>
                          <a:cs typeface="+mj-cs"/>
                          <a:sym typeface="Helvetica"/>
                        </a:defRPr>
                      </a:pPr>
                      <a:r>
                        <a:rPr b="1"/>
                        <a:t>Year 3 and Year 4 Combined</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hMerge="1">
                  <a:tcPr/>
                </a:tc>
                <a:tc>
                  <a:txBody>
                    <a:bodyPr/>
                    <a:lstStyle/>
                    <a:p>
                      <a:pPr defTabSz="457200"/>
                      <a:r>
                        <a:rPr b="1" sz="2000">
                          <a:latin typeface="+mj-lt"/>
                          <a:ea typeface="+mj-ea"/>
                          <a:cs typeface="+mj-cs"/>
                          <a:sym typeface="Helvetica"/>
                        </a:rPr>
                        <a:t>Year 5</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b="1" sz="2000">
                          <a:latin typeface="+mj-lt"/>
                          <a:ea typeface="+mj-ea"/>
                          <a:cs typeface="+mj-cs"/>
                          <a:sym typeface="Helvetica"/>
                        </a:rPr>
                        <a:t>Year 6</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b="1" sz="2000">
                          <a:latin typeface="+mj-lt"/>
                          <a:ea typeface="+mj-ea"/>
                          <a:cs typeface="+mj-cs"/>
                          <a:sym typeface="Helvetica"/>
                        </a:rPr>
                        <a:t>Year 1</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872983">
                <a:tc>
                  <a:txBody>
                    <a:bodyPr/>
                    <a:lstStyle/>
                    <a:p>
                      <a:pPr defTabSz="457200"/>
                      <a:r>
                        <a:rPr sz="2000">
                          <a:latin typeface="+mj-lt"/>
                          <a:ea typeface="+mj-ea"/>
                          <a:cs typeface="+mj-cs"/>
                          <a:sym typeface="Helvetica"/>
                        </a:rPr>
                        <a:t>23 January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gridSpan="2">
                  <a:txBody>
                    <a:bodyPr/>
                    <a:lstStyle/>
                    <a:p>
                      <a:pPr defTabSz="457200"/>
                      <a:r>
                        <a:rPr sz="2000">
                          <a:latin typeface="+mj-lt"/>
                          <a:ea typeface="+mj-ea"/>
                          <a:cs typeface="+mj-cs"/>
                          <a:sym typeface="Helvetica"/>
                        </a:rPr>
                        <a:t>5 March 2025 - pm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hMerge="1">
                  <a:tcPr/>
                </a:tc>
                <a:tc>
                  <a:txBody>
                    <a:bodyPr/>
                    <a:lstStyle/>
                    <a:p>
                      <a:pPr defTabSz="457200"/>
                      <a:r>
                        <a:rPr sz="2000">
                          <a:latin typeface="+mj-lt"/>
                          <a:ea typeface="+mj-ea"/>
                          <a:cs typeface="+mj-cs"/>
                          <a:sym typeface="Helvetica"/>
                        </a:rPr>
                        <a:t>5 March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2000">
                          <a:latin typeface="+mj-lt"/>
                          <a:ea typeface="+mj-ea"/>
                          <a:cs typeface="+mj-cs"/>
                          <a:sym typeface="Helvetica"/>
                        </a:rPr>
                        <a:t>23 April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2000">
                          <a:latin typeface="+mj-lt"/>
                          <a:ea typeface="+mj-ea"/>
                          <a:cs typeface="+mj-cs"/>
                          <a:sym typeface="Helvetica"/>
                        </a:rPr>
                        <a:t>24 April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872983">
                <a:tc>
                  <a:txBody>
                    <a:bodyPr/>
                    <a:lstStyle/>
                    <a:p>
                      <a:pPr defTabSz="457200"/>
                      <a:r>
                        <a:rPr sz="2000">
                          <a:latin typeface="+mj-lt"/>
                          <a:ea typeface="+mj-ea"/>
                          <a:cs typeface="+mj-cs"/>
                          <a:sym typeface="Helvetica"/>
                        </a:rPr>
                        <a:t>29 January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gridSpan="2">
                  <a:txBody>
                    <a:bodyPr/>
                    <a:lstStyle/>
                    <a:p>
                      <a:pPr defTabSz="457200"/>
                      <a:r>
                        <a:rPr sz="2000">
                          <a:latin typeface="+mj-lt"/>
                          <a:ea typeface="+mj-ea"/>
                          <a:cs typeface="+mj-cs"/>
                          <a:sym typeface="Helvetica"/>
                        </a:rPr>
                        <a:t>13 March 2025 - pm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hMerge="1">
                  <a:tcPr/>
                </a:tc>
                <a:tc>
                  <a:txBody>
                    <a:bodyPr/>
                    <a:lstStyle/>
                    <a:p>
                      <a:pPr defTabSz="457200"/>
                      <a:r>
                        <a:rPr sz="2000">
                          <a:latin typeface="+mj-lt"/>
                          <a:ea typeface="+mj-ea"/>
                          <a:cs typeface="+mj-cs"/>
                          <a:sym typeface="Helvetica"/>
                        </a:rPr>
                        <a:t>13 March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sz="2000">
                          <a:latin typeface="+mj-lt"/>
                          <a:ea typeface="+mj-ea"/>
                          <a:cs typeface="+mj-cs"/>
                          <a:sym typeface="Helvetica"/>
                        </a:rPr>
                        <a:t>30 April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sz="2000">
                          <a:latin typeface="+mj-lt"/>
                          <a:ea typeface="+mj-ea"/>
                          <a:cs typeface="+mj-cs"/>
                          <a:sym typeface="Helvetica"/>
                        </a:rPr>
                        <a:t>1 May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872983">
                <a:tc>
                  <a:txBody>
                    <a:bodyPr/>
                    <a:lstStyle/>
                    <a:p>
                      <a:pPr defTabSz="457200"/>
                      <a:r>
                        <a:rPr sz="2000">
                          <a:latin typeface="+mj-lt"/>
                          <a:ea typeface="+mj-ea"/>
                          <a:cs typeface="+mj-cs"/>
                          <a:sym typeface="Helvetica"/>
                        </a:rPr>
                        <a:t>5 February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gridSpan="2">
                  <a:txBody>
                    <a:bodyPr/>
                    <a:lstStyle/>
                    <a:p>
                      <a:pPr defTabSz="457200"/>
                      <a:r>
                        <a:rPr sz="2000">
                          <a:latin typeface="+mj-lt"/>
                          <a:ea typeface="+mj-ea"/>
                          <a:cs typeface="+mj-cs"/>
                          <a:sym typeface="Helvetica"/>
                        </a:rPr>
                        <a:t>27 March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hMerge="1">
                  <a:tcPr/>
                </a:tc>
                <a:tc>
                  <a:txBody>
                    <a:bodyPr/>
                    <a:lstStyle/>
                    <a:p>
                      <a:pPr defTabSz="457200"/>
                      <a:r>
                        <a:rPr sz="2000">
                          <a:latin typeface="+mj-lt"/>
                          <a:ea typeface="+mj-ea"/>
                          <a:cs typeface="+mj-cs"/>
                          <a:sym typeface="Helvetica"/>
                        </a:rPr>
                        <a:t>19 March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2000">
                          <a:latin typeface="+mj-lt"/>
                          <a:ea typeface="+mj-ea"/>
                          <a:cs typeface="+mj-cs"/>
                          <a:sym typeface="Helvetica"/>
                        </a:rPr>
                        <a:t>7 May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2000">
                          <a:latin typeface="+mj-lt"/>
                          <a:ea typeface="+mj-ea"/>
                          <a:cs typeface="+mj-cs"/>
                          <a:sym typeface="Helvetica"/>
                        </a:rPr>
                        <a:t>8 May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872983">
                <a:tc>
                  <a:txBody>
                    <a:bodyPr/>
                    <a:lstStyle/>
                    <a:p>
                      <a:pPr defTabSz="457200"/>
                      <a:r>
                        <a:rPr sz="2000">
                          <a:latin typeface="+mj-lt"/>
                          <a:ea typeface="+mj-ea"/>
                          <a:cs typeface="+mj-cs"/>
                          <a:sym typeface="Helvetica"/>
                        </a:rPr>
                        <a:t>13 February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gridSpan="2">
                  <a:txBody>
                    <a:bodyPr/>
                    <a:lstStyle/>
                    <a:p>
                      <a:pPr defTabSz="457200"/>
                      <a:r>
                        <a:rPr sz="2000">
                          <a:latin typeface="+mj-lt"/>
                          <a:ea typeface="+mj-ea"/>
                          <a:cs typeface="+mj-cs"/>
                          <a:sym typeface="Helvetica"/>
                        </a:rPr>
                        <a:t>3 April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hMerge="1">
                  <a:tcPr/>
                </a:tc>
                <a:tc>
                  <a:txBody>
                    <a:bodyPr/>
                    <a:lstStyle/>
                    <a:p>
                      <a:pPr defTabSz="457200"/>
                      <a:r>
                        <a:rPr sz="2000">
                          <a:latin typeface="+mj-lt"/>
                          <a:ea typeface="+mj-ea"/>
                          <a:cs typeface="+mj-cs"/>
                          <a:sym typeface="Helvetica"/>
                        </a:rPr>
                        <a:t>26 March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sz="2000">
                          <a:latin typeface="+mj-lt"/>
                          <a:ea typeface="+mj-ea"/>
                          <a:cs typeface="+mj-cs"/>
                          <a:sym typeface="Helvetica"/>
                        </a:rPr>
                        <a:t>21 May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r>
                        <a:rPr sz="2000">
                          <a:latin typeface="+mj-lt"/>
                          <a:ea typeface="+mj-ea"/>
                          <a:cs typeface="+mj-cs"/>
                          <a:sym typeface="Helvetica"/>
                        </a:rPr>
                        <a:t>22 May 2025 - am</a:t>
                      </a:r>
                    </a:p>
                  </a:txBody>
                  <a:tcPr marL="12700" marR="12700" marT="12700" marB="127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3" name="MAKE IT SING! GREATER DEPTH WRITING CPD…"/>
          <p:cNvSpPr txBox="1"/>
          <p:nvPr/>
        </p:nvSpPr>
        <p:spPr>
          <a:xfrm>
            <a:off x="52957" y="177468"/>
            <a:ext cx="12898885" cy="741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2000">
                <a:solidFill>
                  <a:srgbClr val="333333"/>
                </a:solidFill>
                <a:latin typeface="+mj-lt"/>
                <a:ea typeface="+mj-ea"/>
                <a:cs typeface="+mj-cs"/>
                <a:sym typeface="Helvetica"/>
              </a:defRPr>
            </a:pPr>
            <a:r>
              <a:t>MAKE IT SING! GREATER DEPTH WRITING CPD</a:t>
            </a:r>
          </a:p>
          <a:p>
            <a:pPr algn="l" defTabSz="457200">
              <a:defRPr i="1" sz="2000">
                <a:solidFill>
                  <a:srgbClr val="AAAAAA"/>
                </a:solidFill>
                <a:latin typeface="+mj-lt"/>
                <a:ea typeface="+mj-ea"/>
                <a:cs typeface="+mj-cs"/>
                <a:sym typeface="Helvetica"/>
              </a:defRPr>
            </a:pPr>
            <a:endParaRPr>
              <a:solidFill>
                <a:srgbClr val="404040"/>
              </a:solidFill>
            </a:endParaRPr>
          </a:p>
          <a:p>
            <a:pPr algn="l" defTabSz="457200">
              <a:defRPr sz="2000">
                <a:solidFill>
                  <a:srgbClr val="404040"/>
                </a:solidFill>
                <a:latin typeface="+mj-lt"/>
                <a:ea typeface="+mj-ea"/>
                <a:cs typeface="+mj-cs"/>
                <a:sym typeface="Helvetica"/>
              </a:defRPr>
            </a:pPr>
            <a:r>
              <a:t>This half day CPD was originally commissioned by two large multi-academy trusts in Yorkshire and is now available for other schools and organisations. The input is targeted at leaders, especially English leaders, but is also suitable for class teachers. During the session we will cover the following items: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Introduction – What do we mean by GD writers and who are yours?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Your moderation experiences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What about Greater Depth in mixed ability class?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The curse of the WAGOLL!</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The very obvious importance of reading</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Stealing the style and Sprinkling the Magic</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Crafting great sentences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Handwriting 101</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Some ideas for challenges</a:t>
            </a:r>
          </a:p>
          <a:p>
            <a:pPr marL="457200" indent="-317500" algn="l" defTabSz="457200">
              <a:buClr>
                <a:srgbClr val="404040"/>
              </a:buClr>
              <a:buSzPct val="100000"/>
              <a:buFont typeface="Helvetica"/>
              <a:buChar char="•"/>
              <a:defRPr sz="2000">
                <a:solidFill>
                  <a:srgbClr val="404040"/>
                </a:solidFill>
                <a:latin typeface="+mj-lt"/>
                <a:ea typeface="+mj-ea"/>
                <a:cs typeface="+mj-cs"/>
                <a:sym typeface="Helvetica"/>
              </a:defRPr>
            </a:pPr>
            <a:r>
              <a:t>Making it happen</a:t>
            </a:r>
          </a:p>
          <a:p>
            <a:pPr algn="l" defTabSz="457200">
              <a:defRPr b="1" sz="2000">
                <a:solidFill>
                  <a:srgbClr val="404040"/>
                </a:solidFill>
                <a:latin typeface="+mj-lt"/>
                <a:ea typeface="+mj-ea"/>
                <a:cs typeface="+mj-cs"/>
                <a:sym typeface="Helvetica"/>
              </a:defRPr>
            </a:pPr>
            <a:r>
              <a:t>Feedback from the first two sessions has been really, really positive.</a:t>
            </a:r>
            <a:endParaRPr b="0"/>
          </a:p>
          <a:p>
            <a:pPr algn="l" defTabSz="457200">
              <a:defRPr i="1" sz="2000">
                <a:solidFill>
                  <a:srgbClr val="404040"/>
                </a:solidFill>
                <a:latin typeface="+mj-lt"/>
                <a:ea typeface="+mj-ea"/>
                <a:cs typeface="+mj-cs"/>
                <a:sym typeface="Helvetica"/>
              </a:defRPr>
            </a:pPr>
            <a:r>
              <a:t>Thank you so much – really enjoyed this morning</a:t>
            </a:r>
            <a:endParaRPr i="0"/>
          </a:p>
          <a:p>
            <a:pPr algn="l" defTabSz="457200">
              <a:defRPr i="1" sz="2000">
                <a:solidFill>
                  <a:srgbClr val="404040"/>
                </a:solidFill>
                <a:latin typeface="+mj-lt"/>
                <a:ea typeface="+mj-ea"/>
                <a:cs typeface="+mj-cs"/>
                <a:sym typeface="Helvetica"/>
              </a:defRPr>
            </a:pPr>
            <a:r>
              <a:t>Thank you so much – lots of interesting resources for me to feedback to staff. Going to use the 4 statements for description and the planning board to focus on audience and purpose</a:t>
            </a:r>
            <a:endParaRPr i="0"/>
          </a:p>
          <a:p>
            <a:pPr algn="l" defTabSz="457200">
              <a:defRPr i="1" sz="2000">
                <a:solidFill>
                  <a:srgbClr val="404040"/>
                </a:solidFill>
                <a:latin typeface="+mj-lt"/>
                <a:ea typeface="+mj-ea"/>
                <a:cs typeface="+mj-cs"/>
                <a:sym typeface="Helvetica"/>
              </a:defRPr>
            </a:pPr>
            <a:r>
              <a:t>Thank you! I loved the changing the purpose/audience and I thought the add in/add on/ change words/add sentence/ join sentence was great and easily applicable</a:t>
            </a:r>
            <a:endParaRPr i="0"/>
          </a:p>
          <a:p>
            <a:pPr algn="l" defTabSz="457200">
              <a:defRPr sz="2000">
                <a:solidFill>
                  <a:srgbClr val="404040"/>
                </a:solidFill>
                <a:latin typeface="+mj-lt"/>
                <a:ea typeface="+mj-ea"/>
                <a:cs typeface="+mj-cs"/>
                <a:sym typeface="Helvetica"/>
              </a:defRPr>
            </a:pPr>
            <a:r>
              <a:rPr b="1"/>
              <a:t>This is not a writing moderation session. </a:t>
            </a:r>
            <a:r>
              <a:t>It is designed to give practical and workable solutions for all year groups from Year 1 and above. There is a big focus upon audience and purpose and the use of children’s reading and ’stealing the style’.</a:t>
            </a:r>
          </a:p>
        </p:txBody>
      </p:sp>
      <p:sp>
        <p:nvSpPr>
          <p:cNvPr id="2674" name="https://philipwebbliteracy.com/2024/12/15/make-it-sing-greater-depth-writing-cpd/"/>
          <p:cNvSpPr txBox="1"/>
          <p:nvPr/>
        </p:nvSpPr>
        <p:spPr>
          <a:xfrm>
            <a:off x="160048" y="7750862"/>
            <a:ext cx="11665459"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https://philipwebbliteracy.com/2024/12/15/make-it-sing-greater-depth-writing-cpd/</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6" name="return to reading and nf"/>
          <p:cNvSpPr txBox="1"/>
          <p:nvPr>
            <p:ph type="title"/>
          </p:nvPr>
        </p:nvSpPr>
        <p:spPr>
          <a:xfrm>
            <a:off x="638657" y="331036"/>
            <a:ext cx="12054417" cy="2284873"/>
          </a:xfrm>
          <a:prstGeom prst="rect">
            <a:avLst/>
          </a:prstGeom>
        </p:spPr>
        <p:txBody>
          <a:bodyPr/>
          <a:lstStyle/>
          <a:p>
            <a:pPr/>
            <a:r>
              <a:t>Return to Reading and Non-Fiction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45" name="One Giant Leap…"/>
          <p:cNvSpPr txBox="1"/>
          <p:nvPr/>
        </p:nvSpPr>
        <p:spPr>
          <a:xfrm>
            <a:off x="-13547" y="4412229"/>
            <a:ext cx="12974049" cy="4505462"/>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2200"/>
            </a:pPr>
            <a:r>
              <a:t>One Giant Leap</a:t>
            </a:r>
          </a:p>
          <a:p>
            <a:pPr algn="l" defTabSz="325120">
              <a:defRPr b="1" sz="2200"/>
            </a:pPr>
          </a:p>
          <a:p>
            <a:pPr algn="l" defTabSz="325120">
              <a:defRPr sz="2200"/>
            </a:pPr>
            <a:r>
              <a:t>Earthlings</a:t>
            </a:r>
            <a:r>
              <a:rPr b="1"/>
              <a:t> </a:t>
            </a:r>
            <a:r>
              <a:t>Neil Armstrong and Buzz Aldrin had finally reached the moon!</a:t>
            </a:r>
          </a:p>
          <a:p>
            <a:pPr algn="l" defTabSz="325120">
              <a:defRPr sz="2200"/>
            </a:pPr>
          </a:p>
          <a:p>
            <a:pPr algn="l" defTabSz="325120">
              <a:defRPr sz="2200"/>
            </a:pPr>
            <a:r>
              <a:t>Wearing space suits and helmets, they opened the hatch of the spacecraft.</a:t>
            </a:r>
          </a:p>
          <a:p>
            <a:pPr algn="l" defTabSz="325120">
              <a:defRPr sz="2200"/>
            </a:pPr>
            <a:r>
              <a:t>Before them was the moon, magnificent and empty. Neil climbed down a ladder and hopped to the ground. Special cameras allowed 600 million people on Earth to watch and listen.</a:t>
            </a:r>
          </a:p>
          <a:p>
            <a:pPr algn="l" defTabSz="325120">
              <a:defRPr sz="2200"/>
            </a:pPr>
          </a:p>
          <a:p>
            <a:pPr algn="l" defTabSz="325120">
              <a:defRPr sz="2200"/>
            </a:pPr>
            <a:r>
              <a:t>“That’s one small step for man, one giant leap for mankind, “ Neil said into his microphone.</a:t>
            </a:r>
          </a:p>
          <a:p>
            <a:pPr algn="l" defTabSz="325120">
              <a:defRPr sz="2200"/>
            </a:pPr>
          </a:p>
          <a:p>
            <a:pPr algn="l" defTabSz="325120">
              <a:defRPr sz="2200"/>
            </a:pPr>
            <a:r>
              <a:t>He gathered moon rocks for scientists to study later. As he worked, his boots left marks in the dust. Neil’s footprints may remain there for millions of years. There is no wind, no rain on the moon to disturb them.</a:t>
            </a:r>
          </a:p>
        </p:txBody>
      </p:sp>
      <p:pic>
        <p:nvPicPr>
          <p:cNvPr id="1746" name="IMG_2251.jpeg" descr="IMG_2251.jpeg"/>
          <p:cNvPicPr>
            <a:picLocks noChangeAspect="1"/>
          </p:cNvPicPr>
          <p:nvPr/>
        </p:nvPicPr>
        <p:blipFill>
          <a:blip r:embed="rId2">
            <a:extLst/>
          </a:blip>
          <a:stretch>
            <a:fillRect/>
          </a:stretch>
        </p:blipFill>
        <p:spPr>
          <a:xfrm>
            <a:off x="182932" y="1246293"/>
            <a:ext cx="4801373" cy="3601030"/>
          </a:xfrm>
          <a:prstGeom prst="rect">
            <a:avLst/>
          </a:prstGeom>
          <a:ln w="12700">
            <a:miter lim="400000"/>
          </a:ln>
        </p:spPr>
      </p:pic>
      <p:sp>
        <p:nvSpPr>
          <p:cNvPr id="1747" name="Y3?"/>
          <p:cNvSpPr txBox="1"/>
          <p:nvPr>
            <p:ph type="title" idx="4294967295"/>
          </p:nvPr>
        </p:nvSpPr>
        <p:spPr>
          <a:xfrm>
            <a:off x="11499426" y="956732"/>
            <a:ext cx="131466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Y3?</a:t>
            </a:r>
          </a:p>
        </p:txBody>
      </p:sp>
      <p:sp>
        <p:nvSpPr>
          <p:cNvPr id="1748" name="Punctuation…"/>
          <p:cNvSpPr txBox="1"/>
          <p:nvPr>
            <p:ph type="body" sz="quarter" idx="4294967295"/>
          </p:nvPr>
        </p:nvSpPr>
        <p:spPr>
          <a:xfrm>
            <a:off x="7903792" y="1405851"/>
            <a:ext cx="3820163" cy="4714241"/>
          </a:xfrm>
          <a:prstGeom prst="rect">
            <a:avLst/>
          </a:prstGeom>
        </p:spPr>
        <p:txBody>
          <a:bodyPr lIns="54185" tIns="54185" rIns="54185" bIns="54185" anchor="t"/>
          <a:lstStyle/>
          <a:p>
            <a:pPr marL="355600" indent="-355600" defTabSz="832307">
              <a:spcBef>
                <a:spcPts val="700"/>
              </a:spcBef>
              <a:buSzPct val="125000"/>
              <a:defRPr sz="2600">
                <a:latin typeface="Arial"/>
                <a:ea typeface="Arial"/>
                <a:cs typeface="Arial"/>
                <a:sym typeface="Arial"/>
              </a:defRPr>
            </a:pPr>
            <a:r>
              <a:t>Punctuation</a:t>
            </a:r>
          </a:p>
          <a:p>
            <a:pPr marL="355600" indent="-355600" defTabSz="832307">
              <a:spcBef>
                <a:spcPts val="700"/>
              </a:spcBef>
              <a:buSzPct val="125000"/>
              <a:defRPr sz="2600">
                <a:latin typeface="Arial"/>
                <a:ea typeface="Arial"/>
                <a:cs typeface="Arial"/>
                <a:sym typeface="Arial"/>
              </a:defRPr>
            </a:pPr>
            <a:r>
              <a:t>Names</a:t>
            </a:r>
          </a:p>
          <a:p>
            <a:pPr marL="355600" indent="-355600" defTabSz="832307">
              <a:spcBef>
                <a:spcPts val="700"/>
              </a:spcBef>
              <a:buSzPct val="125000"/>
              <a:defRPr sz="2600">
                <a:latin typeface="Arial"/>
                <a:ea typeface="Arial"/>
                <a:cs typeface="Arial"/>
                <a:sym typeface="Arial"/>
              </a:defRPr>
            </a:pPr>
            <a:r>
              <a:t>Run ons</a:t>
            </a:r>
          </a:p>
          <a:p>
            <a:pPr marL="355600" indent="-355600" defTabSz="832307">
              <a:spcBef>
                <a:spcPts val="700"/>
              </a:spcBef>
              <a:buSzPct val="125000"/>
              <a:defRPr sz="2600">
                <a:latin typeface="Arial"/>
                <a:ea typeface="Arial"/>
                <a:cs typeface="Arial"/>
                <a:sym typeface="Arial"/>
              </a:defRPr>
            </a:pPr>
            <a:r>
              <a:t>Chunking</a:t>
            </a:r>
          </a:p>
          <a:p>
            <a:pPr marL="355600" indent="-355600" defTabSz="832307">
              <a:spcBef>
                <a:spcPts val="700"/>
              </a:spcBef>
              <a:buSzPct val="125000"/>
              <a:defRPr sz="2600">
                <a:latin typeface="Arial"/>
                <a:ea typeface="Arial"/>
                <a:cs typeface="Arial"/>
                <a:sym typeface="Arial"/>
              </a:defRPr>
            </a:pPr>
            <a:r>
              <a:t>Dialogue</a:t>
            </a:r>
          </a:p>
          <a:p>
            <a:pPr marL="355600" indent="-355600" defTabSz="832307">
              <a:spcBef>
                <a:spcPts val="700"/>
              </a:spcBef>
              <a:buSzPct val="125000"/>
              <a:defRPr sz="2600">
                <a:latin typeface="Arial"/>
                <a:ea typeface="Arial"/>
                <a:cs typeface="Arial"/>
                <a:sym typeface="Arial"/>
              </a:defRPr>
            </a:pPr>
            <a:r>
              <a:t>Speech verbs</a:t>
            </a:r>
          </a:p>
          <a:p>
            <a:pPr marL="355600" indent="-355600" defTabSz="832307">
              <a:spcBef>
                <a:spcPts val="700"/>
              </a:spcBef>
              <a:buSzPct val="125000"/>
              <a:defRPr sz="2600">
                <a:latin typeface="Arial"/>
                <a:ea typeface="Arial"/>
                <a:cs typeface="Arial"/>
                <a:sym typeface="Arial"/>
              </a:defRPr>
            </a:pPr>
            <a:r>
              <a:t>Challenging vocabulary</a:t>
            </a:r>
          </a:p>
          <a:p>
            <a:pPr marL="355600" indent="-355600" defTabSz="832307">
              <a:spcBef>
                <a:spcPts val="700"/>
              </a:spcBef>
              <a:buSzPct val="125000"/>
              <a:defRPr sz="2600">
                <a:latin typeface="Arial"/>
                <a:ea typeface="Arial"/>
                <a:cs typeface="Arial"/>
                <a:sym typeface="Arial"/>
              </a:defRPr>
            </a:pPr>
            <a:r>
              <a:t>Text Organisation clues</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678" name="Numbers Prediction"/>
          <p:cNvSpPr txBox="1"/>
          <p:nvPr>
            <p:ph type="title"/>
          </p:nvPr>
        </p:nvSpPr>
        <p:spPr>
          <a:xfrm>
            <a:off x="952494" y="-1"/>
            <a:ext cx="11099811" cy="3048001"/>
          </a:xfrm>
          <a:prstGeom prst="rect">
            <a:avLst/>
          </a:prstGeom>
        </p:spPr>
        <p:txBody>
          <a:bodyPr/>
          <a:lstStyle/>
          <a:p>
            <a:pPr/>
            <a:r>
              <a:t>Numbers Prediction</a:t>
            </a:r>
          </a:p>
        </p:txBody>
      </p:sp>
      <p:sp>
        <p:nvSpPr>
          <p:cNvPr id="2679" name="first…"/>
          <p:cNvSpPr txBox="1"/>
          <p:nvPr>
            <p:ph type="body" sz="half" idx="4294967295"/>
          </p:nvPr>
        </p:nvSpPr>
        <p:spPr>
          <a:xfrm>
            <a:off x="3340351" y="3128689"/>
            <a:ext cx="7223771" cy="4191684"/>
          </a:xfrm>
          <a:prstGeom prst="rect">
            <a:avLst/>
          </a:prstGeom>
        </p:spPr>
        <p:txBody>
          <a:bodyPr lIns="72248" tIns="72248" rIns="72248" bIns="72248" anchor="t"/>
          <a:lstStyle/>
          <a:p>
            <a:pPr marL="54182" indent="-54182" defTabSz="1300480">
              <a:spcBef>
                <a:spcPts val="1100"/>
              </a:spcBef>
              <a:buSzTx/>
              <a:buNone/>
              <a:defRPr sz="4800">
                <a:latin typeface="Arial"/>
                <a:ea typeface="Arial"/>
                <a:cs typeface="Arial"/>
                <a:sym typeface="Arial"/>
              </a:defRPr>
            </a:pPr>
            <a:r>
              <a:t>first</a:t>
            </a:r>
          </a:p>
          <a:p>
            <a:pPr marL="54182" indent="-54182" defTabSz="1300480">
              <a:spcBef>
                <a:spcPts val="1100"/>
              </a:spcBef>
              <a:buSzTx/>
              <a:buNone/>
              <a:defRPr sz="4800">
                <a:latin typeface="Arial"/>
                <a:ea typeface="Arial"/>
                <a:cs typeface="Arial"/>
                <a:sym typeface="Arial"/>
              </a:defRPr>
            </a:pPr>
            <a:r>
              <a:t>1875</a:t>
            </a:r>
          </a:p>
          <a:p>
            <a:pPr marL="54182" indent="-54182" defTabSz="1300480">
              <a:spcBef>
                <a:spcPts val="1100"/>
              </a:spcBef>
              <a:buSzTx/>
              <a:buNone/>
              <a:defRPr sz="4800">
                <a:latin typeface="Arial"/>
                <a:ea typeface="Arial"/>
                <a:cs typeface="Arial"/>
                <a:sym typeface="Arial"/>
              </a:defRPr>
            </a:pPr>
            <a:r>
              <a:t>twenty-two</a:t>
            </a:r>
          </a:p>
          <a:p>
            <a:pPr marL="54182" indent="-54182" defTabSz="1300480">
              <a:spcBef>
                <a:spcPts val="1100"/>
              </a:spcBef>
              <a:buSzTx/>
              <a:buNone/>
              <a:defRPr sz="4800">
                <a:latin typeface="Arial"/>
                <a:ea typeface="Arial"/>
                <a:cs typeface="Arial"/>
                <a:sym typeface="Arial"/>
              </a:defRPr>
            </a:pPr>
            <a:r>
              <a:t>twenty-seven-year-old</a:t>
            </a:r>
          </a:p>
          <a:p>
            <a:pPr marL="54182" indent="-54182" defTabSz="1300480">
              <a:spcBef>
                <a:spcPts val="1100"/>
              </a:spcBef>
              <a:buSzTx/>
              <a:buNone/>
              <a:defRPr sz="4800">
                <a:latin typeface="Arial"/>
                <a:ea typeface="Arial"/>
                <a:cs typeface="Arial"/>
                <a:sym typeface="Arial"/>
              </a:defRPr>
            </a:pPr>
            <a:r>
              <a:t>1872</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1" name="Title"/>
          <p:cNvSpPr txBox="1"/>
          <p:nvPr>
            <p:ph type="title"/>
          </p:nvPr>
        </p:nvSpPr>
        <p:spPr>
          <a:xfrm>
            <a:off x="952494" y="-1"/>
            <a:ext cx="11099811" cy="3048001"/>
          </a:xfrm>
          <a:prstGeom prst="rect">
            <a:avLst/>
          </a:prstGeom>
        </p:spPr>
        <p:txBody>
          <a:bodyPr/>
          <a:lstStyle/>
          <a:p>
            <a:pPr/>
          </a:p>
        </p:txBody>
      </p:sp>
      <p:pic>
        <p:nvPicPr>
          <p:cNvPr id="2682" name="Image" descr="Image"/>
          <p:cNvPicPr>
            <a:picLocks noChangeAspect="1"/>
          </p:cNvPicPr>
          <p:nvPr/>
        </p:nvPicPr>
        <p:blipFill>
          <a:blip r:embed="rId2">
            <a:extLst/>
          </a:blip>
          <a:stretch>
            <a:fillRect/>
          </a:stretch>
        </p:blipFill>
        <p:spPr>
          <a:xfrm>
            <a:off x="520700" y="146050"/>
            <a:ext cx="11963400" cy="94615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4" name="Image" descr="Image"/>
          <p:cNvPicPr>
            <a:picLocks noChangeAspect="1"/>
          </p:cNvPicPr>
          <p:nvPr/>
        </p:nvPicPr>
        <p:blipFill>
          <a:blip r:embed="rId2">
            <a:extLst/>
          </a:blip>
          <a:stretch>
            <a:fillRect/>
          </a:stretch>
        </p:blipFill>
        <p:spPr>
          <a:xfrm>
            <a:off x="603250" y="2865440"/>
            <a:ext cx="11798300" cy="5854702"/>
          </a:xfrm>
          <a:prstGeom prst="rect">
            <a:avLst/>
          </a:prstGeom>
          <a:ln w="12700">
            <a:miter lim="400000"/>
          </a:ln>
        </p:spPr>
      </p:pic>
      <p:sp>
        <p:nvSpPr>
          <p:cNvPr id="2685" name="Magazine format"/>
          <p:cNvSpPr txBox="1"/>
          <p:nvPr>
            <p:ph type="title"/>
          </p:nvPr>
        </p:nvSpPr>
        <p:spPr>
          <a:xfrm>
            <a:off x="952494" y="-1"/>
            <a:ext cx="11099811" cy="3048001"/>
          </a:xfrm>
          <a:prstGeom prst="rect">
            <a:avLst/>
          </a:prstGeom>
        </p:spPr>
        <p:txBody>
          <a:bodyPr/>
          <a:lstStyle/>
          <a:p>
            <a:pPr/>
            <a:r>
              <a:t>Magazine format</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pic>
        <p:nvPicPr>
          <p:cNvPr id="2687" name="Image" descr="Image"/>
          <p:cNvPicPr>
            <a:picLocks noChangeAspect="1"/>
          </p:cNvPicPr>
          <p:nvPr/>
        </p:nvPicPr>
        <p:blipFill>
          <a:blip r:embed="rId2">
            <a:extLst/>
          </a:blip>
          <a:stretch>
            <a:fillRect/>
          </a:stretch>
        </p:blipFill>
        <p:spPr>
          <a:xfrm>
            <a:off x="266700" y="938561"/>
            <a:ext cx="12471400" cy="6451606"/>
          </a:xfrm>
          <a:prstGeom prst="rect">
            <a:avLst/>
          </a:prstGeom>
          <a:ln w="12700">
            <a:miter lim="400000"/>
          </a:ln>
        </p:spPr>
      </p:pic>
      <p:sp>
        <p:nvSpPr>
          <p:cNvPr id="2688" name="Skimming and Scanning for Numbers"/>
          <p:cNvSpPr txBox="1"/>
          <p:nvPr/>
        </p:nvSpPr>
        <p:spPr>
          <a:xfrm>
            <a:off x="2367950" y="177797"/>
            <a:ext cx="82688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Skimming and Scanning for Numbers</a:t>
            </a:r>
          </a:p>
        </p:txBody>
      </p:sp>
      <p:sp>
        <p:nvSpPr>
          <p:cNvPr id="2689" name="Write down all of the numbers in the text…"/>
          <p:cNvSpPr txBox="1"/>
          <p:nvPr/>
        </p:nvSpPr>
        <p:spPr>
          <a:xfrm>
            <a:off x="413520" y="7714894"/>
            <a:ext cx="11877558"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a:latin typeface="+mj-lt"/>
                <a:ea typeface="+mj-ea"/>
                <a:cs typeface="+mj-cs"/>
                <a:sym typeface="Helvetica"/>
              </a:defRPr>
            </a:pPr>
            <a:r>
              <a:t>Write down all of the numbers in the text</a:t>
            </a:r>
          </a:p>
          <a:p>
            <a:pPr algn="l">
              <a:defRPr b="1">
                <a:latin typeface="+mj-lt"/>
                <a:ea typeface="+mj-ea"/>
                <a:cs typeface="+mj-cs"/>
                <a:sym typeface="Helvetica"/>
              </a:defRPr>
            </a:pPr>
            <a:r>
              <a:t>Sort the numbers</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1" name="vocabulary (11%) retrieval (5.5%)…"/>
          <p:cNvSpPr txBox="1"/>
          <p:nvPr/>
        </p:nvSpPr>
        <p:spPr>
          <a:xfrm>
            <a:off x="3300555" y="6345908"/>
            <a:ext cx="5306405"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373737"/>
                </a:solidFill>
                <a:latin typeface="+mj-lt"/>
                <a:ea typeface="+mj-ea"/>
                <a:cs typeface="+mj-cs"/>
                <a:sym typeface="Helvetica"/>
              </a:defRPr>
            </a:pPr>
          </a:p>
          <a:p>
            <a:pPr algn="l" defTabSz="457200">
              <a:defRPr b="1" sz="900">
                <a:solidFill>
                  <a:srgbClr val="88FA4E"/>
                </a:solidFill>
                <a:latin typeface="+mj-lt"/>
                <a:ea typeface="+mj-ea"/>
                <a:cs typeface="+mj-cs"/>
                <a:sym typeface="Helvetica"/>
              </a:defRPr>
            </a:pPr>
            <a:r>
              <a:t>vocabulary</a:t>
            </a:r>
            <a:r>
              <a:rPr b="0" sz="2200">
                <a:solidFill>
                  <a:srgbClr val="373737"/>
                </a:solidFill>
              </a:rPr>
              <a:t> (11%) </a:t>
            </a:r>
            <a:r>
              <a:rPr sz="400">
                <a:solidFill>
                  <a:srgbClr val="017100"/>
                </a:solidFill>
              </a:rPr>
              <a:t>retrieval</a:t>
            </a:r>
            <a:r>
              <a:rPr b="0" sz="2200">
                <a:solidFill>
                  <a:srgbClr val="373737"/>
                </a:solidFill>
              </a:rPr>
              <a:t> (5.5%) </a:t>
            </a:r>
            <a:endParaRPr sz="2200">
              <a:solidFill>
                <a:srgbClr val="373737"/>
              </a:solidFill>
            </a:endParaRPr>
          </a:p>
          <a:p>
            <a:pPr algn="l" defTabSz="457200">
              <a:defRPr b="1" sz="400">
                <a:solidFill>
                  <a:srgbClr val="004D80"/>
                </a:solidFill>
                <a:latin typeface="+mj-lt"/>
                <a:ea typeface="+mj-ea"/>
                <a:cs typeface="+mj-cs"/>
                <a:sym typeface="Helvetica"/>
              </a:defRPr>
            </a:pPr>
            <a:r>
              <a:t>how meaning is enhanced through language</a:t>
            </a:r>
            <a:r>
              <a:rPr b="0" sz="2200">
                <a:solidFill>
                  <a:srgbClr val="373737"/>
                </a:solidFill>
              </a:rPr>
              <a:t> (5.5%) </a:t>
            </a:r>
            <a:endParaRPr sz="2200">
              <a:solidFill>
                <a:srgbClr val="373737"/>
              </a:solidFill>
            </a:endParaRPr>
          </a:p>
          <a:p>
            <a:pPr algn="l" defTabSz="457200">
              <a:defRPr b="1" sz="7600">
                <a:solidFill>
                  <a:srgbClr val="FF9300"/>
                </a:solidFill>
                <a:latin typeface="+mj-lt"/>
                <a:ea typeface="+mj-ea"/>
                <a:cs typeface="+mj-cs"/>
                <a:sym typeface="Helvetica"/>
              </a:defRPr>
            </a:pPr>
            <a:r>
              <a:t>inference</a:t>
            </a:r>
            <a:r>
              <a:rPr b="0" sz="2200">
                <a:solidFill>
                  <a:srgbClr val="373737"/>
                </a:solidFill>
              </a:rPr>
              <a:t> (78%).</a:t>
            </a:r>
          </a:p>
        </p:txBody>
      </p:sp>
      <p:pic>
        <p:nvPicPr>
          <p:cNvPr id="2692" name="Image" descr="Image"/>
          <p:cNvPicPr>
            <a:picLocks noChangeAspect="1"/>
          </p:cNvPicPr>
          <p:nvPr/>
        </p:nvPicPr>
        <p:blipFill>
          <a:blip r:embed="rId2">
            <a:extLst/>
          </a:blip>
          <a:stretch>
            <a:fillRect/>
          </a:stretch>
        </p:blipFill>
        <p:spPr>
          <a:xfrm>
            <a:off x="596898" y="546098"/>
            <a:ext cx="2201704" cy="2555190"/>
          </a:xfrm>
          <a:prstGeom prst="rect">
            <a:avLst/>
          </a:prstGeom>
          <a:ln w="12700">
            <a:miter lim="400000"/>
          </a:ln>
        </p:spPr>
      </p:pic>
      <p:pic>
        <p:nvPicPr>
          <p:cNvPr id="2693" name="Image" descr="Image"/>
          <p:cNvPicPr>
            <a:picLocks noChangeAspect="1"/>
          </p:cNvPicPr>
          <p:nvPr/>
        </p:nvPicPr>
        <p:blipFill>
          <a:blip r:embed="rId3">
            <a:extLst/>
          </a:blip>
          <a:stretch>
            <a:fillRect/>
          </a:stretch>
        </p:blipFill>
        <p:spPr>
          <a:xfrm>
            <a:off x="596898" y="6294861"/>
            <a:ext cx="2201704" cy="2400796"/>
          </a:xfrm>
          <a:prstGeom prst="rect">
            <a:avLst/>
          </a:prstGeom>
          <a:ln w="12700">
            <a:miter lim="400000"/>
          </a:ln>
        </p:spPr>
      </p:pic>
      <p:pic>
        <p:nvPicPr>
          <p:cNvPr id="2694" name="Image" descr="Image"/>
          <p:cNvPicPr>
            <a:picLocks noChangeAspect="1"/>
          </p:cNvPicPr>
          <p:nvPr/>
        </p:nvPicPr>
        <p:blipFill>
          <a:blip r:embed="rId4">
            <a:extLst/>
          </a:blip>
          <a:stretch>
            <a:fillRect/>
          </a:stretch>
        </p:blipFill>
        <p:spPr>
          <a:xfrm>
            <a:off x="139478" y="3330118"/>
            <a:ext cx="2163606" cy="2748361"/>
          </a:xfrm>
          <a:prstGeom prst="rect">
            <a:avLst/>
          </a:prstGeom>
          <a:ln w="12700">
            <a:miter lim="400000"/>
          </a:ln>
        </p:spPr>
      </p:pic>
      <p:sp>
        <p:nvSpPr>
          <p:cNvPr id="2695" name="retrieval (33%) inference (33%) and vocabulary (27%)…"/>
          <p:cNvSpPr txBox="1"/>
          <p:nvPr/>
        </p:nvSpPr>
        <p:spPr>
          <a:xfrm>
            <a:off x="3157379" y="1455391"/>
            <a:ext cx="8145898"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000">
                <a:solidFill>
                  <a:srgbClr val="017100"/>
                </a:solidFill>
                <a:latin typeface="+mj-lt"/>
                <a:ea typeface="+mj-ea"/>
                <a:cs typeface="+mj-cs"/>
                <a:sym typeface="Helvetica"/>
              </a:defRPr>
            </a:pPr>
            <a:r>
              <a:t>retrieval</a:t>
            </a:r>
            <a:r>
              <a:rPr b="0" sz="2200">
                <a:solidFill>
                  <a:srgbClr val="373737"/>
                </a:solidFill>
              </a:rPr>
              <a:t> (33%) </a:t>
            </a:r>
            <a:r>
              <a:rPr>
                <a:solidFill>
                  <a:srgbClr val="FF9300"/>
                </a:solidFill>
              </a:rPr>
              <a:t>inference</a:t>
            </a:r>
            <a:r>
              <a:rPr b="0" sz="2200">
                <a:solidFill>
                  <a:srgbClr val="373737"/>
                </a:solidFill>
              </a:rPr>
              <a:t> (33%) and </a:t>
            </a:r>
            <a:r>
              <a:rPr sz="2400">
                <a:solidFill>
                  <a:srgbClr val="88FA4E"/>
                </a:solidFill>
              </a:rPr>
              <a:t>vocabulary</a:t>
            </a:r>
            <a:r>
              <a:rPr b="0" sz="2200">
                <a:solidFill>
                  <a:srgbClr val="373737"/>
                </a:solidFill>
              </a:rPr>
              <a:t> (27%) </a:t>
            </a:r>
            <a:endParaRPr sz="2200">
              <a:solidFill>
                <a:srgbClr val="373737"/>
              </a:solidFill>
            </a:endParaRPr>
          </a:p>
          <a:p>
            <a:pPr algn="l" defTabSz="457200">
              <a:defRPr b="1" sz="100">
                <a:solidFill>
                  <a:srgbClr val="017100"/>
                </a:solidFill>
                <a:latin typeface="+mj-lt"/>
                <a:ea typeface="+mj-ea"/>
                <a:cs typeface="+mj-cs"/>
                <a:sym typeface="Helvetica"/>
              </a:defRPr>
            </a:pPr>
            <a:r>
              <a:t>summarising</a:t>
            </a:r>
            <a:r>
              <a:rPr sz="1200">
                <a:solidFill>
                  <a:srgbClr val="373737"/>
                </a:solidFill>
              </a:rPr>
              <a:t> </a:t>
            </a:r>
            <a:r>
              <a:rPr b="0" sz="1200">
                <a:solidFill>
                  <a:srgbClr val="373737"/>
                </a:solidFill>
              </a:rPr>
              <a:t>(2%)</a:t>
            </a:r>
          </a:p>
        </p:txBody>
      </p:sp>
      <p:sp>
        <p:nvSpPr>
          <p:cNvPr id="2696" name="retrieval (47%) vocabulary (24%) inference (18%) summarising (1%)…"/>
          <p:cNvSpPr txBox="1"/>
          <p:nvPr/>
        </p:nvSpPr>
        <p:spPr>
          <a:xfrm>
            <a:off x="2609074" y="3581948"/>
            <a:ext cx="9909114"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400">
                <a:solidFill>
                  <a:srgbClr val="017100"/>
                </a:solidFill>
                <a:latin typeface="+mj-lt"/>
                <a:ea typeface="+mj-ea"/>
                <a:cs typeface="+mj-cs"/>
                <a:sym typeface="Helvetica"/>
              </a:defRPr>
            </a:pPr>
            <a:r>
              <a:t>retrieval</a:t>
            </a:r>
            <a:r>
              <a:rPr b="0" sz="2200"/>
              <a:t> </a:t>
            </a:r>
            <a:r>
              <a:rPr b="0" sz="2200">
                <a:solidFill>
                  <a:srgbClr val="373737"/>
                </a:solidFill>
              </a:rPr>
              <a:t>(47%) </a:t>
            </a:r>
            <a:r>
              <a:rPr sz="2200">
                <a:solidFill>
                  <a:srgbClr val="88FA4E"/>
                </a:solidFill>
              </a:rPr>
              <a:t>vocabulary</a:t>
            </a:r>
            <a:r>
              <a:rPr b="0" sz="2200">
                <a:solidFill>
                  <a:srgbClr val="373737"/>
                </a:solidFill>
              </a:rPr>
              <a:t> (24%) </a:t>
            </a:r>
            <a:r>
              <a:rPr sz="1600">
                <a:solidFill>
                  <a:srgbClr val="FF9300"/>
                </a:solidFill>
              </a:rPr>
              <a:t>inference</a:t>
            </a:r>
            <a:r>
              <a:rPr b="0" sz="2200">
                <a:solidFill>
                  <a:srgbClr val="373737"/>
                </a:solidFill>
              </a:rPr>
              <a:t> (18%) </a:t>
            </a:r>
            <a:r>
              <a:rPr baseline="0" spc="0" sz="0"/>
              <a:t>summarising</a:t>
            </a:r>
            <a:r>
              <a:rPr b="0" sz="2200">
                <a:solidFill>
                  <a:srgbClr val="373737"/>
                </a:solidFill>
              </a:rPr>
              <a:t> (1%) </a:t>
            </a:r>
            <a:endParaRPr sz="2200">
              <a:solidFill>
                <a:srgbClr val="373737"/>
              </a:solidFill>
            </a:endParaRPr>
          </a:p>
          <a:p>
            <a:pPr algn="l" defTabSz="457200">
              <a:defRPr b="1" baseline="0" spc="0" sz="0">
                <a:solidFill>
                  <a:srgbClr val="017100"/>
                </a:solidFill>
                <a:latin typeface="+mj-lt"/>
                <a:ea typeface="+mj-ea"/>
                <a:cs typeface="+mj-cs"/>
                <a:sym typeface="Helvetica"/>
              </a:defRPr>
            </a:pPr>
            <a:r>
              <a:rPr baseline="0" spc="0"/>
              <a:t>explaining how content is related</a:t>
            </a:r>
            <a:r>
              <a:rPr baseline="0" spc="0" sz="2200">
                <a:solidFill>
                  <a:srgbClr val="373737"/>
                </a:solidFill>
              </a:rPr>
              <a:t> </a:t>
            </a:r>
            <a:r>
              <a:rPr b="0" baseline="0" spc="0" sz="2200">
                <a:solidFill>
                  <a:srgbClr val="373737"/>
                </a:solidFill>
              </a:rPr>
              <a:t>(1%)</a:t>
            </a:r>
          </a:p>
        </p:txBody>
      </p:sp>
      <p:sp>
        <p:nvSpPr>
          <p:cNvPr id="2697" name="…every one of the last thirteen marks of the test assessed inference."/>
          <p:cNvSpPr txBox="1"/>
          <p:nvPr/>
        </p:nvSpPr>
        <p:spPr>
          <a:xfrm>
            <a:off x="3072767" y="8578849"/>
            <a:ext cx="862481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200">
                <a:solidFill>
                  <a:srgbClr val="373737"/>
                </a:solidFill>
                <a:latin typeface="+mj-lt"/>
                <a:ea typeface="+mj-ea"/>
                <a:cs typeface="+mj-cs"/>
                <a:sym typeface="Helvetica"/>
              </a:defRPr>
            </a:lvl1pPr>
          </a:lstStyle>
          <a:p>
            <a:pPr/>
            <a:r>
              <a:t>…every one of the last thirteen marks of the test assessed inference.</a:t>
            </a:r>
          </a:p>
        </p:txBody>
      </p:sp>
      <p:sp>
        <p:nvSpPr>
          <p:cNvPr id="2698" name="2F"/>
          <p:cNvSpPr txBox="1"/>
          <p:nvPr/>
        </p:nvSpPr>
        <p:spPr>
          <a:xfrm>
            <a:off x="3166884" y="2105212"/>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vl1pPr>
          </a:lstStyle>
          <a:p>
            <a:pPr/>
            <a:r>
              <a:t>2F</a:t>
            </a:r>
          </a:p>
        </p:txBody>
      </p:sp>
      <p:sp>
        <p:nvSpPr>
          <p:cNvPr id="2699" name="2C"/>
          <p:cNvSpPr txBox="1"/>
          <p:nvPr/>
        </p:nvSpPr>
        <p:spPr>
          <a:xfrm>
            <a:off x="2930306" y="5179921"/>
            <a:ext cx="47668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vl1pPr>
          </a:lstStyle>
          <a:p>
            <a:pPr/>
            <a:r>
              <a:t>2C</a:t>
            </a:r>
          </a:p>
        </p:txBody>
      </p:sp>
      <p:sp>
        <p:nvSpPr>
          <p:cNvPr id="2700" name="Rectangle"/>
          <p:cNvSpPr/>
          <p:nvPr/>
        </p:nvSpPr>
        <p:spPr>
          <a:xfrm>
            <a:off x="-15068" y="3186969"/>
            <a:ext cx="12867224" cy="3034657"/>
          </a:xfrm>
          <a:prstGeom prst="rect">
            <a:avLst/>
          </a:prstGeom>
          <a:ln w="50800">
            <a:solidFill>
              <a:srgbClr val="EC5C5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2701" name="2:2:1"/>
          <p:cNvSpPr txBox="1"/>
          <p:nvPr/>
        </p:nvSpPr>
        <p:spPr>
          <a:xfrm>
            <a:off x="6152076" y="4863808"/>
            <a:ext cx="1921968" cy="1068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400">
                <a:solidFill>
                  <a:srgbClr val="FE9301"/>
                </a:solidFill>
              </a:defRPr>
            </a:pPr>
            <a:r>
              <a:t>2</a:t>
            </a:r>
            <a:r>
              <a:rPr>
                <a:solidFill>
                  <a:srgbClr val="000000"/>
                </a:solidFill>
              </a:rPr>
              <a:t>:</a:t>
            </a:r>
            <a:r>
              <a:rPr>
                <a:solidFill>
                  <a:srgbClr val="027001"/>
                </a:solidFill>
              </a:rPr>
              <a:t>4</a:t>
            </a:r>
            <a:r>
              <a:rPr>
                <a:solidFill>
                  <a:srgbClr val="000000"/>
                </a:solidFill>
              </a:rPr>
              <a:t>:</a:t>
            </a:r>
            <a:r>
              <a:rPr>
                <a:solidFill>
                  <a:srgbClr val="89FA4E"/>
                </a:solidFill>
              </a:rPr>
              <a:t>2</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3" name="Shape 1062"/>
          <p:cNvSpPr txBox="1"/>
          <p:nvPr/>
        </p:nvSpPr>
        <p:spPr>
          <a:xfrm>
            <a:off x="355270" y="1172357"/>
            <a:ext cx="4486887" cy="611217"/>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b="1" sz="3400">
                <a:latin typeface="Arial"/>
                <a:ea typeface="Arial"/>
                <a:cs typeface="Arial"/>
                <a:sym typeface="Arial"/>
              </a:defRPr>
            </a:lvl1pPr>
          </a:lstStyle>
          <a:p>
            <a:pPr/>
            <a:r>
              <a:t>Streaky and Squeaky</a:t>
            </a:r>
          </a:p>
        </p:txBody>
      </p:sp>
      <p:sp>
        <p:nvSpPr>
          <p:cNvPr id="2704" name="Shape 1062"/>
          <p:cNvSpPr txBox="1"/>
          <p:nvPr/>
        </p:nvSpPr>
        <p:spPr>
          <a:xfrm>
            <a:off x="8339392" y="1172357"/>
            <a:ext cx="2613786" cy="611217"/>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b="1" sz="3400">
                <a:latin typeface="Arial"/>
                <a:ea typeface="Arial"/>
                <a:cs typeface="Arial"/>
                <a:sym typeface="Arial"/>
              </a:defRPr>
            </a:lvl1pPr>
          </a:lstStyle>
          <a:p>
            <a:pPr/>
            <a:r>
              <a:t>the Leopard</a:t>
            </a:r>
          </a:p>
        </p:txBody>
      </p:sp>
      <p:sp>
        <p:nvSpPr>
          <p:cNvPr id="2705" name="2b: Retrieve and record info’ / identify key details from F and NF"/>
          <p:cNvSpPr txBox="1"/>
          <p:nvPr/>
        </p:nvSpPr>
        <p:spPr>
          <a:xfrm>
            <a:off x="265936" y="7230736"/>
            <a:ext cx="12472925"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3200">
                <a:solidFill>
                  <a:srgbClr val="4EAD2B"/>
                </a:solidFill>
                <a:latin typeface="Avenir Heavy"/>
                <a:ea typeface="Avenir Heavy"/>
                <a:cs typeface="Avenir Heavy"/>
                <a:sym typeface="Avenir Heavy"/>
              </a:defRPr>
            </a:lvl1pPr>
          </a:lstStyle>
          <a:p>
            <a:pPr/>
            <a:r>
              <a:t>2b: Retrieve and record info’ / identify key details from F and NF</a:t>
            </a:r>
          </a:p>
        </p:txBody>
      </p:sp>
      <p:sp>
        <p:nvSpPr>
          <p:cNvPr id="2706" name="2d: Make inferences from the text / explain and justify inferences with evidence from the text"/>
          <p:cNvSpPr txBox="1"/>
          <p:nvPr/>
        </p:nvSpPr>
        <p:spPr>
          <a:xfrm>
            <a:off x="179170" y="7979788"/>
            <a:ext cx="12646458"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3200">
                <a:solidFill>
                  <a:srgbClr val="FF9300"/>
                </a:solidFill>
                <a:latin typeface="Avenir Heavy"/>
                <a:ea typeface="Avenir Heavy"/>
                <a:cs typeface="Avenir Heavy"/>
                <a:sym typeface="Avenir Heavy"/>
              </a:defRPr>
            </a:lvl1pPr>
          </a:lstStyle>
          <a:p>
            <a:pPr/>
            <a:r>
              <a:t>2d: Make inferences from the text / explain and justify inferences with evidence from the text</a:t>
            </a:r>
          </a:p>
        </p:txBody>
      </p:sp>
      <p:sp>
        <p:nvSpPr>
          <p:cNvPr id="2707" name="NF Text breakdown 2024"/>
          <p:cNvSpPr txBox="1"/>
          <p:nvPr>
            <p:ph type="title"/>
          </p:nvPr>
        </p:nvSpPr>
        <p:spPr>
          <a:xfrm>
            <a:off x="39070" y="-539430"/>
            <a:ext cx="11045052" cy="2284873"/>
          </a:xfrm>
          <a:prstGeom prst="rect">
            <a:avLst/>
          </a:prstGeom>
        </p:spPr>
        <p:txBody>
          <a:bodyPr/>
          <a:lstStyle/>
          <a:p>
            <a:pPr/>
            <a:r>
              <a:t>NF Text breakdown 2024</a:t>
            </a:r>
          </a:p>
        </p:txBody>
      </p:sp>
      <p:graphicFrame>
        <p:nvGraphicFramePr>
          <p:cNvPr id="2708" name="2D Column Chart"/>
          <p:cNvGraphicFramePr/>
          <p:nvPr/>
        </p:nvGraphicFramePr>
        <p:xfrm>
          <a:off x="354389" y="1832824"/>
          <a:ext cx="3796335" cy="4936908"/>
        </p:xfrm>
        <a:graphic xmlns:a="http://schemas.openxmlformats.org/drawingml/2006/main">
          <a:graphicData uri="http://schemas.openxmlformats.org/drawingml/2006/chart">
            <c:chart xmlns:c="http://schemas.openxmlformats.org/drawingml/2006/chart" r:id="rId2"/>
          </a:graphicData>
        </a:graphic>
      </p:graphicFrame>
      <p:graphicFrame>
        <p:nvGraphicFramePr>
          <p:cNvPr id="2709" name="2D Column Chart"/>
          <p:cNvGraphicFramePr/>
          <p:nvPr/>
        </p:nvGraphicFramePr>
        <p:xfrm>
          <a:off x="7275312" y="1759895"/>
          <a:ext cx="3796336" cy="4936907"/>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1" name="Whole Class Reading…"/>
          <p:cNvSpPr txBox="1"/>
          <p:nvPr>
            <p:ph type="title"/>
          </p:nvPr>
        </p:nvSpPr>
        <p:spPr>
          <a:xfrm>
            <a:off x="952494" y="-1"/>
            <a:ext cx="11099811" cy="3048001"/>
          </a:xfrm>
          <a:prstGeom prst="rect">
            <a:avLst/>
          </a:prstGeom>
        </p:spPr>
        <p:txBody>
          <a:bodyPr/>
          <a:lstStyle/>
          <a:p>
            <a:pPr/>
            <a:r>
              <a:t>Whole Class Reading</a:t>
            </a:r>
          </a:p>
          <a:p>
            <a:pPr/>
            <a:r>
              <a:t>Non-fiction</a:t>
            </a:r>
          </a:p>
        </p:txBody>
      </p:sp>
      <p:sp>
        <p:nvSpPr>
          <p:cNvPr id="2712" name="Whole Class Reading…"/>
          <p:cNvSpPr txBox="1"/>
          <p:nvPr/>
        </p:nvSpPr>
        <p:spPr>
          <a:xfrm>
            <a:off x="952494" y="4039475"/>
            <a:ext cx="11099811" cy="30480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830861">
              <a:defRPr sz="7600">
                <a:latin typeface="Helvetica Light"/>
                <a:ea typeface="Helvetica Light"/>
                <a:cs typeface="Helvetica Light"/>
                <a:sym typeface="Helvetica Light"/>
              </a:defRPr>
            </a:lvl1pPr>
          </a:lstStyle>
          <a:p>
            <a:pPr/>
            <a:r>
              <a:t>Some ideas to extract</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4" name="Image" descr="Image"/>
          <p:cNvPicPr>
            <a:picLocks noChangeAspect="1"/>
          </p:cNvPicPr>
          <p:nvPr/>
        </p:nvPicPr>
        <p:blipFill>
          <a:blip r:embed="rId2">
            <a:extLst/>
          </a:blip>
          <a:stretch>
            <a:fillRect/>
          </a:stretch>
        </p:blipFill>
        <p:spPr>
          <a:xfrm>
            <a:off x="1719319" y="3409174"/>
            <a:ext cx="4162429" cy="3876686"/>
          </a:xfrm>
          <a:prstGeom prst="rect">
            <a:avLst/>
          </a:prstGeom>
          <a:ln w="12700">
            <a:miter lim="400000"/>
          </a:ln>
        </p:spPr>
      </p:pic>
      <p:pic>
        <p:nvPicPr>
          <p:cNvPr id="2715" name="Image" descr="Image"/>
          <p:cNvPicPr>
            <a:picLocks noChangeAspect="1"/>
          </p:cNvPicPr>
          <p:nvPr/>
        </p:nvPicPr>
        <p:blipFill>
          <a:blip r:embed="rId3">
            <a:extLst/>
          </a:blip>
          <a:stretch>
            <a:fillRect/>
          </a:stretch>
        </p:blipFill>
        <p:spPr>
          <a:xfrm>
            <a:off x="6232133" y="2611153"/>
            <a:ext cx="4312599" cy="5116510"/>
          </a:xfrm>
          <a:prstGeom prst="rect">
            <a:avLst/>
          </a:prstGeom>
          <a:ln w="12700">
            <a:miter lim="400000"/>
          </a:ln>
        </p:spPr>
      </p:pic>
      <p:sp>
        <p:nvSpPr>
          <p:cNvPr id="2716" name="Picture Prediction"/>
          <p:cNvSpPr txBox="1"/>
          <p:nvPr>
            <p:ph type="title"/>
          </p:nvPr>
        </p:nvSpPr>
        <p:spPr>
          <a:xfrm>
            <a:off x="2441749" y="799370"/>
            <a:ext cx="8324854" cy="2286002"/>
          </a:xfrm>
          <a:prstGeom prst="rect">
            <a:avLst/>
          </a:prstGeom>
        </p:spPr>
        <p:txBody>
          <a:bodyPr/>
          <a:lstStyle/>
          <a:p>
            <a:pPr/>
            <a:r>
              <a:t>Picture Prediction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5" grpId="2"/>
      <p:bldP build="whole" bldLvl="1" animBg="1" rev="0" advAuto="0" spid="2714" grpId="1"/>
    </p:bldLst>
  </p:timing>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8" name="Pull Quotes Prediction"/>
          <p:cNvSpPr txBox="1"/>
          <p:nvPr>
            <p:ph type="title"/>
          </p:nvPr>
        </p:nvSpPr>
        <p:spPr>
          <a:xfrm>
            <a:off x="1949655" y="-35450"/>
            <a:ext cx="9477841" cy="2286002"/>
          </a:xfrm>
          <a:prstGeom prst="rect">
            <a:avLst/>
          </a:prstGeom>
        </p:spPr>
        <p:txBody>
          <a:bodyPr/>
          <a:lstStyle/>
          <a:p>
            <a:pPr/>
            <a:r>
              <a:t>Pull Quotes Prediction</a:t>
            </a:r>
          </a:p>
        </p:txBody>
      </p:sp>
      <p:sp>
        <p:nvSpPr>
          <p:cNvPr id="2719" name="Looking up at the trees she knew she had survived an air disaster,"/>
          <p:cNvSpPr txBox="1"/>
          <p:nvPr/>
        </p:nvSpPr>
        <p:spPr>
          <a:xfrm>
            <a:off x="139337" y="5476635"/>
            <a:ext cx="12858619" cy="79761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algn="l" defTabSz="457195">
              <a:lnSpc>
                <a:spcPts val="6200"/>
              </a:lnSpc>
              <a:spcBef>
                <a:spcPts val="1100"/>
              </a:spcBef>
              <a:defRPr sz="3400">
                <a:solidFill>
                  <a:srgbClr val="DE7737"/>
                </a:solidFill>
                <a:latin typeface="Arial"/>
                <a:ea typeface="Arial"/>
                <a:cs typeface="Arial"/>
                <a:sym typeface="Arial"/>
              </a:defRPr>
            </a:lvl1pPr>
          </a:lstStyle>
          <a:p>
            <a:pPr/>
            <a:r>
              <a:t>Looking up at the trees she knew she had survived an air disaster, </a:t>
            </a:r>
          </a:p>
        </p:txBody>
      </p:sp>
      <p:sp>
        <p:nvSpPr>
          <p:cNvPr id="2720" name="Climbing the path took all her strength as she was so tired and hungry, but at the top she found a small shack."/>
          <p:cNvSpPr txBox="1"/>
          <p:nvPr/>
        </p:nvSpPr>
        <p:spPr>
          <a:xfrm>
            <a:off x="161794" y="6375918"/>
            <a:ext cx="12137969" cy="158501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algn="l" defTabSz="457195">
              <a:lnSpc>
                <a:spcPts val="6200"/>
              </a:lnSpc>
              <a:spcBef>
                <a:spcPts val="1100"/>
              </a:spcBef>
              <a:defRPr sz="3400">
                <a:solidFill>
                  <a:srgbClr val="DE7737"/>
                </a:solidFill>
                <a:latin typeface="Arial"/>
                <a:ea typeface="Arial"/>
                <a:cs typeface="Arial"/>
                <a:sym typeface="Arial"/>
              </a:defRPr>
            </a:lvl1pPr>
          </a:lstStyle>
          <a:p>
            <a:pPr/>
            <a:r>
              <a:t>Climbing the path took all her strength as she was so tired and hungry, but at the top she found a small shack. </a:t>
            </a:r>
          </a:p>
        </p:txBody>
      </p:sp>
      <p:sp>
        <p:nvSpPr>
          <p:cNvPr id="2721" name="…she began to feel anxious as the Electra dipped suddenly and entered a massive, rain-dark cloud"/>
          <p:cNvSpPr txBox="1"/>
          <p:nvPr/>
        </p:nvSpPr>
        <p:spPr>
          <a:xfrm>
            <a:off x="105022" y="2148858"/>
            <a:ext cx="12427663" cy="1585018"/>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algn="l" defTabSz="457195">
              <a:lnSpc>
                <a:spcPts val="6200"/>
              </a:lnSpc>
              <a:spcBef>
                <a:spcPts val="1100"/>
              </a:spcBef>
              <a:defRPr sz="3400">
                <a:solidFill>
                  <a:srgbClr val="DE7737"/>
                </a:solidFill>
                <a:latin typeface="Arial"/>
                <a:ea typeface="Arial"/>
                <a:cs typeface="Arial"/>
                <a:sym typeface="Arial"/>
              </a:defRPr>
            </a:lvl1pPr>
          </a:lstStyle>
          <a:p>
            <a:pPr/>
            <a:r>
              <a:t>…she began to feel anxious as the Electra dipped suddenly and entered a massive, rain-dark cloud </a:t>
            </a:r>
          </a:p>
        </p:txBody>
      </p:sp>
      <p:sp>
        <p:nvSpPr>
          <p:cNvPr id="2722" name="With a shock the teenager realised she was somehow outside of the aeroplane"/>
          <p:cNvSpPr txBox="1"/>
          <p:nvPr/>
        </p:nvSpPr>
        <p:spPr>
          <a:xfrm>
            <a:off x="57898" y="4009354"/>
            <a:ext cx="12521908" cy="158501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algn="l" defTabSz="457195">
              <a:lnSpc>
                <a:spcPts val="6200"/>
              </a:lnSpc>
              <a:spcBef>
                <a:spcPts val="1100"/>
              </a:spcBef>
              <a:defRPr sz="3400">
                <a:solidFill>
                  <a:srgbClr val="DE7737"/>
                </a:solidFill>
                <a:latin typeface="Arial"/>
                <a:ea typeface="Arial"/>
                <a:cs typeface="Arial"/>
                <a:sym typeface="Arial"/>
              </a:defRPr>
            </a:lvl1pPr>
          </a:lstStyle>
          <a:p>
            <a:pPr/>
            <a:r>
              <a:t>With a shock the teenager realised she was somehow outside of the aeroplane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9" grpId="3"/>
      <p:bldP build="whole" bldLvl="1" animBg="1" rev="0" advAuto="0" spid="2721" grpId="1"/>
      <p:bldP build="whole" bldLvl="1" animBg="1" rev="0" advAuto="0" spid="2720" grpId="4"/>
      <p:bldP build="whole" bldLvl="1" animBg="1" rev="0" advAuto="0" spid="2722" grpId="2"/>
    </p:bldLst>
  </p:timing>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4" name="Chapter Prediction"/>
          <p:cNvSpPr txBox="1"/>
          <p:nvPr>
            <p:ph type="title"/>
          </p:nvPr>
        </p:nvSpPr>
        <p:spPr>
          <a:xfrm>
            <a:off x="2339973" y="-276214"/>
            <a:ext cx="8324854" cy="1619257"/>
          </a:xfrm>
          <a:prstGeom prst="rect">
            <a:avLst/>
          </a:prstGeom>
        </p:spPr>
        <p:txBody>
          <a:bodyPr/>
          <a:lstStyle>
            <a:lvl1pPr defTabSz="554985">
              <a:defRPr sz="7400"/>
            </a:lvl1pPr>
          </a:lstStyle>
          <a:p>
            <a:pPr/>
            <a:r>
              <a:t>Chapter Prediction</a:t>
            </a:r>
          </a:p>
        </p:txBody>
      </p:sp>
      <p:sp>
        <p:nvSpPr>
          <p:cNvPr id="2725" name="Juliane Koepcke…"/>
          <p:cNvSpPr txBox="1"/>
          <p:nvPr>
            <p:ph type="body" sz="quarter" idx="1"/>
          </p:nvPr>
        </p:nvSpPr>
        <p:spPr>
          <a:xfrm>
            <a:off x="2158301" y="1413975"/>
            <a:ext cx="8324854" cy="2248807"/>
          </a:xfrm>
          <a:prstGeom prst="rect">
            <a:avLst/>
          </a:prstGeom>
        </p:spPr>
        <p:txBody>
          <a:bodyPr/>
          <a:lstStyle/>
          <a:p>
            <a:pPr marL="0" indent="0" algn="ctr" defTabSz="479041">
              <a:spcBef>
                <a:spcPts val="3400"/>
              </a:spcBef>
              <a:buSzTx/>
              <a:buNone/>
              <a:defRPr b="1" sz="2400"/>
            </a:pPr>
            <a:r>
              <a:t>Juliane Koepcke</a:t>
            </a:r>
          </a:p>
          <a:p>
            <a:pPr marL="0" indent="0" algn="ctr" defTabSz="479041">
              <a:spcBef>
                <a:spcPts val="3400"/>
              </a:spcBef>
              <a:buSzTx/>
              <a:buNone/>
              <a:defRPr sz="2400"/>
            </a:pPr>
            <a:r>
              <a:t>The Girl Who fell from the sky</a:t>
            </a:r>
          </a:p>
          <a:p>
            <a:pPr marL="0" indent="0" algn="ctr" defTabSz="479041">
              <a:spcBef>
                <a:spcPts val="3400"/>
              </a:spcBef>
              <a:buSzTx/>
              <a:buNone/>
              <a:defRPr sz="2400"/>
            </a:pPr>
            <a:r>
              <a:t>(Peru, 1971)</a:t>
            </a:r>
          </a:p>
        </p:txBody>
      </p:sp>
      <p:sp>
        <p:nvSpPr>
          <p:cNvPr id="2726" name="Douglas Mawson…"/>
          <p:cNvSpPr txBox="1"/>
          <p:nvPr/>
        </p:nvSpPr>
        <p:spPr>
          <a:xfrm>
            <a:off x="2339973" y="3752398"/>
            <a:ext cx="8324854" cy="2248807"/>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normAutofit fontScale="100000" lnSpcReduction="0"/>
          </a:bodyPr>
          <a:lstStyle/>
          <a:p>
            <a:pPr defTabSz="473201">
              <a:spcBef>
                <a:spcPts val="3200"/>
              </a:spcBef>
              <a:defRPr b="1" sz="2400"/>
            </a:pPr>
            <a:r>
              <a:t>Douglas Mawson</a:t>
            </a:r>
          </a:p>
          <a:p>
            <a:pPr defTabSz="473201">
              <a:spcBef>
                <a:spcPts val="3200"/>
              </a:spcBef>
              <a:defRPr b="1" sz="2400"/>
            </a:pPr>
            <a:r>
              <a:t>The Man who came home alone</a:t>
            </a:r>
          </a:p>
          <a:p>
            <a:pPr defTabSz="473201">
              <a:spcBef>
                <a:spcPts val="3200"/>
              </a:spcBef>
              <a:defRPr sz="2400"/>
            </a:pPr>
            <a:r>
              <a:t>(Antarctica, 1912)</a:t>
            </a:r>
          </a:p>
        </p:txBody>
      </p:sp>
      <p:sp>
        <p:nvSpPr>
          <p:cNvPr id="2727" name="Hans Peter Strelczyk and Gunter Wetzel…"/>
          <p:cNvSpPr txBox="1"/>
          <p:nvPr/>
        </p:nvSpPr>
        <p:spPr>
          <a:xfrm>
            <a:off x="2339973" y="6504447"/>
            <a:ext cx="8324854" cy="2248805"/>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normAutofit fontScale="100000" lnSpcReduction="0"/>
          </a:bodyPr>
          <a:lstStyle/>
          <a:p>
            <a:pPr defTabSz="479041">
              <a:spcBef>
                <a:spcPts val="3400"/>
              </a:spcBef>
              <a:defRPr b="1" sz="2400"/>
            </a:pPr>
            <a:r>
              <a:t>Hans Peter Strelczyk and Gunter Wetzel</a:t>
            </a:r>
          </a:p>
          <a:p>
            <a:pPr defTabSz="479041">
              <a:spcBef>
                <a:spcPts val="3400"/>
              </a:spcBef>
              <a:defRPr sz="2400"/>
            </a:pPr>
            <a:r>
              <a:t>The friends who crossed the border by balloon</a:t>
            </a:r>
          </a:p>
          <a:p>
            <a:pPr defTabSz="479041">
              <a:spcBef>
                <a:spcPts val="3400"/>
              </a:spcBef>
              <a:defRPr sz="2400"/>
            </a:pPr>
            <a:r>
              <a:t>(Germany , 1979)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7" grpId="2"/>
      <p:bldP build="whole" bldLvl="1" animBg="1" rev="0" advAuto="0" spid="272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50" name="IMG_1128.JPG" descr="IMG_1128.JPG"/>
          <p:cNvPicPr>
            <a:picLocks noChangeAspect="1"/>
          </p:cNvPicPr>
          <p:nvPr/>
        </p:nvPicPr>
        <p:blipFill>
          <a:blip r:embed="rId2">
            <a:extLst/>
          </a:blip>
          <a:stretch>
            <a:fillRect/>
          </a:stretch>
        </p:blipFill>
        <p:spPr>
          <a:xfrm>
            <a:off x="1422399" y="481742"/>
            <a:ext cx="10160001" cy="8470904"/>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9" name="On Christmas Eve, seventeen-year-old Juliane Koepcke was flying high above the South American rainforest when the airliner carrying her and her mother was hit by a violent storm. The previous evening had been prom night at Koepcke’s school, but now term "/>
          <p:cNvSpPr txBox="1"/>
          <p:nvPr>
            <p:ph type="body" sz="half" idx="4294967295"/>
          </p:nvPr>
        </p:nvSpPr>
        <p:spPr>
          <a:xfrm>
            <a:off x="1775377" y="2994849"/>
            <a:ext cx="8949547" cy="4714250"/>
          </a:xfrm>
          <a:prstGeom prst="rect">
            <a:avLst/>
          </a:prstGeom>
        </p:spPr>
        <p:txBody>
          <a:bodyPr lIns="54183" tIns="54183" rIns="54183" bIns="54183" anchor="t"/>
          <a:lstStyle/>
          <a:p>
            <a:pPr marL="0" indent="0" defTabSz="303549">
              <a:lnSpc>
                <a:spcPts val="3600"/>
              </a:lnSpc>
              <a:spcBef>
                <a:spcPts val="600"/>
              </a:spcBef>
              <a:buSzTx/>
              <a:buNone/>
              <a:defRPr sz="2000">
                <a:latin typeface="Arial"/>
                <a:ea typeface="Arial"/>
                <a:cs typeface="Arial"/>
                <a:sym typeface="Arial"/>
              </a:defRPr>
            </a:pPr>
            <a:r>
              <a:t>On Christmas Eve, seventeen-year-old </a:t>
            </a:r>
            <a:r>
              <a:rPr b="1" sz="3500"/>
              <a:t>Juliane Koepcke</a:t>
            </a:r>
            <a:r>
              <a:rPr sz="3500"/>
              <a:t> </a:t>
            </a:r>
            <a:r>
              <a:t>was flying high above the South American rainforest when the airliner carrying her and her mother was hit by a violent storm. The previous evening had been prom night at </a:t>
            </a:r>
            <a:r>
              <a:rPr b="1" sz="3500"/>
              <a:t>Koepcke’s</a:t>
            </a:r>
            <a:r>
              <a:rPr b="1"/>
              <a:t> </a:t>
            </a:r>
            <a:r>
              <a:t>school, but now term was over and they were heading home for the holidays. Home meant the remote Amazonian town of </a:t>
            </a:r>
            <a:r>
              <a:rPr b="1" sz="3500"/>
              <a:t>Pucallpa</a:t>
            </a:r>
            <a:r>
              <a:t> in </a:t>
            </a:r>
            <a:r>
              <a:rPr b="1"/>
              <a:t>Peru</a:t>
            </a:r>
            <a:r>
              <a:t>, where Koepcke’s father, Hans-Wilhelm, worked as a biologist. Her mother, Maria, was an ornithologist who studied birds and their behaviour. Sharing her parents’ passion for science and nature, Koepcke planned to follow their example by studying biology at university. </a:t>
            </a:r>
          </a:p>
        </p:txBody>
      </p:sp>
      <p:sp>
        <p:nvSpPr>
          <p:cNvPr id="2730" name="Look out for names"/>
          <p:cNvSpPr txBox="1"/>
          <p:nvPr>
            <p:ph type="title"/>
          </p:nvPr>
        </p:nvSpPr>
        <p:spPr>
          <a:xfrm>
            <a:off x="2087722" y="-84085"/>
            <a:ext cx="8324855" cy="2286003"/>
          </a:xfrm>
          <a:prstGeom prst="rect">
            <a:avLst/>
          </a:prstGeom>
        </p:spPr>
        <p:txBody>
          <a:bodyPr/>
          <a:lstStyle/>
          <a:p>
            <a:pPr/>
            <a:r>
              <a:t>Look out for names</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2" name="Surveying the text"/>
          <p:cNvSpPr txBox="1"/>
          <p:nvPr>
            <p:ph type="title" idx="4294967295"/>
          </p:nvPr>
        </p:nvSpPr>
        <p:spPr>
          <a:xfrm>
            <a:off x="3019212" y="-61885"/>
            <a:ext cx="7802882" cy="1779698"/>
          </a:xfrm>
          <a:prstGeom prst="rect">
            <a:avLst/>
          </a:prstGeom>
        </p:spPr>
        <p:txBody>
          <a:bodyPr lIns="54183" tIns="54183" rIns="54183" bIns="54183"/>
          <a:lstStyle>
            <a:lvl1pPr marL="54183" indent="-54183" algn="l" defTabSz="1300480">
              <a:defRPr b="1" sz="5400">
                <a:latin typeface="Arial"/>
                <a:ea typeface="Arial"/>
                <a:cs typeface="Arial"/>
                <a:sym typeface="Arial"/>
              </a:defRPr>
            </a:lvl1pPr>
          </a:lstStyle>
          <a:p>
            <a:pPr/>
            <a:r>
              <a:t>Surveying the text</a:t>
            </a:r>
          </a:p>
        </p:txBody>
      </p:sp>
      <p:sp>
        <p:nvSpPr>
          <p:cNvPr id="2733" name="Punctuation…"/>
          <p:cNvSpPr txBox="1"/>
          <p:nvPr>
            <p:ph type="body" sz="half" idx="4294967295"/>
          </p:nvPr>
        </p:nvSpPr>
        <p:spPr>
          <a:xfrm>
            <a:off x="931997" y="1983979"/>
            <a:ext cx="6612709" cy="6858509"/>
          </a:xfrm>
          <a:prstGeom prst="rect">
            <a:avLst/>
          </a:prstGeom>
        </p:spPr>
        <p:txBody>
          <a:bodyPr lIns="54183" tIns="54183" rIns="54183" bIns="54183" anchor="t"/>
          <a:lstStyle/>
          <a:p>
            <a:pPr marL="333375" indent="-333375" defTabSz="780287">
              <a:spcBef>
                <a:spcPts val="600"/>
              </a:spcBef>
              <a:buSzPct val="125000"/>
              <a:defRPr sz="4600">
                <a:latin typeface="Arial"/>
                <a:ea typeface="Arial"/>
                <a:cs typeface="Arial"/>
                <a:sym typeface="Arial"/>
              </a:defRPr>
            </a:pPr>
            <a:r>
              <a:t>Punctuation</a:t>
            </a:r>
          </a:p>
          <a:p>
            <a:pPr marL="333375" indent="-333375" defTabSz="780287">
              <a:spcBef>
                <a:spcPts val="600"/>
              </a:spcBef>
              <a:buSzPct val="125000"/>
              <a:defRPr sz="4600">
                <a:latin typeface="Arial"/>
                <a:ea typeface="Arial"/>
                <a:cs typeface="Arial"/>
                <a:sym typeface="Arial"/>
              </a:defRPr>
            </a:pPr>
            <a:r>
              <a:t>Names</a:t>
            </a:r>
          </a:p>
          <a:p>
            <a:pPr marL="333375" indent="-333375" defTabSz="780287">
              <a:spcBef>
                <a:spcPts val="600"/>
              </a:spcBef>
              <a:buSzPct val="125000"/>
              <a:defRPr sz="4600">
                <a:latin typeface="Arial"/>
                <a:ea typeface="Arial"/>
                <a:cs typeface="Arial"/>
                <a:sym typeface="Arial"/>
              </a:defRPr>
            </a:pPr>
            <a:r>
              <a:t>Run ons</a:t>
            </a:r>
          </a:p>
          <a:p>
            <a:pPr marL="333375" indent="-333375" defTabSz="780287">
              <a:spcBef>
                <a:spcPts val="600"/>
              </a:spcBef>
              <a:buSzPct val="125000"/>
              <a:defRPr sz="4600">
                <a:latin typeface="Arial"/>
                <a:ea typeface="Arial"/>
                <a:cs typeface="Arial"/>
                <a:sym typeface="Arial"/>
              </a:defRPr>
            </a:pPr>
            <a:r>
              <a:t>Chunking</a:t>
            </a:r>
          </a:p>
          <a:p>
            <a:pPr marL="333375" indent="-333375" defTabSz="780287">
              <a:spcBef>
                <a:spcPts val="600"/>
              </a:spcBef>
              <a:buSzPct val="125000"/>
              <a:defRPr sz="4600">
                <a:latin typeface="Arial"/>
                <a:ea typeface="Arial"/>
                <a:cs typeface="Arial"/>
                <a:sym typeface="Arial"/>
              </a:defRPr>
            </a:pPr>
            <a:r>
              <a:t>Dialogue</a:t>
            </a:r>
          </a:p>
          <a:p>
            <a:pPr marL="333375" indent="-333375" defTabSz="780287">
              <a:spcBef>
                <a:spcPts val="600"/>
              </a:spcBef>
              <a:buSzPct val="125000"/>
              <a:defRPr sz="4600">
                <a:latin typeface="Arial"/>
                <a:ea typeface="Arial"/>
                <a:cs typeface="Arial"/>
                <a:sym typeface="Arial"/>
              </a:defRPr>
            </a:pPr>
            <a:r>
              <a:t>Speech verbs</a:t>
            </a:r>
          </a:p>
          <a:p>
            <a:pPr marL="333375" indent="-333375" defTabSz="780287">
              <a:spcBef>
                <a:spcPts val="600"/>
              </a:spcBef>
              <a:buSzPct val="125000"/>
              <a:defRPr sz="4600">
                <a:latin typeface="Arial"/>
                <a:ea typeface="Arial"/>
                <a:cs typeface="Arial"/>
                <a:sym typeface="Arial"/>
              </a:defRPr>
            </a:pPr>
            <a:r>
              <a:t>Challenging vocabulary</a:t>
            </a:r>
          </a:p>
          <a:p>
            <a:pPr marL="333375" indent="-333375" defTabSz="780287">
              <a:spcBef>
                <a:spcPts val="600"/>
              </a:spcBef>
              <a:buSzPct val="125000"/>
              <a:defRPr sz="4600">
                <a:latin typeface="Arial"/>
                <a:ea typeface="Arial"/>
                <a:cs typeface="Arial"/>
                <a:sym typeface="Arial"/>
              </a:defRPr>
            </a:pPr>
            <a:r>
              <a:t>Text Organisation clues</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5" name="The Dark…"/>
          <p:cNvSpPr txBox="1"/>
          <p:nvPr/>
        </p:nvSpPr>
        <p:spPr>
          <a:xfrm>
            <a:off x="149010" y="2385448"/>
            <a:ext cx="12795509" cy="587677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325120">
              <a:defRPr b="1" sz="2200"/>
            </a:pPr>
            <a:r>
              <a:t>The Dark</a:t>
            </a:r>
          </a:p>
          <a:p>
            <a:pPr algn="l" defTabSz="325120">
              <a:defRPr b="1" sz="2200"/>
            </a:pPr>
            <a:r>
              <a:t> </a:t>
            </a:r>
          </a:p>
          <a:p>
            <a:pPr algn="l" defTabSz="325120">
              <a:defRPr b="1" sz="2200"/>
            </a:pPr>
            <a:r>
              <a:t>Laszlo</a:t>
            </a:r>
            <a:r>
              <a:rPr b="0"/>
              <a:t> was afraid of the dark. The dark lived in the same house as Laszlo. </a:t>
            </a:r>
            <a:r>
              <a:t>A big place with a creaky roof, smooth, cold windows and several flights of stairs.</a:t>
            </a:r>
          </a:p>
          <a:p>
            <a:pPr algn="l" defTabSz="325120">
              <a:defRPr sz="2200"/>
            </a:pPr>
          </a:p>
          <a:p>
            <a:pPr algn="l" defTabSz="325120">
              <a:defRPr sz="2200"/>
            </a:pPr>
            <a:r>
              <a:t>Sometimes the dark hid in the cupboard. Sometimes it sat behind the shower curtain.</a:t>
            </a:r>
          </a:p>
          <a:p>
            <a:pPr algn="l" defTabSz="325120">
              <a:defRPr sz="2200"/>
            </a:pPr>
            <a:r>
              <a:t>But mostly it spent its time in the basement.</a:t>
            </a:r>
          </a:p>
          <a:p>
            <a:pPr algn="l" defTabSz="325120">
              <a:defRPr sz="2200"/>
            </a:pPr>
          </a:p>
          <a:p>
            <a:pPr algn="l" defTabSz="325120">
              <a:defRPr b="1" sz="2200"/>
            </a:pPr>
            <a:r>
              <a:t>All day long, the dark would wait in a distant corner, far from the squeaks and rattles of the washing machine, pressed up against some old, damp boxes and a chest of drawers nobody ever opened.</a:t>
            </a:r>
          </a:p>
          <a:p>
            <a:pPr algn="l" defTabSz="325120">
              <a:defRPr sz="2200"/>
            </a:pPr>
          </a:p>
          <a:p>
            <a:pPr algn="l" defTabSz="325120">
              <a:defRPr sz="2200"/>
            </a:pPr>
            <a:r>
              <a:t>At night, of course, the dark went out and spread itself against the windows and doors of Laszlo’s house. But in the morning, the dark would be back in the basement, where it belonged. Laszlo would peek at the dark every morning.</a:t>
            </a:r>
          </a:p>
          <a:p>
            <a:pPr algn="l" defTabSz="325120">
              <a:defRPr sz="2200"/>
            </a:pPr>
          </a:p>
          <a:p>
            <a:pPr algn="l" defTabSz="325120">
              <a:defRPr b="1" sz="2200"/>
            </a:pPr>
            <a:r>
              <a:t>“Hi,” he would say. “Hi, dark.”</a:t>
            </a:r>
          </a:p>
        </p:txBody>
      </p:sp>
      <p:pic>
        <p:nvPicPr>
          <p:cNvPr id="2736" name="IMG_2250.jpeg" descr="IMG_2250.jpeg"/>
          <p:cNvPicPr>
            <a:picLocks noChangeAspect="1"/>
          </p:cNvPicPr>
          <p:nvPr/>
        </p:nvPicPr>
        <p:blipFill>
          <a:blip r:embed="rId2">
            <a:extLst/>
          </a:blip>
          <a:stretch>
            <a:fillRect/>
          </a:stretch>
        </p:blipFill>
        <p:spPr>
          <a:xfrm>
            <a:off x="360364" y="413124"/>
            <a:ext cx="993910" cy="1325073"/>
          </a:xfrm>
          <a:prstGeom prst="rect">
            <a:avLst/>
          </a:prstGeom>
          <a:ln w="12700">
            <a:miter lim="400000"/>
          </a:ln>
        </p:spPr>
      </p:pic>
      <p:sp>
        <p:nvSpPr>
          <p:cNvPr id="2737" name="Surveying a text"/>
          <p:cNvSpPr txBox="1"/>
          <p:nvPr>
            <p:ph type="title" idx="4294967295"/>
          </p:nvPr>
        </p:nvSpPr>
        <p:spPr>
          <a:xfrm>
            <a:off x="3886198" y="-52169"/>
            <a:ext cx="7802882" cy="1779698"/>
          </a:xfrm>
          <a:prstGeom prst="rect">
            <a:avLst/>
          </a:prstGeom>
        </p:spPr>
        <p:txBody>
          <a:bodyPr lIns="54183" tIns="54183" rIns="54183" bIns="54183"/>
          <a:lstStyle>
            <a:lvl1pPr marL="54183" indent="-54183" algn="l" defTabSz="1300480">
              <a:defRPr b="1" sz="5400">
                <a:latin typeface="Arial"/>
                <a:ea typeface="Arial"/>
                <a:cs typeface="Arial"/>
                <a:sym typeface="Arial"/>
              </a:defRPr>
            </a:lvl1pPr>
          </a:lstStyle>
          <a:p>
            <a:pPr/>
            <a:r>
              <a:t>Surveying a text</a:t>
            </a:r>
          </a:p>
        </p:txBody>
      </p:sp>
      <p:sp>
        <p:nvSpPr>
          <p:cNvPr id="2738" name="Tricky name"/>
          <p:cNvSpPr txBox="1"/>
          <p:nvPr/>
        </p:nvSpPr>
        <p:spPr>
          <a:xfrm>
            <a:off x="1498134" y="1447933"/>
            <a:ext cx="2553187" cy="56235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Tricky name</a:t>
            </a:r>
          </a:p>
        </p:txBody>
      </p:sp>
      <p:sp>
        <p:nvSpPr>
          <p:cNvPr id="2739" name="Run on sentence"/>
          <p:cNvSpPr txBox="1"/>
          <p:nvPr/>
        </p:nvSpPr>
        <p:spPr>
          <a:xfrm>
            <a:off x="9151697" y="4353459"/>
            <a:ext cx="3538123" cy="56235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Run on sentence</a:t>
            </a:r>
          </a:p>
        </p:txBody>
      </p:sp>
      <p:sp>
        <p:nvSpPr>
          <p:cNvPr id="2740" name="Long sentence"/>
          <p:cNvSpPr txBox="1"/>
          <p:nvPr/>
        </p:nvSpPr>
        <p:spPr>
          <a:xfrm>
            <a:off x="9835086" y="5754398"/>
            <a:ext cx="3114095" cy="56235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Long sentence</a:t>
            </a:r>
          </a:p>
        </p:txBody>
      </p:sp>
      <p:sp>
        <p:nvSpPr>
          <p:cNvPr id="2741" name="Dialogue"/>
          <p:cNvSpPr txBox="1"/>
          <p:nvPr/>
        </p:nvSpPr>
        <p:spPr>
          <a:xfrm>
            <a:off x="2425868" y="8637381"/>
            <a:ext cx="1889079" cy="56235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Dialogue</a:t>
            </a:r>
          </a:p>
        </p:txBody>
      </p:sp>
      <p:sp>
        <p:nvSpPr>
          <p:cNvPr id="2742" name="Line"/>
          <p:cNvSpPr/>
          <p:nvPr/>
        </p:nvSpPr>
        <p:spPr>
          <a:xfrm flipV="1">
            <a:off x="11053201" y="3347847"/>
            <a:ext cx="984797" cy="984797"/>
          </a:xfrm>
          <a:prstGeom prst="line">
            <a:avLst/>
          </a:prstGeom>
          <a:ln w="25400">
            <a:solidFill>
              <a:srgbClr val="000000"/>
            </a:solidFill>
            <a:miter lim="400000"/>
            <a:tailEnd type="triangle"/>
          </a:ln>
        </p:spPr>
        <p:txBody>
          <a:bodyPr lIns="45718" tIns="45718" rIns="45718" bIns="45718"/>
          <a:lstStyle/>
          <a:p>
            <a:pPr/>
          </a:p>
        </p:txBody>
      </p:sp>
      <p:sp>
        <p:nvSpPr>
          <p:cNvPr id="2743" name="Line"/>
          <p:cNvSpPr/>
          <p:nvPr/>
        </p:nvSpPr>
        <p:spPr>
          <a:xfrm flipH="1">
            <a:off x="1290287" y="2190813"/>
            <a:ext cx="1492389" cy="601454"/>
          </a:xfrm>
          <a:prstGeom prst="line">
            <a:avLst/>
          </a:prstGeom>
          <a:ln w="25400">
            <a:solidFill>
              <a:srgbClr val="000000"/>
            </a:solidFill>
            <a:miter lim="400000"/>
            <a:tailEnd type="triangle"/>
          </a:ln>
        </p:spPr>
        <p:txBody>
          <a:bodyPr lIns="45718" tIns="45718" rIns="45718" bIns="45718"/>
          <a:lstStyle/>
          <a:p>
            <a:pPr/>
          </a:p>
        </p:txBody>
      </p:sp>
      <p:sp>
        <p:nvSpPr>
          <p:cNvPr id="2744" name="Line"/>
          <p:cNvSpPr/>
          <p:nvPr/>
        </p:nvSpPr>
        <p:spPr>
          <a:xfrm flipH="1" flipV="1">
            <a:off x="1703114" y="8084997"/>
            <a:ext cx="1687099" cy="405195"/>
          </a:xfrm>
          <a:prstGeom prst="line">
            <a:avLst/>
          </a:prstGeom>
          <a:ln w="25400">
            <a:solidFill>
              <a:srgbClr val="000000"/>
            </a:solidFill>
            <a:miter lim="400000"/>
            <a:tailEnd type="triangle"/>
          </a:ln>
        </p:spPr>
        <p:txBody>
          <a:bodyPr lIns="45718" tIns="45718" rIns="45718" bIns="45718"/>
          <a:lstStyle/>
          <a:p>
            <a:pPr/>
          </a:p>
        </p:txBody>
      </p:sp>
      <p:sp>
        <p:nvSpPr>
          <p:cNvPr id="2745" name="Line"/>
          <p:cNvSpPr/>
          <p:nvPr/>
        </p:nvSpPr>
        <p:spPr>
          <a:xfrm flipH="1" flipV="1">
            <a:off x="7932900" y="5819941"/>
            <a:ext cx="1835053" cy="130988"/>
          </a:xfrm>
          <a:prstGeom prst="line">
            <a:avLst/>
          </a:prstGeom>
          <a:ln w="25400">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7" name="Word by word readers often assume that a sentence finishes at the.  End of line of text they place a non existent full stop at the end of.…"/>
          <p:cNvSpPr txBox="1"/>
          <p:nvPr/>
        </p:nvSpPr>
        <p:spPr>
          <a:xfrm>
            <a:off x="670860" y="2888454"/>
            <a:ext cx="11663079" cy="4410182"/>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ctr">
            <a:spAutoFit/>
          </a:bodyPr>
          <a:lstStyle/>
          <a:p>
            <a:pPr algn="l" defTabSz="587022"/>
            <a:r>
              <a:t>Word by word readers often assume that a sentence finishes at the.  End of line of text they place a non existent full stop at the end of. </a:t>
            </a:r>
          </a:p>
          <a:p>
            <a:pPr algn="l" defTabSz="587022"/>
            <a:r>
              <a:t>each line.</a:t>
            </a:r>
          </a:p>
          <a:p>
            <a:pPr algn="l" defTabSz="587022"/>
          </a:p>
          <a:p>
            <a:pPr algn="l" defTabSz="587022"/>
            <a:r>
              <a:t>But texts are written to flow – to follow an idea to its conclusion and often the words in a sentence flow over the line end. They run on.</a:t>
            </a:r>
          </a:p>
        </p:txBody>
      </p:sp>
      <p:sp>
        <p:nvSpPr>
          <p:cNvPr id="2748" name="Run ons"/>
          <p:cNvSpPr txBox="1"/>
          <p:nvPr>
            <p:ph type="title" idx="4294967295"/>
          </p:nvPr>
        </p:nvSpPr>
        <p:spPr>
          <a:xfrm>
            <a:off x="5191640" y="162523"/>
            <a:ext cx="3747440" cy="1779697"/>
          </a:xfrm>
          <a:prstGeom prst="rect">
            <a:avLst/>
          </a:prstGeom>
        </p:spPr>
        <p:txBody>
          <a:bodyPr lIns="54183" tIns="54183" rIns="54183" bIns="54183"/>
          <a:lstStyle>
            <a:lvl1pPr marL="54183" indent="-54183" algn="l" defTabSz="1300480">
              <a:defRPr b="1" sz="5400">
                <a:latin typeface="Arial"/>
                <a:ea typeface="Arial"/>
                <a:cs typeface="Arial"/>
                <a:sym typeface="Arial"/>
              </a:defRPr>
            </a:lvl1pPr>
          </a:lstStyle>
          <a:p>
            <a:pPr/>
            <a:r>
              <a:t>Run ons</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0" name="Through her window Koepcke could see flashes of lightning around the aircraft. With the storm obviously closing in she too began to feel scared. Above the sound of the propellers several passengers could be heard crying as she reached across for her moth"/>
          <p:cNvSpPr txBox="1"/>
          <p:nvPr/>
        </p:nvSpPr>
        <p:spPr>
          <a:xfrm>
            <a:off x="741097" y="1414117"/>
            <a:ext cx="10900131" cy="7966618"/>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ctr">
            <a:spAutoFit/>
          </a:bodyPr>
          <a:lstStyle/>
          <a:p>
            <a:pPr algn="l" defTabSz="325120">
              <a:spcBef>
                <a:spcPts val="800"/>
              </a:spcBef>
              <a:defRPr sz="2700">
                <a:latin typeface="Arial"/>
                <a:ea typeface="Arial"/>
                <a:cs typeface="Arial"/>
                <a:sym typeface="Arial"/>
              </a:defRPr>
            </a:pPr>
            <a:r>
              <a:t>Through her window Koepcke could see flashes of lightning around the aircraft. With the storm obviously closing in she too began to feel scared. Above the sound of the propellers several passengers could be heard crying as she reached across for her mother’s hand. </a:t>
            </a:r>
            <a:endParaRPr>
              <a:latin typeface="Times Roman"/>
              <a:ea typeface="Times Roman"/>
              <a:cs typeface="Times Roman"/>
              <a:sym typeface="Times Roman"/>
            </a:endParaRPr>
          </a:p>
          <a:p>
            <a:pPr algn="l" defTabSz="325120">
              <a:spcBef>
                <a:spcPts val="800"/>
              </a:spcBef>
              <a:defRPr sz="2700">
                <a:latin typeface="Times Roman"/>
                <a:ea typeface="Times Roman"/>
                <a:cs typeface="Times Roman"/>
                <a:sym typeface="Times Roman"/>
              </a:defRPr>
            </a:pPr>
          </a:p>
          <a:p>
            <a:pPr algn="l" defTabSz="325120">
              <a:spcBef>
                <a:spcPts val="800"/>
              </a:spcBef>
              <a:defRPr sz="2700">
                <a:latin typeface="Arial"/>
                <a:ea typeface="Arial"/>
                <a:cs typeface="Arial"/>
                <a:sym typeface="Arial"/>
              </a:defRPr>
            </a:pPr>
            <a:r>
              <a:t>The violent pitching continued like this for nearly ten minutes, throwing the aircraft this way and that. Gripping her mother’s hand more tightly now, Koepcke looked out of the window and saw that one of the engines was glowing brightly. Her mother also noticed this and very quietly said, ‘That is the end. It’s all over.’ These were the last words Koepcke ever heard her say. </a:t>
            </a:r>
          </a:p>
          <a:p>
            <a:pPr algn="l" defTabSz="325120">
              <a:spcBef>
                <a:spcPts val="800"/>
              </a:spcBef>
              <a:defRPr sz="2700">
                <a:latin typeface="Arial"/>
                <a:ea typeface="Arial"/>
                <a:cs typeface="Arial"/>
                <a:sym typeface="Arial"/>
              </a:defRPr>
            </a:pPr>
          </a:p>
          <a:p>
            <a:pPr algn="l" defTabSz="325120">
              <a:spcBef>
                <a:spcPts val="800"/>
              </a:spcBef>
              <a:defRPr sz="2700">
                <a:latin typeface="Arial"/>
                <a:ea typeface="Arial"/>
                <a:cs typeface="Arial"/>
                <a:sym typeface="Arial"/>
              </a:defRPr>
            </a:pPr>
            <a:r>
              <a:t>Moments later the cabin was plunged into darkness, and the Electra went into a steep nosedive. Koepcke couldn’t see anything in the pitch black, and could hear nothing but the roar of the engines. Then, just as suddenly, everything went silent. With a shock the teenager realised she was somehow outside the aeroplane, still strapped in her seat but tumbling over</a:t>
            </a:r>
            <a:r>
              <a:rPr>
                <a:latin typeface="Lucida Grande"/>
                <a:ea typeface="Lucida Grande"/>
                <a:cs typeface="Lucida Grande"/>
                <a:sym typeface="Lucida Grande"/>
              </a:rPr>
              <a:t> </a:t>
            </a:r>
            <a:r>
              <a:t>and over and over. With nothing around her but the rush of cold air, she was plummeting down towards the jungle. </a:t>
            </a:r>
          </a:p>
        </p:txBody>
      </p:sp>
      <p:sp>
        <p:nvSpPr>
          <p:cNvPr id="2751" name="The Girl Who Fell from the Sky"/>
          <p:cNvSpPr txBox="1"/>
          <p:nvPr/>
        </p:nvSpPr>
        <p:spPr>
          <a:xfrm>
            <a:off x="4484761" y="239880"/>
            <a:ext cx="3730325" cy="36431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2000"/>
            </a:lvl1pPr>
          </a:lstStyle>
          <a:p>
            <a:pPr/>
            <a:r>
              <a:t>The Girl Who Fell from the Sky</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3" name="Through her window Koepcke could see flashes of lightning around the aircraft. With the storm obviously closing in she too began to feel scared. Above the sound of the propellers several passengers could be heard crying as she reached across for her moth"/>
          <p:cNvSpPr txBox="1"/>
          <p:nvPr/>
        </p:nvSpPr>
        <p:spPr>
          <a:xfrm>
            <a:off x="741097" y="1414117"/>
            <a:ext cx="10900131" cy="7966618"/>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ctr">
            <a:spAutoFit/>
          </a:bodyPr>
          <a:lstStyle/>
          <a:p>
            <a:pPr algn="l" defTabSz="325120">
              <a:spcBef>
                <a:spcPts val="800"/>
              </a:spcBef>
              <a:defRPr sz="2700">
                <a:latin typeface="Arial"/>
                <a:ea typeface="Arial"/>
                <a:cs typeface="Arial"/>
                <a:sym typeface="Arial"/>
              </a:defRPr>
            </a:pPr>
            <a:r>
              <a:t>Through her window Koepcke could see flashes of lightning around the aircraft. With the storm obviously closing in she too began to feel scared. Above the sound of the propellers several passengers could be heard crying as she reached across for her mother’s hand. </a:t>
            </a:r>
            <a:endParaRPr>
              <a:latin typeface="Times Roman"/>
              <a:ea typeface="Times Roman"/>
              <a:cs typeface="Times Roman"/>
              <a:sym typeface="Times Roman"/>
            </a:endParaRPr>
          </a:p>
          <a:p>
            <a:pPr algn="l" defTabSz="325120">
              <a:spcBef>
                <a:spcPts val="800"/>
              </a:spcBef>
              <a:defRPr sz="2700">
                <a:latin typeface="Times Roman"/>
                <a:ea typeface="Times Roman"/>
                <a:cs typeface="Times Roman"/>
                <a:sym typeface="Times Roman"/>
              </a:defRPr>
            </a:pPr>
          </a:p>
          <a:p>
            <a:pPr algn="l" defTabSz="325120">
              <a:spcBef>
                <a:spcPts val="800"/>
              </a:spcBef>
              <a:defRPr sz="2700">
                <a:latin typeface="Arial"/>
                <a:ea typeface="Arial"/>
                <a:cs typeface="Arial"/>
                <a:sym typeface="Arial"/>
              </a:defRPr>
            </a:pPr>
            <a:r>
              <a:t>The violent pitching continued like this for nearly ten minutes, throwing the aircraft this way and that. Gripping her mother’s hand more tightly now, Koepcke looked out of the window and saw that one of the engines was glowing brightly. Her mother also noticed this and very quietly said, ‘That is the end. It’s all over.’ These were the last words Koepcke ever heard her say. </a:t>
            </a:r>
          </a:p>
          <a:p>
            <a:pPr algn="l" defTabSz="325120">
              <a:spcBef>
                <a:spcPts val="800"/>
              </a:spcBef>
              <a:defRPr sz="2700">
                <a:latin typeface="Arial"/>
                <a:ea typeface="Arial"/>
                <a:cs typeface="Arial"/>
                <a:sym typeface="Arial"/>
              </a:defRPr>
            </a:pPr>
          </a:p>
          <a:p>
            <a:pPr algn="l" defTabSz="325120">
              <a:spcBef>
                <a:spcPts val="800"/>
              </a:spcBef>
              <a:defRPr sz="2700">
                <a:latin typeface="Arial"/>
                <a:ea typeface="Arial"/>
                <a:cs typeface="Arial"/>
                <a:sym typeface="Arial"/>
              </a:defRPr>
            </a:pPr>
            <a:r>
              <a:t>Moments later the cabin was plunged into darkness, and the Electra went into a steep nosedive. Koepcke couldn’t see anything in the pitch black, and could hear nothing but the roar of the engines. Then, just as suddenly, everything went silent. With a shock the teenager realised she was somehow outside the aeroplane, still strapped in her seat but tumbling over</a:t>
            </a:r>
            <a:r>
              <a:rPr>
                <a:latin typeface="Lucida Grande"/>
                <a:ea typeface="Lucida Grande"/>
                <a:cs typeface="Lucida Grande"/>
                <a:sym typeface="Lucida Grande"/>
              </a:rPr>
              <a:t> </a:t>
            </a:r>
            <a:r>
              <a:t>and over and over. With nothing around her but the rush of cold air, she was plummeting down towards the jungle. </a:t>
            </a:r>
          </a:p>
        </p:txBody>
      </p:sp>
      <p:sp>
        <p:nvSpPr>
          <p:cNvPr id="2754" name="Tricky name"/>
          <p:cNvSpPr txBox="1"/>
          <p:nvPr/>
        </p:nvSpPr>
        <p:spPr>
          <a:xfrm>
            <a:off x="125448" y="140859"/>
            <a:ext cx="2553188" cy="56235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Tricky name</a:t>
            </a:r>
          </a:p>
        </p:txBody>
      </p:sp>
      <p:sp>
        <p:nvSpPr>
          <p:cNvPr id="2755" name="Run on sentence"/>
          <p:cNvSpPr txBox="1"/>
          <p:nvPr/>
        </p:nvSpPr>
        <p:spPr>
          <a:xfrm>
            <a:off x="9111325" y="2400592"/>
            <a:ext cx="3538123" cy="56235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Run on sentence</a:t>
            </a:r>
          </a:p>
        </p:txBody>
      </p:sp>
      <p:sp>
        <p:nvSpPr>
          <p:cNvPr id="2756" name="punctuation"/>
          <p:cNvSpPr txBox="1"/>
          <p:nvPr/>
        </p:nvSpPr>
        <p:spPr>
          <a:xfrm>
            <a:off x="9954138" y="8897875"/>
            <a:ext cx="2529871" cy="56235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punctuation</a:t>
            </a:r>
          </a:p>
        </p:txBody>
      </p:sp>
      <p:sp>
        <p:nvSpPr>
          <p:cNvPr id="2757" name="Dialogue"/>
          <p:cNvSpPr txBox="1"/>
          <p:nvPr/>
        </p:nvSpPr>
        <p:spPr>
          <a:xfrm>
            <a:off x="6221125" y="5595115"/>
            <a:ext cx="1889079" cy="56235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400"/>
            </a:lvl1pPr>
          </a:lstStyle>
          <a:p>
            <a:pPr/>
            <a:r>
              <a:t>Dialogue</a:t>
            </a:r>
          </a:p>
        </p:txBody>
      </p:sp>
      <p:sp>
        <p:nvSpPr>
          <p:cNvPr id="2758" name="Line"/>
          <p:cNvSpPr/>
          <p:nvPr/>
        </p:nvSpPr>
        <p:spPr>
          <a:xfrm>
            <a:off x="2138191" y="673677"/>
            <a:ext cx="2034746" cy="526566"/>
          </a:xfrm>
          <a:prstGeom prst="line">
            <a:avLst/>
          </a:prstGeom>
          <a:ln w="25400">
            <a:solidFill>
              <a:srgbClr val="000000"/>
            </a:solidFill>
            <a:miter lim="400000"/>
            <a:tailEnd type="triangle"/>
          </a:ln>
        </p:spPr>
        <p:txBody>
          <a:bodyPr lIns="45718" tIns="45718" rIns="45718" bIns="45718"/>
          <a:lstStyle/>
          <a:p>
            <a:pPr/>
          </a:p>
        </p:txBody>
      </p:sp>
      <p:sp>
        <p:nvSpPr>
          <p:cNvPr id="2759" name="Line"/>
          <p:cNvSpPr/>
          <p:nvPr/>
        </p:nvSpPr>
        <p:spPr>
          <a:xfrm flipV="1">
            <a:off x="10207700" y="1750297"/>
            <a:ext cx="4" cy="834680"/>
          </a:xfrm>
          <a:prstGeom prst="line">
            <a:avLst/>
          </a:prstGeom>
          <a:ln w="25400">
            <a:solidFill>
              <a:srgbClr val="000000"/>
            </a:solidFill>
            <a:miter lim="400000"/>
            <a:tailEnd type="triangle"/>
          </a:ln>
        </p:spPr>
        <p:txBody>
          <a:bodyPr lIns="45718" tIns="45718" rIns="45718" bIns="45718"/>
          <a:lstStyle/>
          <a:p>
            <a:pPr/>
          </a:p>
        </p:txBody>
      </p:sp>
      <p:sp>
        <p:nvSpPr>
          <p:cNvPr id="2760" name="Line"/>
          <p:cNvSpPr/>
          <p:nvPr/>
        </p:nvSpPr>
        <p:spPr>
          <a:xfrm flipH="1" flipV="1">
            <a:off x="5610090" y="5371857"/>
            <a:ext cx="553385" cy="553385"/>
          </a:xfrm>
          <a:prstGeom prst="line">
            <a:avLst/>
          </a:prstGeom>
          <a:ln w="25400">
            <a:solidFill>
              <a:srgbClr val="000000"/>
            </a:solidFill>
            <a:miter lim="400000"/>
            <a:tailEnd type="triangle"/>
          </a:ln>
        </p:spPr>
        <p:txBody>
          <a:bodyPr lIns="45718" tIns="45718" rIns="45718" bIns="45718"/>
          <a:lstStyle/>
          <a:p>
            <a:pPr/>
          </a:p>
        </p:txBody>
      </p:sp>
      <p:sp>
        <p:nvSpPr>
          <p:cNvPr id="2761" name="The Girl Who Fell from the Sky"/>
          <p:cNvSpPr txBox="1"/>
          <p:nvPr/>
        </p:nvSpPr>
        <p:spPr>
          <a:xfrm>
            <a:off x="4484761" y="239880"/>
            <a:ext cx="3730325" cy="36431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2000"/>
            </a:lvl1pPr>
          </a:lstStyle>
          <a:p>
            <a:pPr/>
            <a:r>
              <a:t>The Girl Who Fell from the Sky</a:t>
            </a:r>
          </a:p>
        </p:txBody>
      </p:sp>
      <p:sp>
        <p:nvSpPr>
          <p:cNvPr id="2762" name="Line"/>
          <p:cNvSpPr/>
          <p:nvPr/>
        </p:nvSpPr>
        <p:spPr>
          <a:xfrm flipV="1">
            <a:off x="10445154" y="7551118"/>
            <a:ext cx="4" cy="1438842"/>
          </a:xfrm>
          <a:prstGeom prst="line">
            <a:avLst/>
          </a:prstGeom>
          <a:ln w="25400">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4" name="Image" descr="Image"/>
          <p:cNvPicPr>
            <a:picLocks noChangeAspect="1"/>
          </p:cNvPicPr>
          <p:nvPr/>
        </p:nvPicPr>
        <p:blipFill>
          <a:blip r:embed="rId2">
            <a:extLst/>
          </a:blip>
          <a:stretch>
            <a:fillRect/>
          </a:stretch>
        </p:blipFill>
        <p:spPr>
          <a:xfrm>
            <a:off x="1104557" y="1590640"/>
            <a:ext cx="4274328" cy="6066788"/>
          </a:xfrm>
          <a:prstGeom prst="rect">
            <a:avLst/>
          </a:prstGeom>
          <a:ln w="12700">
            <a:miter lim="400000"/>
          </a:ln>
        </p:spPr>
      </p:pic>
      <p:pic>
        <p:nvPicPr>
          <p:cNvPr id="2765" name="Image" descr="Image"/>
          <p:cNvPicPr>
            <a:picLocks noChangeAspect="1"/>
          </p:cNvPicPr>
          <p:nvPr/>
        </p:nvPicPr>
        <p:blipFill>
          <a:blip r:embed="rId3">
            <a:extLst/>
          </a:blip>
          <a:stretch>
            <a:fillRect/>
          </a:stretch>
        </p:blipFill>
        <p:spPr>
          <a:xfrm>
            <a:off x="6012271" y="1529553"/>
            <a:ext cx="5531771" cy="5531771"/>
          </a:xfrm>
          <a:prstGeom prst="rect">
            <a:avLst/>
          </a:prstGeom>
          <a:ln w="12700">
            <a:miter lim="400000"/>
          </a:ln>
        </p:spPr>
      </p:pic>
      <p:sp>
        <p:nvSpPr>
          <p:cNvPr id="2766" name="360°"/>
          <p:cNvSpPr txBox="1"/>
          <p:nvPr/>
        </p:nvSpPr>
        <p:spPr>
          <a:xfrm>
            <a:off x="7927323" y="3687686"/>
            <a:ext cx="1962516" cy="98384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6200"/>
            </a:lvl1pPr>
          </a:lstStyle>
          <a:p>
            <a:pPr/>
            <a:r>
              <a:t>360°</a:t>
            </a:r>
          </a:p>
        </p:txBody>
      </p:sp>
      <p:grpSp>
        <p:nvGrpSpPr>
          <p:cNvPr id="2774" name="Group"/>
          <p:cNvGrpSpPr/>
          <p:nvPr/>
        </p:nvGrpSpPr>
        <p:grpSpPr>
          <a:xfrm>
            <a:off x="10321435" y="6654058"/>
            <a:ext cx="1810882" cy="1551846"/>
            <a:chOff x="0" y="0"/>
            <a:chExt cx="1810881" cy="1551844"/>
          </a:xfrm>
        </p:grpSpPr>
        <p:sp>
          <p:nvSpPr>
            <p:cNvPr id="2767" name="Shape"/>
            <p:cNvSpPr/>
            <p:nvPr/>
          </p:nvSpPr>
          <p:spPr>
            <a:xfrm rot="12926091">
              <a:off x="818320" y="-83299"/>
              <a:ext cx="171199" cy="1741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3" y="24"/>
                  </a:lnTo>
                  <a:lnTo>
                    <a:pt x="21600" y="21600"/>
                  </a:lnTo>
                  <a:lnTo>
                    <a:pt x="2897" y="21576"/>
                  </a:lnTo>
                  <a:close/>
                </a:path>
              </a:pathLst>
            </a:custGeom>
            <a:solidFill>
              <a:srgbClr val="00AB8E"/>
            </a:solidFill>
            <a:ln w="3175"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grpSp>
          <p:nvGrpSpPr>
            <p:cNvPr id="2770" name="The next"/>
            <p:cNvGrpSpPr/>
            <p:nvPr/>
          </p:nvGrpSpPr>
          <p:grpSpPr>
            <a:xfrm>
              <a:off x="-1" y="-1"/>
              <a:ext cx="927594" cy="878444"/>
              <a:chOff x="0" y="0"/>
              <a:chExt cx="927592" cy="878442"/>
            </a:xfrm>
          </p:grpSpPr>
          <p:sp>
            <p:nvSpPr>
              <p:cNvPr id="2768" name="Oval"/>
              <p:cNvSpPr/>
              <p:nvPr/>
            </p:nvSpPr>
            <p:spPr>
              <a:xfrm>
                <a:off x="-1" y="0"/>
                <a:ext cx="927594" cy="878443"/>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000">
                    <a:solidFill>
                      <a:srgbClr val="FFFFFF"/>
                    </a:solidFill>
                    <a:latin typeface="Helvetica Neue Medium"/>
                    <a:ea typeface="Helvetica Neue Medium"/>
                    <a:cs typeface="Helvetica Neue Medium"/>
                    <a:sym typeface="Helvetica Neue Medium"/>
                  </a:defRPr>
                </a:pPr>
              </a:p>
            </p:txBody>
          </p:sp>
          <p:sp>
            <p:nvSpPr>
              <p:cNvPr id="2769" name="The next"/>
              <p:cNvSpPr/>
              <p:nvPr/>
            </p:nvSpPr>
            <p:spPr>
              <a:xfrm>
                <a:off x="135842" y="439221"/>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000">
                    <a:solidFill>
                      <a:srgbClr val="FFFFFF"/>
                    </a:solidFill>
                    <a:latin typeface="Helvetica Neue Medium"/>
                    <a:ea typeface="Helvetica Neue Medium"/>
                    <a:cs typeface="Helvetica Neue Medium"/>
                    <a:sym typeface="Helvetica Neue Medium"/>
                  </a:defRPr>
                </a:lvl1pPr>
              </a:lstStyle>
              <a:p>
                <a:pPr/>
                <a:r>
                  <a:t>The next</a:t>
                </a:r>
              </a:p>
            </p:txBody>
          </p:sp>
        </p:grpSp>
        <p:grpSp>
          <p:nvGrpSpPr>
            <p:cNvPr id="2773" name="20%"/>
            <p:cNvGrpSpPr/>
            <p:nvPr/>
          </p:nvGrpSpPr>
          <p:grpSpPr>
            <a:xfrm>
              <a:off x="883288" y="673401"/>
              <a:ext cx="927594" cy="878444"/>
              <a:chOff x="0" y="14514"/>
              <a:chExt cx="927592" cy="878442"/>
            </a:xfrm>
          </p:grpSpPr>
          <p:sp>
            <p:nvSpPr>
              <p:cNvPr id="2771" name="Oval"/>
              <p:cNvSpPr/>
              <p:nvPr/>
            </p:nvSpPr>
            <p:spPr>
              <a:xfrm>
                <a:off x="0" y="14514"/>
                <a:ext cx="927593" cy="878444"/>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800">
                    <a:solidFill>
                      <a:srgbClr val="FFFFFF"/>
                    </a:solidFill>
                    <a:latin typeface="Helvetica Neue Medium"/>
                    <a:ea typeface="Helvetica Neue Medium"/>
                    <a:cs typeface="Helvetica Neue Medium"/>
                    <a:sym typeface="Helvetica Neue Medium"/>
                  </a:defRPr>
                </a:pPr>
              </a:p>
            </p:txBody>
          </p:sp>
          <p:sp>
            <p:nvSpPr>
              <p:cNvPr id="2772" name="20%"/>
              <p:cNvSpPr/>
              <p:nvPr/>
            </p:nvSpPr>
            <p:spPr>
              <a:xfrm>
                <a:off x="135842" y="453735"/>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800">
                    <a:solidFill>
                      <a:srgbClr val="FFFFFF"/>
                    </a:solidFill>
                    <a:latin typeface="Helvetica Neue Medium"/>
                    <a:ea typeface="Helvetica Neue Medium"/>
                    <a:cs typeface="Helvetica Neue Medium"/>
                    <a:sym typeface="Helvetica Neue Medium"/>
                  </a:defRPr>
                </a:lvl1pPr>
              </a:lstStyle>
              <a:p>
                <a:pPr/>
                <a:r>
                  <a:t>20%</a:t>
                </a:r>
              </a:p>
            </p:txBody>
          </p:sp>
        </p:grpSp>
      </p:gr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6" name="23EDE04C-1E0E-40C6-9803-945B3DBD43D3_1_201_a.jpeg" descr="23EDE04C-1E0E-40C6-9803-945B3DBD43D3_1_201_a.jpeg"/>
          <p:cNvPicPr>
            <a:picLocks noChangeAspect="1"/>
          </p:cNvPicPr>
          <p:nvPr/>
        </p:nvPicPr>
        <p:blipFill>
          <a:blip r:embed="rId2">
            <a:alphaModFix amt="31882"/>
            <a:extLst/>
          </a:blip>
          <a:stretch>
            <a:fillRect/>
          </a:stretch>
        </p:blipFill>
        <p:spPr>
          <a:xfrm>
            <a:off x="3674117" y="1219199"/>
            <a:ext cx="5479629" cy="7315203"/>
          </a:xfrm>
          <a:prstGeom prst="rect">
            <a:avLst/>
          </a:prstGeom>
          <a:ln w="12700">
            <a:miter lim="400000"/>
          </a:ln>
        </p:spPr>
      </p:pic>
      <p:pic>
        <p:nvPicPr>
          <p:cNvPr id="2777" name="Image" descr="Image"/>
          <p:cNvPicPr>
            <a:picLocks noChangeAspect="1"/>
          </p:cNvPicPr>
          <p:nvPr/>
        </p:nvPicPr>
        <p:blipFill>
          <a:blip r:embed="rId3">
            <a:extLst/>
          </a:blip>
          <a:stretch>
            <a:fillRect/>
          </a:stretch>
        </p:blipFill>
        <p:spPr>
          <a:xfrm>
            <a:off x="3736514" y="2439510"/>
            <a:ext cx="5531772" cy="5531771"/>
          </a:xfrm>
          <a:prstGeom prst="rect">
            <a:avLst/>
          </a:prstGeom>
          <a:ln w="12700">
            <a:miter lim="400000"/>
          </a:ln>
        </p:spPr>
      </p:pic>
      <p:sp>
        <p:nvSpPr>
          <p:cNvPr id="2778" name="Arrow"/>
          <p:cNvSpPr/>
          <p:nvPr/>
        </p:nvSpPr>
        <p:spPr>
          <a:xfrm rot="17428337">
            <a:off x="5532954" y="3461810"/>
            <a:ext cx="2929598" cy="677334"/>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79" name="Arrow"/>
          <p:cNvSpPr/>
          <p:nvPr/>
        </p:nvSpPr>
        <p:spPr>
          <a:xfrm rot="15264807">
            <a:off x="4029188" y="2985683"/>
            <a:ext cx="3963066" cy="677335"/>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80" name="Arrow"/>
          <p:cNvSpPr/>
          <p:nvPr/>
        </p:nvSpPr>
        <p:spPr>
          <a:xfrm rot="358978">
            <a:off x="6423293" y="4936311"/>
            <a:ext cx="2519752" cy="677334"/>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81" name="Arrow"/>
          <p:cNvSpPr/>
          <p:nvPr/>
        </p:nvSpPr>
        <p:spPr>
          <a:xfrm rot="8078414">
            <a:off x="5010327" y="5370652"/>
            <a:ext cx="1809544" cy="677335"/>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82" name="Arrow"/>
          <p:cNvSpPr/>
          <p:nvPr/>
        </p:nvSpPr>
        <p:spPr>
          <a:xfrm rot="6989947">
            <a:off x="4274551" y="6114220"/>
            <a:ext cx="3235157" cy="677335"/>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83" name="Arrow"/>
          <p:cNvSpPr/>
          <p:nvPr/>
        </p:nvSpPr>
        <p:spPr>
          <a:xfrm rot="13662801">
            <a:off x="3707986" y="3607505"/>
            <a:ext cx="3329951" cy="677335"/>
          </a:xfrm>
          <a:prstGeom prst="rightArrow">
            <a:avLst>
              <a:gd name="adj1" fmla="val 32000"/>
              <a:gd name="adj2" fmla="val 64000"/>
            </a:avLst>
          </a:prstGeom>
          <a:solidFill>
            <a:srgbClr val="000000"/>
          </a:solidFill>
          <a:ln w="3175">
            <a:miter lim="400000"/>
          </a:ln>
        </p:spPr>
        <p:txBody>
          <a:bodyPr lIns="27093" tIns="27093" rIns="27093" bIns="27093"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784" name="Heading"/>
          <p:cNvSpPr txBox="1"/>
          <p:nvPr/>
        </p:nvSpPr>
        <p:spPr>
          <a:xfrm>
            <a:off x="7691941" y="2105876"/>
            <a:ext cx="2108232" cy="562362"/>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Heading</a:t>
            </a:r>
          </a:p>
        </p:txBody>
      </p:sp>
      <p:sp>
        <p:nvSpPr>
          <p:cNvPr id="2785" name="Photograph"/>
          <p:cNvSpPr txBox="1"/>
          <p:nvPr/>
        </p:nvSpPr>
        <p:spPr>
          <a:xfrm>
            <a:off x="1068658" y="2443392"/>
            <a:ext cx="2978940" cy="562362"/>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Photograph</a:t>
            </a:r>
          </a:p>
        </p:txBody>
      </p:sp>
      <p:sp>
        <p:nvSpPr>
          <p:cNvPr id="2786" name="Text box"/>
          <p:cNvSpPr txBox="1"/>
          <p:nvPr/>
        </p:nvSpPr>
        <p:spPr>
          <a:xfrm>
            <a:off x="9137248" y="5079933"/>
            <a:ext cx="1962515" cy="562362"/>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Text box</a:t>
            </a:r>
          </a:p>
        </p:txBody>
      </p:sp>
      <p:sp>
        <p:nvSpPr>
          <p:cNvPr id="2787" name="Main text"/>
          <p:cNvSpPr txBox="1"/>
          <p:nvPr/>
        </p:nvSpPr>
        <p:spPr>
          <a:xfrm>
            <a:off x="3302900" y="5625199"/>
            <a:ext cx="1962516" cy="1083062"/>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Main text</a:t>
            </a:r>
          </a:p>
        </p:txBody>
      </p:sp>
      <p:sp>
        <p:nvSpPr>
          <p:cNvPr id="2788" name="More information"/>
          <p:cNvSpPr txBox="1"/>
          <p:nvPr/>
        </p:nvSpPr>
        <p:spPr>
          <a:xfrm>
            <a:off x="2000337" y="6994676"/>
            <a:ext cx="2978940" cy="1083063"/>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More information</a:t>
            </a:r>
          </a:p>
        </p:txBody>
      </p:sp>
      <p:sp>
        <p:nvSpPr>
          <p:cNvPr id="2789" name="Header"/>
          <p:cNvSpPr txBox="1"/>
          <p:nvPr/>
        </p:nvSpPr>
        <p:spPr>
          <a:xfrm>
            <a:off x="5775093" y="1288928"/>
            <a:ext cx="1810882" cy="562363"/>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3400"/>
            </a:lvl1pPr>
          </a:lstStyle>
          <a:p>
            <a:pPr/>
            <a:r>
              <a:t>Header</a:t>
            </a:r>
          </a:p>
        </p:txBody>
      </p:sp>
      <p:sp>
        <p:nvSpPr>
          <p:cNvPr id="2790" name="360°"/>
          <p:cNvSpPr txBox="1"/>
          <p:nvPr/>
        </p:nvSpPr>
        <p:spPr>
          <a:xfrm>
            <a:off x="484561" y="4713472"/>
            <a:ext cx="1962516" cy="98384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1733929">
              <a:defRPr b="1" sz="6200"/>
            </a:lvl1pPr>
          </a:lstStyle>
          <a:p>
            <a:pPr/>
            <a:r>
              <a:t>360°</a:t>
            </a:r>
          </a:p>
        </p:txBody>
      </p:sp>
      <p:grpSp>
        <p:nvGrpSpPr>
          <p:cNvPr id="2798" name="Group"/>
          <p:cNvGrpSpPr/>
          <p:nvPr/>
        </p:nvGrpSpPr>
        <p:grpSpPr>
          <a:xfrm>
            <a:off x="10321435" y="6654058"/>
            <a:ext cx="1810882" cy="1551846"/>
            <a:chOff x="0" y="0"/>
            <a:chExt cx="1810881" cy="1551844"/>
          </a:xfrm>
        </p:grpSpPr>
        <p:sp>
          <p:nvSpPr>
            <p:cNvPr id="2791" name="Shape"/>
            <p:cNvSpPr/>
            <p:nvPr/>
          </p:nvSpPr>
          <p:spPr>
            <a:xfrm rot="12926091">
              <a:off x="818320" y="-83299"/>
              <a:ext cx="171199" cy="1741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3" y="24"/>
                  </a:lnTo>
                  <a:lnTo>
                    <a:pt x="21600" y="21600"/>
                  </a:lnTo>
                  <a:lnTo>
                    <a:pt x="2897" y="21576"/>
                  </a:lnTo>
                  <a:close/>
                </a:path>
              </a:pathLst>
            </a:custGeom>
            <a:solidFill>
              <a:srgbClr val="00AB8E"/>
            </a:solidFill>
            <a:ln w="3175"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grpSp>
          <p:nvGrpSpPr>
            <p:cNvPr id="2794" name="The next"/>
            <p:cNvGrpSpPr/>
            <p:nvPr/>
          </p:nvGrpSpPr>
          <p:grpSpPr>
            <a:xfrm>
              <a:off x="-1" y="-1"/>
              <a:ext cx="927594" cy="878444"/>
              <a:chOff x="0" y="0"/>
              <a:chExt cx="927592" cy="878442"/>
            </a:xfrm>
          </p:grpSpPr>
          <p:sp>
            <p:nvSpPr>
              <p:cNvPr id="2792" name="Oval"/>
              <p:cNvSpPr/>
              <p:nvPr/>
            </p:nvSpPr>
            <p:spPr>
              <a:xfrm>
                <a:off x="-1" y="0"/>
                <a:ext cx="927594" cy="878443"/>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000">
                    <a:solidFill>
                      <a:srgbClr val="FFFFFF"/>
                    </a:solidFill>
                    <a:latin typeface="Helvetica Neue Medium"/>
                    <a:ea typeface="Helvetica Neue Medium"/>
                    <a:cs typeface="Helvetica Neue Medium"/>
                    <a:sym typeface="Helvetica Neue Medium"/>
                  </a:defRPr>
                </a:pPr>
              </a:p>
            </p:txBody>
          </p:sp>
          <p:sp>
            <p:nvSpPr>
              <p:cNvPr id="2793" name="The next"/>
              <p:cNvSpPr/>
              <p:nvPr/>
            </p:nvSpPr>
            <p:spPr>
              <a:xfrm>
                <a:off x="135842" y="439221"/>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000">
                    <a:solidFill>
                      <a:srgbClr val="FFFFFF"/>
                    </a:solidFill>
                    <a:latin typeface="Helvetica Neue Medium"/>
                    <a:ea typeface="Helvetica Neue Medium"/>
                    <a:cs typeface="Helvetica Neue Medium"/>
                    <a:sym typeface="Helvetica Neue Medium"/>
                  </a:defRPr>
                </a:lvl1pPr>
              </a:lstStyle>
              <a:p>
                <a:pPr/>
                <a:r>
                  <a:t>The next</a:t>
                </a:r>
              </a:p>
            </p:txBody>
          </p:sp>
        </p:grpSp>
        <p:grpSp>
          <p:nvGrpSpPr>
            <p:cNvPr id="2797" name="20%"/>
            <p:cNvGrpSpPr/>
            <p:nvPr/>
          </p:nvGrpSpPr>
          <p:grpSpPr>
            <a:xfrm>
              <a:off x="883288" y="673401"/>
              <a:ext cx="927594" cy="878444"/>
              <a:chOff x="0" y="14514"/>
              <a:chExt cx="927592" cy="878442"/>
            </a:xfrm>
          </p:grpSpPr>
          <p:sp>
            <p:nvSpPr>
              <p:cNvPr id="2795" name="Oval"/>
              <p:cNvSpPr/>
              <p:nvPr/>
            </p:nvSpPr>
            <p:spPr>
              <a:xfrm>
                <a:off x="0" y="14514"/>
                <a:ext cx="927593" cy="878444"/>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800">
                    <a:solidFill>
                      <a:srgbClr val="FFFFFF"/>
                    </a:solidFill>
                    <a:latin typeface="Helvetica Neue Medium"/>
                    <a:ea typeface="Helvetica Neue Medium"/>
                    <a:cs typeface="Helvetica Neue Medium"/>
                    <a:sym typeface="Helvetica Neue Medium"/>
                  </a:defRPr>
                </a:pPr>
              </a:p>
            </p:txBody>
          </p:sp>
          <p:sp>
            <p:nvSpPr>
              <p:cNvPr id="2796" name="20%"/>
              <p:cNvSpPr/>
              <p:nvPr/>
            </p:nvSpPr>
            <p:spPr>
              <a:xfrm>
                <a:off x="135842" y="453735"/>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800">
                    <a:solidFill>
                      <a:srgbClr val="FFFFFF"/>
                    </a:solidFill>
                    <a:latin typeface="Helvetica Neue Medium"/>
                    <a:ea typeface="Helvetica Neue Medium"/>
                    <a:cs typeface="Helvetica Neue Medium"/>
                    <a:sym typeface="Helvetica Neue Medium"/>
                  </a:defRPr>
                </a:lvl1pPr>
              </a:lstStyle>
              <a:p>
                <a:pPr/>
                <a:r>
                  <a:t>20%</a:t>
                </a:r>
              </a:p>
            </p:txBody>
          </p:sp>
        </p:grpSp>
      </p:gr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8FA4E"/>
        </a:solidFill>
      </p:bgPr>
    </p:bg>
    <p:spTree>
      <p:nvGrpSpPr>
        <p:cNvPr id="1" name=""/>
        <p:cNvGrpSpPr/>
        <p:nvPr/>
      </p:nvGrpSpPr>
      <p:grpSpPr>
        <a:xfrm>
          <a:off x="0" y="0"/>
          <a:ext cx="0" cy="0"/>
          <a:chOff x="0" y="0"/>
          <a:chExt cx="0" cy="0"/>
        </a:xfrm>
      </p:grpSpPr>
      <p:pic>
        <p:nvPicPr>
          <p:cNvPr id="2800" name="68590252-6956-47D7-92E7-E9E19764A3C3_1_201_a.jpeg" descr="68590252-6956-47D7-92E7-E9E19764A3C3_1_201_a.jpeg"/>
          <p:cNvPicPr>
            <a:picLocks noChangeAspect="1"/>
          </p:cNvPicPr>
          <p:nvPr/>
        </p:nvPicPr>
        <p:blipFill>
          <a:blip r:embed="rId2">
            <a:alphaModFix amt="40699"/>
            <a:extLst/>
          </a:blip>
          <a:stretch>
            <a:fillRect/>
          </a:stretch>
        </p:blipFill>
        <p:spPr>
          <a:xfrm>
            <a:off x="1625599" y="1219199"/>
            <a:ext cx="9753602" cy="7315201"/>
          </a:xfrm>
          <a:prstGeom prst="rect">
            <a:avLst/>
          </a:prstGeom>
          <a:ln w="12700">
            <a:miter lim="400000"/>
          </a:ln>
        </p:spPr>
      </p:pic>
      <p:pic>
        <p:nvPicPr>
          <p:cNvPr id="2801" name="Image" descr="Image"/>
          <p:cNvPicPr>
            <a:picLocks noChangeAspect="1"/>
          </p:cNvPicPr>
          <p:nvPr/>
        </p:nvPicPr>
        <p:blipFill>
          <a:blip r:embed="rId3">
            <a:extLst/>
          </a:blip>
          <a:stretch>
            <a:fillRect/>
          </a:stretch>
        </p:blipFill>
        <p:spPr>
          <a:xfrm>
            <a:off x="3876399" y="2110914"/>
            <a:ext cx="5531772" cy="5531772"/>
          </a:xfrm>
          <a:prstGeom prst="rect">
            <a:avLst/>
          </a:prstGeom>
          <a:ln w="12700">
            <a:miter lim="400000"/>
          </a:ln>
        </p:spPr>
      </p:pic>
      <p:grpSp>
        <p:nvGrpSpPr>
          <p:cNvPr id="2809" name="Group"/>
          <p:cNvGrpSpPr/>
          <p:nvPr/>
        </p:nvGrpSpPr>
        <p:grpSpPr>
          <a:xfrm>
            <a:off x="10321435" y="6654058"/>
            <a:ext cx="1810882" cy="1551846"/>
            <a:chOff x="0" y="0"/>
            <a:chExt cx="1810881" cy="1551844"/>
          </a:xfrm>
        </p:grpSpPr>
        <p:sp>
          <p:nvSpPr>
            <p:cNvPr id="2802" name="Shape"/>
            <p:cNvSpPr/>
            <p:nvPr/>
          </p:nvSpPr>
          <p:spPr>
            <a:xfrm rot="12926091">
              <a:off x="818320" y="-83299"/>
              <a:ext cx="171199" cy="1741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3" y="24"/>
                  </a:lnTo>
                  <a:lnTo>
                    <a:pt x="21600" y="21600"/>
                  </a:lnTo>
                  <a:lnTo>
                    <a:pt x="2897" y="21576"/>
                  </a:lnTo>
                  <a:close/>
                </a:path>
              </a:pathLst>
            </a:custGeom>
            <a:solidFill>
              <a:srgbClr val="00AB8E"/>
            </a:solidFill>
            <a:ln w="3175"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grpSp>
          <p:nvGrpSpPr>
            <p:cNvPr id="2805" name="The next"/>
            <p:cNvGrpSpPr/>
            <p:nvPr/>
          </p:nvGrpSpPr>
          <p:grpSpPr>
            <a:xfrm>
              <a:off x="-1" y="-1"/>
              <a:ext cx="927594" cy="878444"/>
              <a:chOff x="0" y="0"/>
              <a:chExt cx="927592" cy="878442"/>
            </a:xfrm>
          </p:grpSpPr>
          <p:sp>
            <p:nvSpPr>
              <p:cNvPr id="2803" name="Oval"/>
              <p:cNvSpPr/>
              <p:nvPr/>
            </p:nvSpPr>
            <p:spPr>
              <a:xfrm>
                <a:off x="-1" y="0"/>
                <a:ext cx="927594" cy="878443"/>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000">
                    <a:solidFill>
                      <a:srgbClr val="FFFFFF"/>
                    </a:solidFill>
                    <a:latin typeface="Helvetica Neue Medium"/>
                    <a:ea typeface="Helvetica Neue Medium"/>
                    <a:cs typeface="Helvetica Neue Medium"/>
                    <a:sym typeface="Helvetica Neue Medium"/>
                  </a:defRPr>
                </a:pPr>
              </a:p>
            </p:txBody>
          </p:sp>
          <p:sp>
            <p:nvSpPr>
              <p:cNvPr id="2804" name="The next"/>
              <p:cNvSpPr/>
              <p:nvPr/>
            </p:nvSpPr>
            <p:spPr>
              <a:xfrm>
                <a:off x="135842" y="439221"/>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000">
                    <a:solidFill>
                      <a:srgbClr val="FFFFFF"/>
                    </a:solidFill>
                    <a:latin typeface="Helvetica Neue Medium"/>
                    <a:ea typeface="Helvetica Neue Medium"/>
                    <a:cs typeface="Helvetica Neue Medium"/>
                    <a:sym typeface="Helvetica Neue Medium"/>
                  </a:defRPr>
                </a:lvl1pPr>
              </a:lstStyle>
              <a:p>
                <a:pPr/>
                <a:r>
                  <a:t>The next</a:t>
                </a:r>
              </a:p>
            </p:txBody>
          </p:sp>
        </p:grpSp>
        <p:grpSp>
          <p:nvGrpSpPr>
            <p:cNvPr id="2808" name="20%"/>
            <p:cNvGrpSpPr/>
            <p:nvPr/>
          </p:nvGrpSpPr>
          <p:grpSpPr>
            <a:xfrm>
              <a:off x="883288" y="673401"/>
              <a:ext cx="927594" cy="878444"/>
              <a:chOff x="0" y="14514"/>
              <a:chExt cx="927592" cy="878442"/>
            </a:xfrm>
          </p:grpSpPr>
          <p:sp>
            <p:nvSpPr>
              <p:cNvPr id="2806" name="Oval"/>
              <p:cNvSpPr/>
              <p:nvPr/>
            </p:nvSpPr>
            <p:spPr>
              <a:xfrm>
                <a:off x="0" y="14514"/>
                <a:ext cx="927593" cy="878444"/>
              </a:xfrm>
              <a:prstGeom prst="ellipse">
                <a:avLst/>
              </a:prstGeom>
              <a:solidFill>
                <a:srgbClr val="00AB8E"/>
              </a:solidFill>
              <a:ln w="3175" cap="flat">
                <a:noFill/>
                <a:miter lim="400000"/>
              </a:ln>
              <a:effectLst/>
            </p:spPr>
            <p:txBody>
              <a:bodyPr wrap="square" lIns="27093" tIns="27093" rIns="27093" bIns="27093" numCol="1" anchor="ctr">
                <a:noAutofit/>
              </a:bodyPr>
              <a:lstStyle/>
              <a:p>
                <a:pPr defTabSz="587022">
                  <a:defRPr sz="2800">
                    <a:solidFill>
                      <a:srgbClr val="FFFFFF"/>
                    </a:solidFill>
                    <a:latin typeface="Helvetica Neue Medium"/>
                    <a:ea typeface="Helvetica Neue Medium"/>
                    <a:cs typeface="Helvetica Neue Medium"/>
                    <a:sym typeface="Helvetica Neue Medium"/>
                  </a:defRPr>
                </a:pPr>
              </a:p>
            </p:txBody>
          </p:sp>
          <p:sp>
            <p:nvSpPr>
              <p:cNvPr id="2807" name="20%"/>
              <p:cNvSpPr/>
              <p:nvPr/>
            </p:nvSpPr>
            <p:spPr>
              <a:xfrm>
                <a:off x="135842" y="453735"/>
                <a:ext cx="6559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800">
                    <a:solidFill>
                      <a:srgbClr val="FFFFFF"/>
                    </a:solidFill>
                    <a:latin typeface="Helvetica Neue Medium"/>
                    <a:ea typeface="Helvetica Neue Medium"/>
                    <a:cs typeface="Helvetica Neue Medium"/>
                    <a:sym typeface="Helvetica Neue Medium"/>
                  </a:defRPr>
                </a:lvl1pPr>
              </a:lstStyle>
              <a:p>
                <a:pPr/>
                <a:r>
                  <a:t>20%</a:t>
                </a:r>
              </a:p>
            </p:txBody>
          </p:sp>
        </p:grpSp>
      </p:gr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811" name="Coming out of the clouds she momentarily glimpsed the tops of the trees spinning up to meet her like a patch of giant broccoli. It was petrifying, but she must have passed out immediately because the next thing she remembered was waking up the following "/>
          <p:cNvSpPr txBox="1"/>
          <p:nvPr/>
        </p:nvSpPr>
        <p:spPr>
          <a:xfrm>
            <a:off x="75224" y="2506023"/>
            <a:ext cx="12994019" cy="474154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325120">
              <a:spcBef>
                <a:spcPts val="800"/>
              </a:spcBef>
              <a:defRPr sz="2800">
                <a:latin typeface="Arial"/>
                <a:ea typeface="Arial"/>
                <a:cs typeface="Arial"/>
                <a:sym typeface="Arial"/>
              </a:defRPr>
            </a:pPr>
            <a:r>
              <a:t>Coming out of the clouds she momentarily glimpsed the tops of the trees spinning up to meet her like a patch of giant broccoli. It was petrifying, but she must have passed out immediately because the next thing she remembered was waking up the following morning. It was Christmas Day. She was still strapped into her seat, but it was now wedged firmly into the ground. </a:t>
            </a:r>
          </a:p>
          <a:p>
            <a:pPr algn="l" defTabSz="325120">
              <a:spcBef>
                <a:spcPts val="800"/>
              </a:spcBef>
              <a:defRPr sz="2800">
                <a:latin typeface="Times Roman"/>
                <a:ea typeface="Times Roman"/>
                <a:cs typeface="Times Roman"/>
                <a:sym typeface="Times Roman"/>
              </a:defRPr>
            </a:pPr>
          </a:p>
          <a:p>
            <a:pPr algn="l" defTabSz="325120">
              <a:spcBef>
                <a:spcPts val="800"/>
              </a:spcBef>
              <a:defRPr sz="2800">
                <a:latin typeface="Arial"/>
                <a:ea typeface="Arial"/>
                <a:cs typeface="Arial"/>
                <a:sym typeface="Arial"/>
              </a:defRPr>
            </a:pPr>
            <a:r>
              <a:t>Forty minutes after taking off, the aircraft had apparently been struck by lightning, one deadly bolt causing a fuel tank to explode and rip off the right wing. As the fuselage began to disintegrate around her, Koepcke had been thrown clear of the airborne wreckage and then fell more than two miles down into the jungle Despite the trauma of this experience, she realised at once what had happened. </a:t>
            </a:r>
          </a:p>
        </p:txBody>
      </p:sp>
      <p:sp>
        <p:nvSpPr>
          <p:cNvPr id="2812" name="The Girl Who Fell from the Sky"/>
          <p:cNvSpPr txBox="1"/>
          <p:nvPr/>
        </p:nvSpPr>
        <p:spPr>
          <a:xfrm>
            <a:off x="4498214" y="1383406"/>
            <a:ext cx="3730325" cy="36431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2000"/>
            </a:lvl1pPr>
          </a:lstStyle>
          <a:p>
            <a:pPr/>
            <a:r>
              <a:t>The Girl Who Fell from the Sky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graphicFrame>
        <p:nvGraphicFramePr>
          <p:cNvPr id="1752" name="Table"/>
          <p:cNvGraphicFramePr/>
          <p:nvPr/>
        </p:nvGraphicFramePr>
        <p:xfrm>
          <a:off x="1482484" y="2547503"/>
          <a:ext cx="5713846" cy="586070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5995"/>
                <a:gridCol w="445995"/>
                <a:gridCol w="445995"/>
                <a:gridCol w="445995"/>
                <a:gridCol w="445995"/>
                <a:gridCol w="445995"/>
                <a:gridCol w="445995"/>
                <a:gridCol w="445995"/>
                <a:gridCol w="445995"/>
                <a:gridCol w="445995"/>
                <a:gridCol w="445995"/>
                <a:gridCol w="807900"/>
              </a:tblGrid>
              <a:tr h="791995">
                <a:tc gridSpan="11">
                  <a:txBody>
                    <a:bodyPr/>
                    <a:lstStyle/>
                    <a:p>
                      <a:pPr defTabSz="914400"/>
                      <a:r>
                        <a:rPr b="1" sz="2200">
                          <a:sym typeface="Helvetica Neue"/>
                        </a:rPr>
                        <a:t>likely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r>
                        <a:rPr b="1" sz="2200">
                          <a:sym typeface="Helvetica Neue"/>
                        </a:rPr>
                        <a:t>Total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633588">
                <a:tc>
                  <a:txBody>
                    <a:bodyPr/>
                    <a:lstStyle/>
                    <a:p>
                      <a:pPr defTabSz="914400"/>
                      <a:r>
                        <a:rPr sz="2200">
                          <a:sym typeface="Helvetica Neue"/>
                        </a:rPr>
                        <a:t>l</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k</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gridSpan="11">
                  <a:txBody>
                    <a:bodyPr/>
                    <a:lstStyle/>
                    <a:p>
                      <a:pPr defTabSz="914400"/>
                      <a:r>
                        <a:rPr b="1" sz="2200">
                          <a:sym typeface="Helvetica Neue"/>
                        </a:rPr>
                        <a:t>originally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sz="2200">
                          <a:sym typeface="Helvetica Neue"/>
                        </a:rPr>
                        <a:t>o</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g</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a</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gridSpan="11">
                  <a:txBody>
                    <a:bodyPr/>
                    <a:lstStyle/>
                    <a:p>
                      <a:pPr defTabSz="914400"/>
                      <a:r>
                        <a:rPr b="1" sz="2200">
                          <a:sym typeface="Helvetica Neue"/>
                        </a:rPr>
                        <a:t>ferociously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sz="2200">
                          <a:sym typeface="Helvetica Neue"/>
                        </a:rPr>
                        <a:t>f</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o</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c</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o</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u</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pic>
        <p:nvPicPr>
          <p:cNvPr id="1753" name="IMG_1128.JPG" descr="IMG_1128.JPG"/>
          <p:cNvPicPr>
            <a:picLocks noChangeAspect="1"/>
          </p:cNvPicPr>
          <p:nvPr/>
        </p:nvPicPr>
        <p:blipFill>
          <a:blip r:embed="rId2">
            <a:extLst/>
          </a:blip>
          <a:stretch>
            <a:fillRect/>
          </a:stretch>
        </p:blipFill>
        <p:spPr>
          <a:xfrm>
            <a:off x="7502704" y="3341080"/>
            <a:ext cx="5125707" cy="4273562"/>
          </a:xfrm>
          <a:prstGeom prst="rect">
            <a:avLst/>
          </a:prstGeom>
          <a:ln w="12700">
            <a:miter lim="400000"/>
          </a:ln>
        </p:spPr>
      </p:pic>
      <p:sp>
        <p:nvSpPr>
          <p:cNvPr id="1754" name="Scrabble Endings"/>
          <p:cNvSpPr txBox="1"/>
          <p:nvPr>
            <p:ph type="title"/>
          </p:nvPr>
        </p:nvSpPr>
        <p:spPr>
          <a:prstGeom prst="rect">
            <a:avLst/>
          </a:prstGeom>
        </p:spPr>
        <p:txBody>
          <a:bodyPr/>
          <a:lstStyle/>
          <a:p>
            <a:pPr/>
            <a:r>
              <a:t>Scrabble Endings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7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2" grpId="1"/>
    </p:bldLst>
  </p:timing>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4" name="Vocabulary check…"/>
          <p:cNvSpPr txBox="1"/>
          <p:nvPr>
            <p:ph type="title"/>
          </p:nvPr>
        </p:nvSpPr>
        <p:spPr>
          <a:xfrm>
            <a:off x="435340" y="85764"/>
            <a:ext cx="12349320" cy="2286002"/>
          </a:xfrm>
          <a:prstGeom prst="rect">
            <a:avLst/>
          </a:prstGeom>
        </p:spPr>
        <p:txBody>
          <a:bodyPr/>
          <a:lstStyle/>
          <a:p>
            <a:pPr/>
            <a:r>
              <a:t>Vocabulary check</a:t>
            </a:r>
          </a:p>
        </p:txBody>
      </p:sp>
      <p:sp>
        <p:nvSpPr>
          <p:cNvPr id="2815" name="violent pitching - plunged - plummeting"/>
          <p:cNvSpPr txBox="1"/>
          <p:nvPr/>
        </p:nvSpPr>
        <p:spPr>
          <a:xfrm>
            <a:off x="2342043" y="2457025"/>
            <a:ext cx="9123505" cy="660393"/>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457195">
              <a:defRPr b="1" sz="3800">
                <a:uFill>
                  <a:solidFill>
                    <a:srgbClr val="000000"/>
                  </a:solidFill>
                </a:uFill>
                <a:latin typeface="+mj-lt"/>
                <a:ea typeface="+mj-ea"/>
                <a:cs typeface="+mj-cs"/>
                <a:sym typeface="Helvetica"/>
              </a:defRPr>
            </a:pPr>
            <a:r>
              <a:t>violent pitching</a:t>
            </a:r>
            <a:r>
              <a:rPr b="0"/>
              <a:t> - </a:t>
            </a:r>
            <a:r>
              <a:t>plunged</a:t>
            </a:r>
            <a:r>
              <a:rPr b="0"/>
              <a:t> - </a:t>
            </a:r>
            <a:r>
              <a:t>plummeting</a:t>
            </a:r>
          </a:p>
        </p:txBody>
      </p:sp>
      <p:grpSp>
        <p:nvGrpSpPr>
          <p:cNvPr id="2839" name="Group"/>
          <p:cNvGrpSpPr/>
          <p:nvPr/>
        </p:nvGrpSpPr>
        <p:grpSpPr>
          <a:xfrm>
            <a:off x="7721445" y="4012143"/>
            <a:ext cx="2561303" cy="3611452"/>
            <a:chOff x="0" y="0"/>
            <a:chExt cx="2561301" cy="3611450"/>
          </a:xfrm>
        </p:grpSpPr>
        <p:sp>
          <p:nvSpPr>
            <p:cNvPr id="2816" name="Rounded Rectangle"/>
            <p:cNvSpPr/>
            <p:nvPr/>
          </p:nvSpPr>
          <p:spPr>
            <a:xfrm>
              <a:off x="0" y="25627"/>
              <a:ext cx="2561302" cy="3585824"/>
            </a:xfrm>
            <a:prstGeom prst="roundRect">
              <a:avLst>
                <a:gd name="adj" fmla="val 18143"/>
              </a:avLst>
            </a:prstGeom>
            <a:solidFill>
              <a:srgbClr val="0096F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grpSp>
          <p:nvGrpSpPr>
            <p:cNvPr id="2819" name="Contextualise"/>
            <p:cNvGrpSpPr/>
            <p:nvPr/>
          </p:nvGrpSpPr>
          <p:grpSpPr>
            <a:xfrm>
              <a:off x="313039" y="389680"/>
              <a:ext cx="1935215" cy="348147"/>
              <a:chOff x="-1" y="-1"/>
              <a:chExt cx="1935214" cy="348145"/>
            </a:xfrm>
          </p:grpSpPr>
          <p:sp>
            <p:nvSpPr>
              <p:cNvPr id="2817" name="Rectangle"/>
              <p:cNvSpPr/>
              <p:nvPr/>
            </p:nvSpPr>
            <p:spPr>
              <a:xfrm>
                <a:off x="-2" y="-2"/>
                <a:ext cx="1935216" cy="348147"/>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18" name="Contextualise"/>
              <p:cNvSpPr txBox="1"/>
              <p:nvPr/>
            </p:nvSpPr>
            <p:spPr>
              <a:xfrm>
                <a:off x="-2" y="3757"/>
                <a:ext cx="1935216" cy="340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Contextualise</a:t>
                </a:r>
              </a:p>
            </p:txBody>
          </p:sp>
        </p:grpSp>
        <p:grpSp>
          <p:nvGrpSpPr>
            <p:cNvPr id="2822" name="Give other examples"/>
            <p:cNvGrpSpPr/>
            <p:nvPr/>
          </p:nvGrpSpPr>
          <p:grpSpPr>
            <a:xfrm>
              <a:off x="313042" y="1818529"/>
              <a:ext cx="1935214" cy="318853"/>
              <a:chOff x="0" y="0"/>
              <a:chExt cx="1935213" cy="318852"/>
            </a:xfrm>
          </p:grpSpPr>
          <p:sp>
            <p:nvSpPr>
              <p:cNvPr id="2820" name="Rectangle"/>
              <p:cNvSpPr/>
              <p:nvPr/>
            </p:nvSpPr>
            <p:spPr>
              <a:xfrm>
                <a:off x="0" y="0"/>
                <a:ext cx="1935214" cy="318853"/>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21" name="Give other examples"/>
              <p:cNvSpPr/>
              <p:nvPr/>
            </p:nvSpPr>
            <p:spPr>
              <a:xfrm>
                <a:off x="0" y="159419"/>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Give other examples</a:t>
                </a:r>
              </a:p>
            </p:txBody>
          </p:sp>
        </p:grpSp>
        <p:grpSp>
          <p:nvGrpSpPr>
            <p:cNvPr id="2825" name="Repeat the word"/>
            <p:cNvGrpSpPr/>
            <p:nvPr/>
          </p:nvGrpSpPr>
          <p:grpSpPr>
            <a:xfrm>
              <a:off x="313042" y="865178"/>
              <a:ext cx="1935214" cy="318850"/>
              <a:chOff x="0" y="0"/>
              <a:chExt cx="1935213" cy="318848"/>
            </a:xfrm>
          </p:grpSpPr>
          <p:sp>
            <p:nvSpPr>
              <p:cNvPr id="2823" name="Rectangle"/>
              <p:cNvSpPr/>
              <p:nvPr/>
            </p:nvSpPr>
            <p:spPr>
              <a:xfrm>
                <a:off x="0" y="0"/>
                <a:ext cx="1935214" cy="318849"/>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24" name="Repeat the word"/>
              <p:cNvSpPr/>
              <p:nvPr/>
            </p:nvSpPr>
            <p:spPr>
              <a:xfrm>
                <a:off x="0" y="159419"/>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Repeat the word</a:t>
                </a:r>
              </a:p>
            </p:txBody>
          </p:sp>
        </p:grpSp>
        <p:grpSp>
          <p:nvGrpSpPr>
            <p:cNvPr id="2828" name="Child friendly definition"/>
            <p:cNvGrpSpPr/>
            <p:nvPr/>
          </p:nvGrpSpPr>
          <p:grpSpPr>
            <a:xfrm>
              <a:off x="313042" y="1322279"/>
              <a:ext cx="1935214" cy="318850"/>
              <a:chOff x="0" y="0"/>
              <a:chExt cx="1935213" cy="318848"/>
            </a:xfrm>
          </p:grpSpPr>
          <p:sp>
            <p:nvSpPr>
              <p:cNvPr id="2826" name="Rectangle"/>
              <p:cNvSpPr/>
              <p:nvPr/>
            </p:nvSpPr>
            <p:spPr>
              <a:xfrm>
                <a:off x="0" y="0"/>
                <a:ext cx="1935214" cy="318849"/>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27" name="Child friendly definition"/>
              <p:cNvSpPr/>
              <p:nvPr/>
            </p:nvSpPr>
            <p:spPr>
              <a:xfrm>
                <a:off x="0" y="159421"/>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Child friendly definition</a:t>
                </a:r>
              </a:p>
            </p:txBody>
          </p:sp>
        </p:grpSp>
        <p:grpSp>
          <p:nvGrpSpPr>
            <p:cNvPr id="2831" name="Relate to experience"/>
            <p:cNvGrpSpPr/>
            <p:nvPr/>
          </p:nvGrpSpPr>
          <p:grpSpPr>
            <a:xfrm>
              <a:off x="313042" y="2257160"/>
              <a:ext cx="1935214" cy="318849"/>
              <a:chOff x="0" y="0"/>
              <a:chExt cx="1935213" cy="318847"/>
            </a:xfrm>
          </p:grpSpPr>
          <p:sp>
            <p:nvSpPr>
              <p:cNvPr id="2829" name="Rectangle"/>
              <p:cNvSpPr/>
              <p:nvPr/>
            </p:nvSpPr>
            <p:spPr>
              <a:xfrm>
                <a:off x="0" y="0"/>
                <a:ext cx="1935214" cy="318848"/>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30" name="Relate to experience"/>
              <p:cNvSpPr/>
              <p:nvPr/>
            </p:nvSpPr>
            <p:spPr>
              <a:xfrm>
                <a:off x="0" y="159418"/>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Relate to experience</a:t>
                </a:r>
              </a:p>
            </p:txBody>
          </p:sp>
        </p:grpSp>
        <p:grpSp>
          <p:nvGrpSpPr>
            <p:cNvPr id="2834" name="Engage in other ways"/>
            <p:cNvGrpSpPr/>
            <p:nvPr/>
          </p:nvGrpSpPr>
          <p:grpSpPr>
            <a:xfrm>
              <a:off x="313042" y="2733289"/>
              <a:ext cx="1935214" cy="318850"/>
              <a:chOff x="0" y="0"/>
              <a:chExt cx="1935213" cy="318848"/>
            </a:xfrm>
          </p:grpSpPr>
          <p:sp>
            <p:nvSpPr>
              <p:cNvPr id="2832" name="Rectangle"/>
              <p:cNvSpPr/>
              <p:nvPr/>
            </p:nvSpPr>
            <p:spPr>
              <a:xfrm>
                <a:off x="0" y="0"/>
                <a:ext cx="1935214" cy="318849"/>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33" name="Engage in other ways"/>
              <p:cNvSpPr/>
              <p:nvPr/>
            </p:nvSpPr>
            <p:spPr>
              <a:xfrm>
                <a:off x="0" y="159419"/>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Engage in other ways</a:t>
                </a:r>
              </a:p>
            </p:txBody>
          </p:sp>
        </p:grpSp>
        <p:grpSp>
          <p:nvGrpSpPr>
            <p:cNvPr id="2837" name="Record"/>
            <p:cNvGrpSpPr/>
            <p:nvPr/>
          </p:nvGrpSpPr>
          <p:grpSpPr>
            <a:xfrm>
              <a:off x="313042" y="3180188"/>
              <a:ext cx="1935214" cy="318849"/>
              <a:chOff x="0" y="0"/>
              <a:chExt cx="1935213" cy="318847"/>
            </a:xfrm>
          </p:grpSpPr>
          <p:sp>
            <p:nvSpPr>
              <p:cNvPr id="2835" name="Rectangle"/>
              <p:cNvSpPr/>
              <p:nvPr/>
            </p:nvSpPr>
            <p:spPr>
              <a:xfrm>
                <a:off x="0" y="0"/>
                <a:ext cx="1935214" cy="318848"/>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pPr>
              </a:p>
            </p:txBody>
          </p:sp>
          <p:sp>
            <p:nvSpPr>
              <p:cNvPr id="2836" name="Record"/>
              <p:cNvSpPr/>
              <p:nvPr/>
            </p:nvSpPr>
            <p:spPr>
              <a:xfrm>
                <a:off x="0" y="159418"/>
                <a:ext cx="1935214" cy="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no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j-lt"/>
                    <a:ea typeface="+mj-ea"/>
                    <a:cs typeface="+mj-cs"/>
                    <a:sym typeface="Helvetica"/>
                  </a:defRPr>
                </a:lvl1pPr>
              </a:lstStyle>
              <a:p>
                <a:pPr/>
                <a:r>
                  <a:t>Record</a:t>
                </a:r>
              </a:p>
            </p:txBody>
          </p:sp>
        </p:grpSp>
        <p:sp>
          <p:nvSpPr>
            <p:cNvPr id="2838" name="Seven Steps"/>
            <p:cNvSpPr txBox="1"/>
            <p:nvPr/>
          </p:nvSpPr>
          <p:spPr>
            <a:xfrm>
              <a:off x="748960" y="0"/>
              <a:ext cx="1063377" cy="487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noAutofit/>
            </a:bodyPr>
            <a:lstStyle>
              <a:lvl1pPr algn="l" defTabSz="650240">
                <a:defRPr b="1" sz="1200">
                  <a:latin typeface="+mj-lt"/>
                  <a:ea typeface="+mj-ea"/>
                  <a:cs typeface="+mj-cs"/>
                  <a:sym typeface="Helvetica"/>
                </a:defRPr>
              </a:lvl1pPr>
            </a:lstStyle>
            <a:p>
              <a:pPr/>
              <a:r>
                <a:t>Seven Steps</a:t>
              </a:r>
            </a:p>
          </p:txBody>
        </p:sp>
      </p:grpSp>
      <p:pic>
        <p:nvPicPr>
          <p:cNvPr id="2840" name="Image" descr="Image"/>
          <p:cNvPicPr>
            <a:picLocks noChangeAspect="1"/>
          </p:cNvPicPr>
          <p:nvPr/>
        </p:nvPicPr>
        <p:blipFill>
          <a:blip r:embed="rId2">
            <a:extLst/>
          </a:blip>
          <a:stretch>
            <a:fillRect/>
          </a:stretch>
        </p:blipFill>
        <p:spPr>
          <a:xfrm>
            <a:off x="2516475" y="3913910"/>
            <a:ext cx="4162433" cy="38766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0" grpId="1"/>
    </p:bldLst>
  </p:timing>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2" name="Read Aloud"/>
          <p:cNvSpPr txBox="1"/>
          <p:nvPr>
            <p:ph type="title"/>
          </p:nvPr>
        </p:nvSpPr>
        <p:spPr>
          <a:xfrm>
            <a:off x="2205435" y="-58864"/>
            <a:ext cx="8324861" cy="2286008"/>
          </a:xfrm>
          <a:prstGeom prst="rect">
            <a:avLst/>
          </a:prstGeom>
        </p:spPr>
        <p:txBody>
          <a:bodyPr/>
          <a:lstStyle/>
          <a:p>
            <a:pPr/>
            <a:r>
              <a:t>Read Aloud</a:t>
            </a:r>
          </a:p>
        </p:txBody>
      </p:sp>
      <p:sp>
        <p:nvSpPr>
          <p:cNvPr id="2843" name="Another alternative"/>
          <p:cNvSpPr txBox="1"/>
          <p:nvPr/>
        </p:nvSpPr>
        <p:spPr>
          <a:xfrm>
            <a:off x="2339971" y="6653172"/>
            <a:ext cx="8324858" cy="2286006"/>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normAutofit fontScale="100000" lnSpcReduction="0"/>
          </a:bodyPr>
          <a:lstStyle>
            <a:lvl1pPr defTabSz="830861">
              <a:defRPr sz="7200">
                <a:latin typeface="Helvetica Light"/>
                <a:ea typeface="Helvetica Light"/>
                <a:cs typeface="Helvetica Light"/>
                <a:sym typeface="Helvetica Light"/>
              </a:defRPr>
            </a:lvl1pPr>
          </a:lstStyle>
          <a:p>
            <a:pPr/>
            <a:r>
              <a:t>Comprehension Tennis</a:t>
            </a:r>
          </a:p>
        </p:txBody>
      </p:sp>
      <p:pic>
        <p:nvPicPr>
          <p:cNvPr id="2844" name="Image" descr="Image"/>
          <p:cNvPicPr>
            <a:picLocks noChangeAspect="1"/>
          </p:cNvPicPr>
          <p:nvPr/>
        </p:nvPicPr>
        <p:blipFill>
          <a:blip r:embed="rId2">
            <a:extLst/>
          </a:blip>
          <a:stretch>
            <a:fillRect/>
          </a:stretch>
        </p:blipFill>
        <p:spPr>
          <a:xfrm>
            <a:off x="4245321" y="3083679"/>
            <a:ext cx="4514159" cy="317984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846" name="On Christmas Eve, seventeen-year-old Juliane Koepcke was flying high above the South American rainforest when the airliner carrying her and her mother was hit by a violent storm. The previous evening had been prom night at Koepcke’s school, but now term "/>
          <p:cNvSpPr txBox="1"/>
          <p:nvPr/>
        </p:nvSpPr>
        <p:spPr>
          <a:xfrm>
            <a:off x="75928" y="2527349"/>
            <a:ext cx="12857024" cy="6367150"/>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325120">
              <a:spcBef>
                <a:spcPts val="800"/>
              </a:spcBef>
              <a:defRPr sz="2800">
                <a:latin typeface="Arial"/>
                <a:ea typeface="Arial"/>
                <a:cs typeface="Arial"/>
                <a:sym typeface="Arial"/>
              </a:defRPr>
            </a:pPr>
            <a:r>
              <a:t>On Christmas Eve, seventeen-year-old Juliane Koepcke was flying high above the South American rainforest when the airliner carrying her and her mother was hit by a violent storm. The previous evening had been prom night at Koepcke’s school, but now term was over and they were heading home for the holidays. Home meant the remote Amazonian town of Pucallpa in Peru, where Koepcke’s father, Hans-Wilhelm, worked as a biologist. Her mother, Maria, was an ornithologist who studied birds and their behaviour. Sharing her parents’ passion for science and nature, Koepcke planned to follow their example by studying biology at university. </a:t>
            </a:r>
          </a:p>
          <a:p>
            <a:pPr algn="l" defTabSz="325120">
              <a:spcBef>
                <a:spcPts val="800"/>
              </a:spcBef>
              <a:defRPr sz="2800">
                <a:latin typeface="Times Roman"/>
                <a:ea typeface="Times Roman"/>
                <a:cs typeface="Times Roman"/>
                <a:sym typeface="Times Roman"/>
              </a:defRPr>
            </a:pPr>
          </a:p>
          <a:p>
            <a:pPr algn="l" defTabSz="325120">
              <a:spcBef>
                <a:spcPts val="800"/>
              </a:spcBef>
              <a:defRPr sz="2800">
                <a:latin typeface="Arial"/>
                <a:ea typeface="Arial"/>
                <a:cs typeface="Arial"/>
                <a:sym typeface="Arial"/>
              </a:defRPr>
            </a:pPr>
            <a:r>
              <a:t>On board the four-engined Lockheed Electra aeroplane she could hear other passengers complaining because their flight had been delayed by nearly seven hours. But they were airborne now and Koepcke was happy to be on holiday and looking forward to seeing her father. From her window seat she noticed storm clouds in the distance, but she loved flying and had no reason to feel afraid. </a:t>
            </a:r>
          </a:p>
        </p:txBody>
      </p:sp>
      <p:sp>
        <p:nvSpPr>
          <p:cNvPr id="2847" name="Another alternative"/>
          <p:cNvSpPr txBox="1"/>
          <p:nvPr/>
        </p:nvSpPr>
        <p:spPr>
          <a:xfrm>
            <a:off x="1896014" y="-215867"/>
            <a:ext cx="8324858" cy="2286003"/>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normAutofit fontScale="100000" lnSpcReduction="0"/>
          </a:bodyPr>
          <a:lstStyle>
            <a:lvl1pPr defTabSz="830861">
              <a:defRPr sz="7200">
                <a:latin typeface="Helvetica Light"/>
                <a:ea typeface="Helvetica Light"/>
                <a:cs typeface="Helvetica Light"/>
                <a:sym typeface="Helvetica Light"/>
              </a:defRPr>
            </a:lvl1pPr>
          </a:lstStyle>
          <a:p>
            <a:pPr/>
            <a:r>
              <a:t>Comprehension Tennis</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sp>
        <p:nvSpPr>
          <p:cNvPr id="2849" name="Timing a read: matching the teacher"/>
          <p:cNvSpPr txBox="1"/>
          <p:nvPr>
            <p:ph type="title"/>
          </p:nvPr>
        </p:nvSpPr>
        <p:spPr>
          <a:xfrm>
            <a:off x="292389" y="826363"/>
            <a:ext cx="11210768" cy="1619254"/>
          </a:xfrm>
          <a:prstGeom prst="rect">
            <a:avLst/>
          </a:prstGeom>
        </p:spPr>
        <p:txBody>
          <a:bodyPr lIns="38100" tIns="38100" rIns="38100" bIns="38100"/>
          <a:lstStyle>
            <a:lvl1pPr defTabSz="391413">
              <a:defRPr sz="5200">
                <a:latin typeface="Helvetica Neue Medium"/>
                <a:ea typeface="Helvetica Neue Medium"/>
                <a:cs typeface="Helvetica Neue Medium"/>
                <a:sym typeface="Helvetica Neue Medium"/>
              </a:defRPr>
            </a:lvl1pPr>
          </a:lstStyle>
          <a:p>
            <a:pPr/>
            <a:r>
              <a:t>Timing a read: matching the teacher</a:t>
            </a:r>
          </a:p>
        </p:txBody>
      </p:sp>
      <p:pic>
        <p:nvPicPr>
          <p:cNvPr id="2850" name="Image" descr="Image"/>
          <p:cNvPicPr>
            <a:picLocks noChangeAspect="1"/>
          </p:cNvPicPr>
          <p:nvPr/>
        </p:nvPicPr>
        <p:blipFill>
          <a:blip r:embed="rId2">
            <a:extLst/>
          </a:blip>
          <a:stretch>
            <a:fillRect/>
          </a:stretch>
        </p:blipFill>
        <p:spPr>
          <a:xfrm>
            <a:off x="-380966" y="1918885"/>
            <a:ext cx="3251202" cy="3251206"/>
          </a:xfrm>
          <a:prstGeom prst="rect">
            <a:avLst/>
          </a:prstGeom>
          <a:ln w="12700">
            <a:miter lim="400000"/>
          </a:ln>
        </p:spPr>
      </p:pic>
      <p:sp>
        <p:nvSpPr>
          <p:cNvPr id="2851" name="Her mother felt less relaxed about the storm. Never quite believing that something metal could rival the birds she studied, Maria didn’t like flying at the best of times. Now she began to feel anxious as the Electra dipped suddenly and entered a massive,"/>
          <p:cNvSpPr txBox="1"/>
          <p:nvPr/>
        </p:nvSpPr>
        <p:spPr>
          <a:xfrm>
            <a:off x="102205" y="5545692"/>
            <a:ext cx="13008183" cy="420814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325120">
              <a:spcBef>
                <a:spcPts val="800"/>
              </a:spcBef>
              <a:defRPr sz="2800">
                <a:latin typeface="Arial"/>
                <a:ea typeface="Arial"/>
                <a:cs typeface="Arial"/>
                <a:sym typeface="Arial"/>
              </a:defRPr>
            </a:pPr>
            <a:r>
              <a:t>Her mother felt less relaxed about the storm. Never quite believing that something metal could rival the birds she studied, Maria didn’t like flying at the best of times. Now she began to feel anxious as the Electra dipped suddenly and entered a massive, rain-dark cloud. Before long the plane was being buffeted about by the air currents, and after a few minutes even Koepcke began to feel that something wasn’t quite right. </a:t>
            </a:r>
            <a:endParaRPr>
              <a:latin typeface="Times Roman"/>
              <a:ea typeface="Times Roman"/>
              <a:cs typeface="Times Roman"/>
              <a:sym typeface="Times Roman"/>
            </a:endParaRPr>
          </a:p>
          <a:p>
            <a:pPr algn="l" defTabSz="325120">
              <a:spcBef>
                <a:spcPts val="800"/>
              </a:spcBef>
              <a:defRPr sz="2800">
                <a:latin typeface="Arial"/>
                <a:ea typeface="Arial"/>
                <a:cs typeface="Arial"/>
                <a:sym typeface="Arial"/>
              </a:defRPr>
            </a:pPr>
            <a:r>
              <a:t>Bags and other pieces of luggage started to fall from the overhead racks and drinks tipped into passengers’ laps. Soon Christmas presents and parcels began bouncing around the cabin as the aircraft was pitched up and down by the turbulence. </a:t>
            </a:r>
          </a:p>
        </p:txBody>
      </p:sp>
      <p:pic>
        <p:nvPicPr>
          <p:cNvPr id="2852" name="Image" descr="Image"/>
          <p:cNvPicPr>
            <a:picLocks noChangeAspect="1"/>
          </p:cNvPicPr>
          <p:nvPr/>
        </p:nvPicPr>
        <p:blipFill>
          <a:blip r:embed="rId3">
            <a:extLst/>
          </a:blip>
          <a:srcRect l="0" t="0" r="7492" b="20669"/>
          <a:stretch>
            <a:fillRect/>
          </a:stretch>
        </p:blipFill>
        <p:spPr>
          <a:xfrm>
            <a:off x="7931219" y="2718285"/>
            <a:ext cx="3653731" cy="1652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2" grpId="1"/>
    </p:bldLst>
  </p:timing>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854" name="Through her window Koepcke could see flashes of lightning around the aircraft. With the storm obviously closing in she too began to feel scared. Above the sound of the propellers several passengers could be heard crying as she reached across for her moth"/>
          <p:cNvSpPr txBox="1"/>
          <p:nvPr/>
        </p:nvSpPr>
        <p:spPr>
          <a:xfrm>
            <a:off x="161342" y="2897763"/>
            <a:ext cx="13008183" cy="527245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325120">
              <a:spcBef>
                <a:spcPts val="800"/>
              </a:spcBef>
              <a:defRPr sz="2800">
                <a:latin typeface="Arial"/>
                <a:ea typeface="Arial"/>
                <a:cs typeface="Arial"/>
                <a:sym typeface="Arial"/>
              </a:defRPr>
            </a:pPr>
            <a:r>
              <a:t>Through her window Koepcke could see flashes of lightning around the aircraft. With the storm obviously closing in she too began to feel scared. Above the sound of the propellers several passengers could be heard crying as she reached across for her mother’s hand. </a:t>
            </a:r>
          </a:p>
          <a:p>
            <a:pPr algn="l" defTabSz="325120">
              <a:spcBef>
                <a:spcPts val="800"/>
              </a:spcBef>
              <a:defRPr sz="2800">
                <a:latin typeface="Times Roman"/>
                <a:ea typeface="Times Roman"/>
                <a:cs typeface="Times Roman"/>
                <a:sym typeface="Times Roman"/>
              </a:defRPr>
            </a:pPr>
          </a:p>
          <a:p>
            <a:pPr algn="l" defTabSz="325120">
              <a:spcBef>
                <a:spcPts val="800"/>
              </a:spcBef>
              <a:defRPr sz="3400">
                <a:latin typeface="Arial"/>
                <a:ea typeface="Arial"/>
                <a:cs typeface="Arial"/>
                <a:sym typeface="Arial"/>
              </a:defRPr>
            </a:pPr>
            <a:r>
              <a:t>The violent pitching continued like this for nearly ten minutes, throwing the aircraft this way and that. Gripping her mother’s hand more tightly now, Koepcke looked out of the window and saw that one of the engines was glowing brightly. Her mother also noticed this and very quietly said, ‘That is the end. It’s all over.’ These were the last words Koepcke ever heard her say. </a:t>
            </a:r>
          </a:p>
        </p:txBody>
      </p:sp>
      <p:sp>
        <p:nvSpPr>
          <p:cNvPr id="2855" name="Chunking"/>
          <p:cNvSpPr txBox="1"/>
          <p:nvPr>
            <p:ph type="title" idx="4294967295"/>
          </p:nvPr>
        </p:nvSpPr>
        <p:spPr>
          <a:xfrm>
            <a:off x="4755055" y="135616"/>
            <a:ext cx="3494693" cy="1779698"/>
          </a:xfrm>
          <a:prstGeom prst="rect">
            <a:avLst/>
          </a:prstGeom>
        </p:spPr>
        <p:txBody>
          <a:bodyPr lIns="54183" tIns="54183" rIns="54183" bIns="54183"/>
          <a:lstStyle>
            <a:lvl1pPr marL="54183" indent="-54183" algn="l" defTabSz="1300480">
              <a:defRPr b="1" sz="5400">
                <a:latin typeface="Arial"/>
                <a:ea typeface="Arial"/>
                <a:cs typeface="Arial"/>
                <a:sym typeface="Arial"/>
              </a:defRPr>
            </a:lvl1pPr>
          </a:lstStyle>
          <a:p>
            <a:pPr/>
            <a:r>
              <a:t>Chunking</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7" name="Timed Retrieval"/>
          <p:cNvSpPr txBox="1"/>
          <p:nvPr>
            <p:ph type="title"/>
          </p:nvPr>
        </p:nvSpPr>
        <p:spPr>
          <a:xfrm>
            <a:off x="2180977" y="-89453"/>
            <a:ext cx="8324854" cy="2286002"/>
          </a:xfrm>
          <a:prstGeom prst="rect">
            <a:avLst/>
          </a:prstGeom>
        </p:spPr>
        <p:txBody>
          <a:bodyPr/>
          <a:lstStyle/>
          <a:p>
            <a:pPr/>
            <a:r>
              <a:t>Rapid Retrieval</a:t>
            </a:r>
          </a:p>
        </p:txBody>
      </p:sp>
      <p:sp>
        <p:nvSpPr>
          <p:cNvPr id="2858" name="How long did the violent pitching last for?…"/>
          <p:cNvSpPr txBox="1"/>
          <p:nvPr/>
        </p:nvSpPr>
        <p:spPr>
          <a:xfrm>
            <a:off x="216672" y="2803987"/>
            <a:ext cx="9656060" cy="5257793"/>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457195">
              <a:defRPr b="1" sz="2800">
                <a:solidFill>
                  <a:srgbClr val="008F00"/>
                </a:solidFill>
                <a:uFill>
                  <a:solidFill>
                    <a:srgbClr val="000000"/>
                  </a:solidFill>
                </a:uFill>
                <a:latin typeface="+mj-lt"/>
                <a:ea typeface="+mj-ea"/>
                <a:cs typeface="+mj-cs"/>
                <a:sym typeface="Helvetica"/>
              </a:defRPr>
            </a:pPr>
            <a:r>
              <a:t>Why </a:t>
            </a:r>
            <a:r>
              <a:rPr b="0"/>
              <a:t>did she begin to feel scared?</a:t>
            </a: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r>
              <a:t>How </a:t>
            </a:r>
            <a:r>
              <a:rPr b="0"/>
              <a:t>long did the violent pitching last for?</a:t>
            </a: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r>
              <a:t>What </a:t>
            </a:r>
            <a:r>
              <a:rPr b="0"/>
              <a:t>was plunged into darkness?</a:t>
            </a: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r>
              <a:t>Whose </a:t>
            </a:r>
            <a:r>
              <a:rPr b="0"/>
              <a:t>hand did she grip?</a:t>
            </a: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r>
              <a:t>When </a:t>
            </a:r>
            <a:r>
              <a:rPr b="0"/>
              <a:t>did she wake up and what was special about the day?</a:t>
            </a:r>
          </a:p>
          <a:p>
            <a:pPr algn="l" defTabSz="457195">
              <a:defRPr b="1" sz="2800">
                <a:solidFill>
                  <a:srgbClr val="008F00"/>
                </a:solidFill>
                <a:uFill>
                  <a:solidFill>
                    <a:srgbClr val="000000"/>
                  </a:solidFill>
                </a:uFill>
                <a:latin typeface="+mj-lt"/>
                <a:ea typeface="+mj-ea"/>
                <a:cs typeface="+mj-cs"/>
                <a:sym typeface="Helvetica"/>
              </a:defRPr>
            </a:pPr>
          </a:p>
          <a:p>
            <a:pPr algn="l" defTabSz="457195">
              <a:defRPr b="1" sz="2800">
                <a:solidFill>
                  <a:srgbClr val="008F00"/>
                </a:solidFill>
                <a:uFill>
                  <a:solidFill>
                    <a:srgbClr val="000000"/>
                  </a:solidFill>
                </a:uFill>
                <a:latin typeface="+mj-lt"/>
                <a:ea typeface="+mj-ea"/>
                <a:cs typeface="+mj-cs"/>
                <a:sym typeface="Helvetica"/>
              </a:defRPr>
            </a:pPr>
            <a:r>
              <a:t>Where </a:t>
            </a:r>
            <a:r>
              <a:rPr b="0"/>
              <a:t>did she land?</a:t>
            </a:r>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graphicFrame>
        <p:nvGraphicFramePr>
          <p:cNvPr id="2860" name="Table"/>
          <p:cNvGraphicFramePr/>
          <p:nvPr/>
        </p:nvGraphicFramePr>
        <p:xfrm>
          <a:off x="1352384" y="3008484"/>
          <a:ext cx="9938710" cy="595000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312902"/>
                <a:gridCol w="3312902"/>
                <a:gridCol w="3312902"/>
              </a:tblGrid>
              <a:tr h="414907">
                <a:tc>
                  <a:txBody>
                    <a:bodyPr/>
                    <a:lstStyle/>
                    <a:p>
                      <a:pPr defTabSz="325120"/>
                      <a:r>
                        <a:rPr b="1" sz="2000">
                          <a:sym typeface="Helvetica Neue"/>
                        </a:rPr>
                        <a:t>Who?</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325120">
                        <a:defRPr b="1"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b="1" sz="2000">
                          <a:sym typeface="Helvetica Neue"/>
                        </a:rPr>
                        <a:t>What?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823888">
                <a:tc>
                  <a:txBody>
                    <a:bodyPr/>
                    <a:lstStyle/>
                    <a:p>
                      <a:pPr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c>
                  <a:txBody>
                    <a:bodyPr/>
                    <a:lstStyle/>
                    <a:p>
                      <a:pPr algn="l"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c>
                  <a:txBody>
                    <a:bodyPr/>
                    <a:lstStyle/>
                    <a:p>
                      <a:pPr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r>
              <a:tr h="414907">
                <a:tc>
                  <a:txBody>
                    <a:bodyPr/>
                    <a:lstStyle/>
                    <a:p>
                      <a:pPr defTabSz="325120"/>
                      <a:r>
                        <a:rPr b="1" sz="2000">
                          <a:sym typeface="Helvetica Neue"/>
                        </a:rPr>
                        <a:t>Where?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defTabSz="325120"/>
                      <a:r>
                        <a:rPr sz="3400">
                          <a:sym typeface="Helvetica Neue"/>
                        </a:rPr>
                        <a:t>The Girl Who Fell from the Sky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b="1" sz="2000">
                          <a:sym typeface="Helvetica Neue"/>
                        </a:rPr>
                        <a:t>When?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057503">
                <a:tc>
                  <a:txBody>
                    <a:bodyPr/>
                    <a:lstStyle/>
                    <a:p>
                      <a:pPr algn="l" defTabSz="32512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c vMerge="1">
                  <a:tcPr/>
                </a:tc>
                <a:tc>
                  <a:txBody>
                    <a:bodyPr/>
                    <a:lstStyle/>
                    <a:p>
                      <a:pPr algn="l" defTabSz="325120">
                        <a:defRPr sz="2000">
                          <a:sym typeface="Helvetica Neue"/>
                        </a:defRPr>
                      </a:pPr>
                      <a:r>
                        <a:t>Christmas Eve</a:t>
                      </a:r>
                    </a:p>
                    <a:p>
                      <a:pPr algn="l" defTabSz="325120">
                        <a:defRPr sz="2000">
                          <a:sym typeface="Helvetica Neue"/>
                        </a:defRPr>
                      </a:pPr>
                      <a:r>
                        <a:t>Christmas Day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r>
              <a:tr h="414907">
                <a:tc>
                  <a:txBody>
                    <a:bodyPr/>
                    <a:lstStyle/>
                    <a:p>
                      <a:pPr defTabSz="325120"/>
                      <a:r>
                        <a:rPr b="1" sz="2000">
                          <a:sym typeface="Helvetica Neue"/>
                        </a:rPr>
                        <a:t>Why?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vMerge="1">
                  <a:tcPr/>
                </a:tc>
                <a:tc>
                  <a:txBody>
                    <a:bodyPr/>
                    <a:lstStyle/>
                    <a:p>
                      <a:pPr defTabSz="325120"/>
                      <a:r>
                        <a:rPr b="1" sz="2000">
                          <a:sym typeface="Helvetica Neue"/>
                        </a:rPr>
                        <a:t>How?</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823888">
                <a:tc>
                  <a:txBody>
                    <a:bodyPr/>
                    <a:lstStyle/>
                    <a:p>
                      <a:pPr algn="l"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c>
                  <a:txBody>
                    <a:bodyPr/>
                    <a:lstStyle/>
                    <a:p>
                      <a:pPr algn="l"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c>
                  <a:txBody>
                    <a:bodyPr/>
                    <a:lstStyle/>
                    <a:p>
                      <a:pPr algn="l" defTabSz="325120">
                        <a:defRPr sz="7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5F5F5"/>
                    </a:solidFill>
                  </a:tcPr>
                </a:tc>
              </a:tr>
            </a:tbl>
          </a:graphicData>
        </a:graphic>
      </p:graphicFrame>
      <p:sp>
        <p:nvSpPr>
          <p:cNvPr id="2861" name="Coming out of the clouds she momentarily glimpsed the tops of the trees spinning up to meet her like a patch of giant broccoli. It was petrifying, but she must have passed out immediately because the next thing she remembered was waking up the following "/>
          <p:cNvSpPr txBox="1"/>
          <p:nvPr/>
        </p:nvSpPr>
        <p:spPr>
          <a:xfrm>
            <a:off x="131279" y="868601"/>
            <a:ext cx="12994019" cy="207454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325120">
              <a:spcBef>
                <a:spcPts val="800"/>
              </a:spcBef>
              <a:defRPr sz="2800">
                <a:latin typeface="Arial"/>
                <a:ea typeface="Arial"/>
                <a:cs typeface="Arial"/>
                <a:sym typeface="Arial"/>
              </a:defRPr>
            </a:lvl1pPr>
          </a:lstStyle>
          <a:p>
            <a:pPr/>
            <a:r>
              <a:t>Coming out of the clouds she momentarily glimpsed the tops of the trees spinning up to meet her like a patch of giant broccoli. It was petrifying, but she must have passed out immediately because the next thing she remembered was waking up the following morning. It was Christmas Day. She was still strapped into her seat, but it was now wedged firmly into the ground. </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3" name="True or False"/>
          <p:cNvSpPr txBox="1"/>
          <p:nvPr>
            <p:ph type="title"/>
          </p:nvPr>
        </p:nvSpPr>
        <p:spPr>
          <a:xfrm>
            <a:off x="1438605" y="149235"/>
            <a:ext cx="8324854" cy="2286002"/>
          </a:xfrm>
          <a:prstGeom prst="rect">
            <a:avLst/>
          </a:prstGeom>
        </p:spPr>
        <p:txBody>
          <a:bodyPr/>
          <a:lstStyle/>
          <a:p>
            <a:pPr/>
            <a:r>
              <a:t>True or False</a:t>
            </a:r>
          </a:p>
        </p:txBody>
      </p:sp>
      <p:graphicFrame>
        <p:nvGraphicFramePr>
          <p:cNvPr id="2864" name="Table"/>
          <p:cNvGraphicFramePr/>
          <p:nvPr/>
        </p:nvGraphicFramePr>
        <p:xfrm>
          <a:off x="1786377" y="2641338"/>
          <a:ext cx="9432044" cy="601027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224646"/>
                <a:gridCol w="2224646"/>
                <a:gridCol w="2224646"/>
                <a:gridCol w="2758103"/>
              </a:tblGrid>
              <a:tr h="505732">
                <a:tc gridSpan="2">
                  <a:txBody>
                    <a:bodyPr/>
                    <a:lstStyle/>
                    <a:p>
                      <a:pPr defTabSz="1300480">
                        <a:defRPr sz="2400">
                          <a:sym typeface="Helvetica Neue"/>
                        </a:defRPr>
                      </a:pPr>
                    </a:p>
                  </a:txBody>
                  <a:tcPr marL="50800" marR="50800" marT="50800" marB="50800" anchor="ctr" anchorCtr="0" horzOverflow="overflow">
                    <a:lnL w="3175">
                      <a:solidFill>
                        <a:srgbClr val="606060"/>
                      </a:solidFill>
                      <a:miter lim="400000"/>
                    </a:lnL>
                    <a:lnR w="3175">
                      <a:solidFill>
                        <a:srgbClr val="B7B7B7"/>
                      </a:solidFill>
                      <a:miter lim="400000"/>
                    </a:lnR>
                    <a:lnT w="3175">
                      <a:solidFill>
                        <a:srgbClr val="606060"/>
                      </a:solidFill>
                      <a:miter lim="400000"/>
                    </a:lnT>
                    <a:lnB w="3175">
                      <a:solidFill>
                        <a:srgbClr val="B7B7B7"/>
                      </a:solidFill>
                      <a:miter lim="400000"/>
                    </a:lnB>
                    <a:solidFill>
                      <a:srgbClr val="EBEBEB"/>
                    </a:solidFill>
                  </a:tcPr>
                </a:tc>
                <a:tc hMerge="1">
                  <a:tcPr/>
                </a:tc>
                <a:tc>
                  <a:txBody>
                    <a:bodyPr/>
                    <a:lstStyle/>
                    <a:p>
                      <a:pPr defTabSz="1300480"/>
                      <a:r>
                        <a:rPr b="1" sz="2400">
                          <a:latin typeface="+mj-lt"/>
                          <a:ea typeface="+mj-ea"/>
                          <a:cs typeface="+mj-cs"/>
                          <a:sym typeface="Helvetica"/>
                        </a:rPr>
                        <a:t>TRUE</a:t>
                      </a:r>
                    </a:p>
                  </a:txBody>
                  <a:tcPr marL="50800" marR="50800" marT="50800" marB="50800" anchor="ctr" anchorCtr="0" horzOverflow="overflow">
                    <a:lnL w="3175">
                      <a:solidFill>
                        <a:srgbClr val="B7B7B7"/>
                      </a:solidFill>
                      <a:miter lim="400000"/>
                    </a:lnL>
                    <a:lnR w="3175">
                      <a:solidFill>
                        <a:srgbClr val="B7B7B7"/>
                      </a:solidFill>
                      <a:miter lim="400000"/>
                    </a:lnR>
                    <a:lnT w="3175">
                      <a:solidFill>
                        <a:srgbClr val="606060"/>
                      </a:solidFill>
                      <a:miter lim="400000"/>
                    </a:lnT>
                    <a:lnB w="3175">
                      <a:solidFill>
                        <a:srgbClr val="B7B7B7"/>
                      </a:solidFill>
                      <a:miter lim="400000"/>
                    </a:lnB>
                    <a:solidFill>
                      <a:srgbClr val="EBEBEB"/>
                    </a:solidFill>
                  </a:tcPr>
                </a:tc>
                <a:tc>
                  <a:txBody>
                    <a:bodyPr/>
                    <a:lstStyle/>
                    <a:p>
                      <a:pPr defTabSz="1300480"/>
                      <a:r>
                        <a:rPr b="1" sz="2400">
                          <a:latin typeface="+mj-lt"/>
                          <a:ea typeface="+mj-ea"/>
                          <a:cs typeface="+mj-cs"/>
                          <a:sym typeface="Helvetica"/>
                        </a:rPr>
                        <a:t>FALSE</a:t>
                      </a:r>
                    </a:p>
                  </a:txBody>
                  <a:tcPr marL="50800" marR="50800" marT="50800" marB="50800" anchor="ctr" anchorCtr="0" horzOverflow="overflow">
                    <a:lnL w="3175">
                      <a:solidFill>
                        <a:srgbClr val="B7B7B7"/>
                      </a:solidFill>
                      <a:miter lim="400000"/>
                    </a:lnL>
                    <a:lnR w="3175">
                      <a:solidFill>
                        <a:srgbClr val="606060"/>
                      </a:solidFill>
                      <a:miter lim="400000"/>
                    </a:lnR>
                    <a:lnT w="3175">
                      <a:solidFill>
                        <a:srgbClr val="606060"/>
                      </a:solidFill>
                      <a:miter lim="400000"/>
                    </a:lnT>
                    <a:lnB w="3175">
                      <a:solidFill>
                        <a:srgbClr val="B7B7B7"/>
                      </a:solidFill>
                      <a:miter lim="400000"/>
                    </a:lnB>
                    <a:solidFill>
                      <a:srgbClr val="EBEBEB"/>
                    </a:solidFill>
                  </a:tcPr>
                </a:tc>
              </a:tr>
              <a:tr h="1376135">
                <a:tc gridSpan="2">
                  <a:txBody>
                    <a:bodyPr/>
                    <a:lstStyle/>
                    <a:p>
                      <a:pPr algn="l" defTabSz="1300480"/>
                      <a:r>
                        <a:rPr sz="2400">
                          <a:sym typeface="Helvetica Neue"/>
                        </a:rPr>
                        <a:t>Juliane’s mother was an ornithologist.</a:t>
                      </a:r>
                    </a:p>
                  </a:txBody>
                  <a:tcPr marL="50800" marR="50800" marT="50800" marB="50800" anchor="ctr" anchorCtr="0" horzOverflow="overflow">
                    <a:lnL w="3175">
                      <a:solidFill>
                        <a:srgbClr val="606060"/>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hMerge="1">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606060"/>
                      </a:solidFill>
                      <a:miter lim="400000"/>
                    </a:lnR>
                    <a:lnT w="3175">
                      <a:solidFill>
                        <a:srgbClr val="B7B7B7"/>
                      </a:solidFill>
                      <a:miter lim="400000"/>
                    </a:lnT>
                    <a:lnB w="3175">
                      <a:solidFill>
                        <a:srgbClr val="B7B7B7"/>
                      </a:solidFill>
                      <a:miter lim="400000"/>
                    </a:lnB>
                    <a:solidFill>
                      <a:srgbClr val="EBEBEB"/>
                    </a:solidFill>
                  </a:tcPr>
                </a:tc>
              </a:tr>
              <a:tr h="1376135">
                <a:tc gridSpan="2">
                  <a:txBody>
                    <a:bodyPr/>
                    <a:lstStyle/>
                    <a:p>
                      <a:pPr algn="l" defTabSz="1300480"/>
                      <a:r>
                        <a:rPr sz="2400">
                          <a:sym typeface="Helvetica Neue"/>
                        </a:rPr>
                        <a:t>The aeroplane had four engines.</a:t>
                      </a:r>
                    </a:p>
                  </a:txBody>
                  <a:tcPr marL="50800" marR="50800" marT="50800" marB="50800" anchor="ctr" anchorCtr="0" horzOverflow="overflow">
                    <a:lnL w="3175">
                      <a:solidFill>
                        <a:srgbClr val="606060"/>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hMerge="1">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606060"/>
                      </a:solidFill>
                      <a:miter lim="400000"/>
                    </a:lnR>
                    <a:lnT w="3175">
                      <a:solidFill>
                        <a:srgbClr val="B7B7B7"/>
                      </a:solidFill>
                      <a:miter lim="400000"/>
                    </a:lnT>
                    <a:lnB w="3175">
                      <a:solidFill>
                        <a:srgbClr val="B7B7B7"/>
                      </a:solidFill>
                      <a:miter lim="400000"/>
                    </a:lnB>
                    <a:solidFill>
                      <a:srgbClr val="EBEBEB"/>
                    </a:solidFill>
                  </a:tcPr>
                </a:tc>
              </a:tr>
              <a:tr h="1376135">
                <a:tc gridSpan="2">
                  <a:txBody>
                    <a:bodyPr/>
                    <a:lstStyle/>
                    <a:p>
                      <a:pPr algn="l" defTabSz="1300480"/>
                      <a:r>
                        <a:rPr sz="2400">
                          <a:sym typeface="Helvetica Neue"/>
                        </a:rPr>
                        <a:t>Forty minutes after take off the aircraft had been hit by lightning.</a:t>
                      </a:r>
                    </a:p>
                  </a:txBody>
                  <a:tcPr marL="50800" marR="50800" marT="50800" marB="50800" anchor="ctr" anchorCtr="0" horzOverflow="overflow">
                    <a:lnL w="3175">
                      <a:solidFill>
                        <a:srgbClr val="606060"/>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hMerge="1">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B7B7B7"/>
                      </a:solidFill>
                      <a:miter lim="400000"/>
                    </a:lnR>
                    <a:lnT w="3175">
                      <a:solidFill>
                        <a:srgbClr val="B7B7B7"/>
                      </a:solidFill>
                      <a:miter lim="400000"/>
                    </a:lnT>
                    <a:lnB w="3175">
                      <a:solidFill>
                        <a:srgbClr val="B7B7B7"/>
                      </a:solidFill>
                      <a:miter lim="400000"/>
                    </a:lnB>
                    <a:solidFill>
                      <a:srgbClr val="EBEBEB"/>
                    </a:solidFill>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606060"/>
                      </a:solidFill>
                      <a:miter lim="400000"/>
                    </a:lnR>
                    <a:lnT w="3175">
                      <a:solidFill>
                        <a:srgbClr val="B7B7B7"/>
                      </a:solidFill>
                      <a:miter lim="400000"/>
                    </a:lnT>
                    <a:lnB w="3175">
                      <a:solidFill>
                        <a:srgbClr val="B7B7B7"/>
                      </a:solidFill>
                      <a:miter lim="400000"/>
                    </a:lnB>
                    <a:solidFill>
                      <a:srgbClr val="EBEBEB"/>
                    </a:solidFill>
                  </a:tcPr>
                </a:tc>
              </a:tr>
              <a:tr h="1376135">
                <a:tc gridSpan="2">
                  <a:txBody>
                    <a:bodyPr/>
                    <a:lstStyle/>
                    <a:p>
                      <a:pPr algn="l" defTabSz="1300480"/>
                      <a:r>
                        <a:rPr sz="2400">
                          <a:sym typeface="Helvetica Neue"/>
                        </a:rPr>
                        <a:t>Juliane fell more than three miles into the jungle.</a:t>
                      </a:r>
                    </a:p>
                  </a:txBody>
                  <a:tcPr marL="50800" marR="50800" marT="50800" marB="50800" anchor="ctr" anchorCtr="0" horzOverflow="overflow">
                    <a:lnL w="3175">
                      <a:solidFill>
                        <a:srgbClr val="606060"/>
                      </a:solidFill>
                      <a:miter lim="400000"/>
                    </a:lnL>
                    <a:lnR w="3175">
                      <a:solidFill>
                        <a:srgbClr val="B7B7B7"/>
                      </a:solidFill>
                      <a:miter lim="400000"/>
                    </a:lnR>
                    <a:lnT w="3175">
                      <a:solidFill>
                        <a:srgbClr val="B7B7B7"/>
                      </a:solidFill>
                      <a:miter lim="400000"/>
                    </a:lnT>
                    <a:lnB w="3175">
                      <a:solidFill>
                        <a:srgbClr val="606060"/>
                      </a:solidFill>
                      <a:miter lim="400000"/>
                    </a:lnB>
                    <a:solidFill>
                      <a:srgbClr val="EBEBEB"/>
                    </a:solidFill>
                  </a:tcPr>
                </a:tc>
                <a:tc hMerge="1">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B7B7B7"/>
                      </a:solidFill>
                      <a:miter lim="400000"/>
                    </a:lnR>
                    <a:lnT w="3175">
                      <a:solidFill>
                        <a:srgbClr val="B7B7B7"/>
                      </a:solidFill>
                      <a:miter lim="400000"/>
                    </a:lnT>
                    <a:lnB w="3175">
                      <a:solidFill>
                        <a:srgbClr val="606060"/>
                      </a:solidFill>
                      <a:miter lim="400000"/>
                    </a:lnB>
                    <a:solidFill>
                      <a:srgbClr val="EBEBEB"/>
                    </a:solidFill>
                  </a:tcPr>
                </a:tc>
                <a:tc>
                  <a:txBody>
                    <a:bodyPr/>
                    <a:lstStyle/>
                    <a:p>
                      <a:pPr defTabSz="1300480">
                        <a:defRPr sz="2400">
                          <a:sym typeface="Helvetica Neue"/>
                        </a:defRPr>
                      </a:pPr>
                    </a:p>
                  </a:txBody>
                  <a:tcPr marL="50800" marR="50800" marT="50800" marB="50800" anchor="ctr" anchorCtr="0" horzOverflow="overflow">
                    <a:lnL w="3175">
                      <a:solidFill>
                        <a:srgbClr val="B7B7B7"/>
                      </a:solidFill>
                      <a:miter lim="400000"/>
                    </a:lnL>
                    <a:lnR w="3175">
                      <a:solidFill>
                        <a:srgbClr val="606060"/>
                      </a:solidFill>
                      <a:miter lim="400000"/>
                    </a:lnR>
                    <a:lnT w="3175">
                      <a:solidFill>
                        <a:srgbClr val="B7B7B7"/>
                      </a:solidFill>
                      <a:miter lim="400000"/>
                    </a:lnT>
                    <a:lnB w="3175">
                      <a:solidFill>
                        <a:srgbClr val="606060"/>
                      </a:solidFill>
                      <a:miter lim="400000"/>
                    </a:lnB>
                    <a:solidFill>
                      <a:srgbClr val="EBEBEB"/>
                    </a:solidFill>
                  </a:tcPr>
                </a:tc>
              </a:tr>
            </a:tbl>
          </a:graphicData>
        </a:graphic>
      </p:graphicFrame>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9" name="Group"/>
          <p:cNvGrpSpPr/>
          <p:nvPr/>
        </p:nvGrpSpPr>
        <p:grpSpPr>
          <a:xfrm>
            <a:off x="2245065" y="1464325"/>
            <a:ext cx="2438415" cy="3413777"/>
            <a:chOff x="0" y="0"/>
            <a:chExt cx="2438413" cy="3413775"/>
          </a:xfrm>
        </p:grpSpPr>
        <p:sp>
          <p:nvSpPr>
            <p:cNvPr id="2866" name="Rounded Rectangle"/>
            <p:cNvSpPr/>
            <p:nvPr/>
          </p:nvSpPr>
          <p:spPr>
            <a:xfrm>
              <a:off x="-1" y="-1"/>
              <a:ext cx="2438414" cy="3413777"/>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867" name="Find and Copy"/>
            <p:cNvSpPr txBox="1"/>
            <p:nvPr/>
          </p:nvSpPr>
          <p:spPr>
            <a:xfrm>
              <a:off x="629701" y="167069"/>
              <a:ext cx="1297864"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Find and Copy</a:t>
              </a:r>
            </a:p>
          </p:txBody>
        </p:sp>
        <p:sp>
          <p:nvSpPr>
            <p:cNvPr id="2868" name="Line"/>
            <p:cNvSpPr/>
            <p:nvPr/>
          </p:nvSpPr>
          <p:spPr>
            <a:xfrm>
              <a:off x="357628" y="2204353"/>
              <a:ext cx="1706221" cy="10"/>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grpSp>
      <p:grpSp>
        <p:nvGrpSpPr>
          <p:cNvPr id="2873" name="Group"/>
          <p:cNvGrpSpPr/>
          <p:nvPr/>
        </p:nvGrpSpPr>
        <p:grpSpPr>
          <a:xfrm>
            <a:off x="7121861" y="1456263"/>
            <a:ext cx="2438419" cy="3413768"/>
            <a:chOff x="0" y="0"/>
            <a:chExt cx="2438418" cy="3413767"/>
          </a:xfrm>
        </p:grpSpPr>
        <p:sp>
          <p:nvSpPr>
            <p:cNvPr id="2870" name="Rounded Rectangle"/>
            <p:cNvSpPr/>
            <p:nvPr/>
          </p:nvSpPr>
          <p:spPr>
            <a:xfrm>
              <a:off x="-1" y="-1"/>
              <a:ext cx="2438419" cy="3413768"/>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871" name="Short Sentence"/>
            <p:cNvSpPr txBox="1"/>
            <p:nvPr/>
          </p:nvSpPr>
          <p:spPr>
            <a:xfrm>
              <a:off x="393146" y="125935"/>
              <a:ext cx="1305047"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Short Sentence</a:t>
              </a:r>
            </a:p>
          </p:txBody>
        </p:sp>
        <p:sp>
          <p:nvSpPr>
            <p:cNvPr id="2872" name="Line"/>
            <p:cNvSpPr/>
            <p:nvPr/>
          </p:nvSpPr>
          <p:spPr>
            <a:xfrm>
              <a:off x="366096" y="2312908"/>
              <a:ext cx="1706223" cy="7"/>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grpSp>
      <p:grpSp>
        <p:nvGrpSpPr>
          <p:cNvPr id="2879" name="Group"/>
          <p:cNvGrpSpPr/>
          <p:nvPr/>
        </p:nvGrpSpPr>
        <p:grpSpPr>
          <a:xfrm>
            <a:off x="7086641" y="4870021"/>
            <a:ext cx="2438423" cy="3413771"/>
            <a:chOff x="-1" y="0"/>
            <a:chExt cx="2438422" cy="3413769"/>
          </a:xfrm>
        </p:grpSpPr>
        <p:sp>
          <p:nvSpPr>
            <p:cNvPr id="2874" name="Rounded Rectangle"/>
            <p:cNvSpPr/>
            <p:nvPr/>
          </p:nvSpPr>
          <p:spPr>
            <a:xfrm>
              <a:off x="-2" y="-1"/>
              <a:ext cx="2438424" cy="341377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875" name="Write down…"/>
            <p:cNvSpPr txBox="1"/>
            <p:nvPr/>
          </p:nvSpPr>
          <p:spPr>
            <a:xfrm>
              <a:off x="740223" y="219021"/>
              <a:ext cx="1118164"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Write down…</a:t>
              </a:r>
            </a:p>
          </p:txBody>
        </p:sp>
        <p:sp>
          <p:nvSpPr>
            <p:cNvPr id="2876" name="Line"/>
            <p:cNvSpPr/>
            <p:nvPr/>
          </p:nvSpPr>
          <p:spPr>
            <a:xfrm>
              <a:off x="383031" y="1256083"/>
              <a:ext cx="1706224" cy="6"/>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77" name="Line"/>
            <p:cNvSpPr/>
            <p:nvPr/>
          </p:nvSpPr>
          <p:spPr>
            <a:xfrm>
              <a:off x="385227" y="1879634"/>
              <a:ext cx="1706224" cy="4"/>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78" name="Line"/>
            <p:cNvSpPr/>
            <p:nvPr/>
          </p:nvSpPr>
          <p:spPr>
            <a:xfrm>
              <a:off x="385227" y="2461336"/>
              <a:ext cx="1706224"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grpSp>
      <p:grpSp>
        <p:nvGrpSpPr>
          <p:cNvPr id="2886" name="Group"/>
          <p:cNvGrpSpPr/>
          <p:nvPr/>
        </p:nvGrpSpPr>
        <p:grpSpPr>
          <a:xfrm>
            <a:off x="2192906" y="4870021"/>
            <a:ext cx="2438420" cy="3413771"/>
            <a:chOff x="-1" y="0"/>
            <a:chExt cx="2438418" cy="3413769"/>
          </a:xfrm>
        </p:grpSpPr>
        <p:sp>
          <p:nvSpPr>
            <p:cNvPr id="2880" name="Rounded Rectangle"/>
            <p:cNvSpPr/>
            <p:nvPr/>
          </p:nvSpPr>
          <p:spPr>
            <a:xfrm>
              <a:off x="-2" y="-1"/>
              <a:ext cx="2438420" cy="341377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881" name="Give two"/>
            <p:cNvSpPr txBox="1"/>
            <p:nvPr/>
          </p:nvSpPr>
          <p:spPr>
            <a:xfrm>
              <a:off x="685312" y="151623"/>
              <a:ext cx="1357293"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Give two</a:t>
              </a:r>
            </a:p>
          </p:txBody>
        </p:sp>
        <p:sp>
          <p:nvSpPr>
            <p:cNvPr id="2882" name="Line"/>
            <p:cNvSpPr/>
            <p:nvPr/>
          </p:nvSpPr>
          <p:spPr>
            <a:xfrm>
              <a:off x="336382" y="1404694"/>
              <a:ext cx="1706223"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83" name="1."/>
            <p:cNvSpPr txBox="1"/>
            <p:nvPr/>
          </p:nvSpPr>
          <p:spPr>
            <a:xfrm>
              <a:off x="15660" y="1093924"/>
              <a:ext cx="584333"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sz="1800">
                  <a:latin typeface="+mj-lt"/>
                  <a:ea typeface="+mj-ea"/>
                  <a:cs typeface="+mj-cs"/>
                  <a:sym typeface="Helvetica"/>
                </a:defRPr>
              </a:lvl1pPr>
            </a:lstStyle>
            <a:p>
              <a:pPr/>
              <a:r>
                <a:t>1.</a:t>
              </a:r>
            </a:p>
          </p:txBody>
        </p:sp>
        <p:sp>
          <p:nvSpPr>
            <p:cNvPr id="2884" name="Line"/>
            <p:cNvSpPr/>
            <p:nvPr/>
          </p:nvSpPr>
          <p:spPr>
            <a:xfrm>
              <a:off x="366097" y="2149763"/>
              <a:ext cx="1706222"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85" name="2."/>
            <p:cNvSpPr txBox="1"/>
            <p:nvPr/>
          </p:nvSpPr>
          <p:spPr>
            <a:xfrm>
              <a:off x="15660" y="1838994"/>
              <a:ext cx="584333"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sz="1800">
                  <a:latin typeface="+mj-lt"/>
                  <a:ea typeface="+mj-ea"/>
                  <a:cs typeface="+mj-cs"/>
                  <a:sym typeface="Helvetica"/>
                </a:defRPr>
              </a:lvl1pPr>
            </a:lstStyle>
            <a:p>
              <a:pPr/>
              <a:r>
                <a:t>2.</a:t>
              </a:r>
            </a:p>
          </p:txBody>
        </p:sp>
      </p:grpSp>
      <p:grpSp>
        <p:nvGrpSpPr>
          <p:cNvPr id="2900" name="Group"/>
          <p:cNvGrpSpPr/>
          <p:nvPr/>
        </p:nvGrpSpPr>
        <p:grpSpPr>
          <a:xfrm>
            <a:off x="4683450" y="1464311"/>
            <a:ext cx="2438432" cy="3413788"/>
            <a:chOff x="-1" y="-1"/>
            <a:chExt cx="2438431" cy="3413786"/>
          </a:xfrm>
        </p:grpSpPr>
        <p:grpSp>
          <p:nvGrpSpPr>
            <p:cNvPr id="2889" name="Group"/>
            <p:cNvGrpSpPr/>
            <p:nvPr/>
          </p:nvGrpSpPr>
          <p:grpSpPr>
            <a:xfrm>
              <a:off x="-2" y="-2"/>
              <a:ext cx="2438432" cy="3413788"/>
              <a:chOff x="0" y="0"/>
              <a:chExt cx="2438431" cy="3413786"/>
            </a:xfrm>
          </p:grpSpPr>
          <p:sp>
            <p:nvSpPr>
              <p:cNvPr id="2887" name="Rounded Rectangle"/>
              <p:cNvSpPr/>
              <p:nvPr/>
            </p:nvSpPr>
            <p:spPr>
              <a:xfrm>
                <a:off x="-1" y="-1"/>
                <a:ext cx="2438432" cy="3413788"/>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888" name="Explain (your choice) fully"/>
              <p:cNvSpPr txBox="1"/>
              <p:nvPr/>
            </p:nvSpPr>
            <p:spPr>
              <a:xfrm>
                <a:off x="345986" y="207348"/>
                <a:ext cx="1974009" cy="4639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Explain (your choice) fully</a:t>
                </a:r>
              </a:p>
            </p:txBody>
          </p:sp>
        </p:grpSp>
        <p:grpSp>
          <p:nvGrpSpPr>
            <p:cNvPr id="2899" name="Group"/>
            <p:cNvGrpSpPr/>
            <p:nvPr/>
          </p:nvGrpSpPr>
          <p:grpSpPr>
            <a:xfrm>
              <a:off x="345978" y="1078272"/>
              <a:ext cx="1746472" cy="1584992"/>
              <a:chOff x="-2" y="-2"/>
              <a:chExt cx="1746471" cy="1584990"/>
            </a:xfrm>
          </p:grpSpPr>
          <p:sp>
            <p:nvSpPr>
              <p:cNvPr id="2890" name="Line"/>
              <p:cNvSpPr/>
              <p:nvPr/>
            </p:nvSpPr>
            <p:spPr>
              <a:xfrm flipH="1">
                <a:off x="13553" y="4"/>
                <a:ext cx="5" cy="1554554"/>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91" name="Line"/>
              <p:cNvSpPr/>
              <p:nvPr/>
            </p:nvSpPr>
            <p:spPr>
              <a:xfrm flipH="1">
                <a:off x="1732908" y="4"/>
                <a:ext cx="9" cy="1554554"/>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grpSp>
            <p:nvGrpSpPr>
              <p:cNvPr id="2898" name="Group"/>
              <p:cNvGrpSpPr/>
              <p:nvPr/>
            </p:nvGrpSpPr>
            <p:grpSpPr>
              <a:xfrm>
                <a:off x="-3" y="-3"/>
                <a:ext cx="1746473" cy="1584992"/>
                <a:chOff x="-1" y="-1"/>
                <a:chExt cx="1746471" cy="1584990"/>
              </a:xfrm>
            </p:grpSpPr>
            <p:sp>
              <p:nvSpPr>
                <p:cNvPr id="2892" name="Line"/>
                <p:cNvSpPr/>
                <p:nvPr/>
              </p:nvSpPr>
              <p:spPr>
                <a:xfrm>
                  <a:off x="13549" y="-2"/>
                  <a:ext cx="1706243" cy="4"/>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93" name="Line"/>
                <p:cNvSpPr/>
                <p:nvPr/>
              </p:nvSpPr>
              <p:spPr>
                <a:xfrm>
                  <a:off x="13549" y="1584982"/>
                  <a:ext cx="1706243" cy="8"/>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894" name="Line"/>
                <p:cNvSpPr/>
                <p:nvPr/>
              </p:nvSpPr>
              <p:spPr>
                <a:xfrm>
                  <a:off x="-2" y="293735"/>
                  <a:ext cx="1706246" cy="10"/>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2895" name="Line"/>
                <p:cNvSpPr/>
                <p:nvPr/>
              </p:nvSpPr>
              <p:spPr>
                <a:xfrm>
                  <a:off x="-2" y="585767"/>
                  <a:ext cx="1706246" cy="9"/>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2896" name="Line"/>
                <p:cNvSpPr/>
                <p:nvPr/>
              </p:nvSpPr>
              <p:spPr>
                <a:xfrm>
                  <a:off x="40228" y="907610"/>
                  <a:ext cx="1706243" cy="11"/>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2897" name="Line"/>
                <p:cNvSpPr/>
                <p:nvPr/>
              </p:nvSpPr>
              <p:spPr>
                <a:xfrm>
                  <a:off x="40228" y="1236939"/>
                  <a:ext cx="1706243" cy="10"/>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grpSp>
        </p:grpSp>
      </p:grpSp>
      <p:grpSp>
        <p:nvGrpSpPr>
          <p:cNvPr id="2906" name="Group"/>
          <p:cNvGrpSpPr/>
          <p:nvPr/>
        </p:nvGrpSpPr>
        <p:grpSpPr>
          <a:xfrm>
            <a:off x="4648243" y="4883569"/>
            <a:ext cx="2438416" cy="3413767"/>
            <a:chOff x="-1" y="-1"/>
            <a:chExt cx="2438415" cy="3413766"/>
          </a:xfrm>
        </p:grpSpPr>
        <p:sp>
          <p:nvSpPr>
            <p:cNvPr id="2901" name="Rounded Rectangle"/>
            <p:cNvSpPr/>
            <p:nvPr/>
          </p:nvSpPr>
          <p:spPr>
            <a:xfrm>
              <a:off x="-2" y="-2"/>
              <a:ext cx="2438417" cy="3413767"/>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02" name="Long Sentence Sentence"/>
            <p:cNvSpPr txBox="1"/>
            <p:nvPr/>
          </p:nvSpPr>
          <p:spPr>
            <a:xfrm>
              <a:off x="472546" y="133995"/>
              <a:ext cx="1305047" cy="4639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Long Sentence Sentence</a:t>
              </a:r>
            </a:p>
          </p:txBody>
        </p:sp>
        <p:sp>
          <p:nvSpPr>
            <p:cNvPr id="2903" name="Line"/>
            <p:cNvSpPr/>
            <p:nvPr/>
          </p:nvSpPr>
          <p:spPr>
            <a:xfrm>
              <a:off x="441774" y="1451312"/>
              <a:ext cx="1706223"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904" name="Line"/>
            <p:cNvSpPr/>
            <p:nvPr/>
          </p:nvSpPr>
          <p:spPr>
            <a:xfrm>
              <a:off x="441774" y="2101678"/>
              <a:ext cx="1706223"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sp>
          <p:nvSpPr>
            <p:cNvPr id="2905" name="Line"/>
            <p:cNvSpPr/>
            <p:nvPr/>
          </p:nvSpPr>
          <p:spPr>
            <a:xfrm>
              <a:off x="441774" y="2705173"/>
              <a:ext cx="1706223" cy="5"/>
            </a:xfrm>
            <a:prstGeom prst="line">
              <a:avLst/>
            </a:prstGeom>
            <a:noFill/>
            <a:ln w="12700" cap="flat">
              <a:solidFill>
                <a:srgbClr val="000000"/>
              </a:solidFill>
              <a:prstDash val="solid"/>
              <a:miter lim="400000"/>
            </a:ln>
            <a:effectLst/>
          </p:spPr>
          <p:txBody>
            <a:bodyPr wrap="square" lIns="45718" tIns="45718" rIns="45718" bIns="45718" numCol="1" anchor="t">
              <a:noAutofit/>
            </a:bodyPr>
            <a:lstStyle/>
            <a:p>
              <a:pPr/>
            </a:p>
          </p:txBody>
        </p:sp>
      </p:grpSp>
      <p:grpSp>
        <p:nvGrpSpPr>
          <p:cNvPr id="2909" name="Group"/>
          <p:cNvGrpSpPr/>
          <p:nvPr/>
        </p:nvGrpSpPr>
        <p:grpSpPr>
          <a:xfrm>
            <a:off x="10248327" y="3345093"/>
            <a:ext cx="497598" cy="464247"/>
            <a:chOff x="12803" y="0"/>
            <a:chExt cx="497597" cy="464246"/>
          </a:xfrm>
        </p:grpSpPr>
        <p:sp>
          <p:nvSpPr>
            <p:cNvPr id="2907" name="Star"/>
            <p:cNvSpPr/>
            <p:nvPr/>
          </p:nvSpPr>
          <p:spPr>
            <a:xfrm>
              <a:off x="12803" y="0"/>
              <a:ext cx="497599" cy="464247"/>
            </a:xfrm>
            <a:prstGeom prst="star5">
              <a:avLst>
                <a:gd name="adj" fmla="val 19100"/>
                <a:gd name="hf" fmla="val 105146"/>
                <a:gd name="vf" fmla="val 110557"/>
              </a:avLst>
            </a:prstGeom>
            <a:solidFill>
              <a:srgbClr val="F1D130">
                <a:alpha val="71000"/>
              </a:srgbClr>
            </a:solidFill>
            <a:ln w="3175" cap="flat">
              <a:solidFill>
                <a:srgbClr val="53585F">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08" name="G"/>
            <p:cNvSpPr txBox="1"/>
            <p:nvPr/>
          </p:nvSpPr>
          <p:spPr>
            <a:xfrm>
              <a:off x="166559" y="103843"/>
              <a:ext cx="190085"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sz="1400">
                  <a:latin typeface="Helvetica Light"/>
                  <a:ea typeface="Helvetica Light"/>
                  <a:cs typeface="Helvetica Light"/>
                  <a:sym typeface="Helvetica Light"/>
                </a:defRPr>
              </a:lvl1pPr>
            </a:lstStyle>
            <a:p>
              <a:pPr/>
              <a:r>
                <a:t>G</a:t>
              </a:r>
            </a:p>
          </p:txBody>
        </p:sp>
      </p:grpSp>
      <p:sp>
        <p:nvSpPr>
          <p:cNvPr id="2910" name="Star"/>
          <p:cNvSpPr/>
          <p:nvPr/>
        </p:nvSpPr>
        <p:spPr>
          <a:xfrm>
            <a:off x="10248327" y="4553427"/>
            <a:ext cx="497588" cy="464235"/>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1" name="Star"/>
          <p:cNvSpPr/>
          <p:nvPr/>
        </p:nvSpPr>
        <p:spPr>
          <a:xfrm>
            <a:off x="8057057" y="7656479"/>
            <a:ext cx="497590" cy="464235"/>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2" name="Star"/>
          <p:cNvSpPr/>
          <p:nvPr/>
        </p:nvSpPr>
        <p:spPr>
          <a:xfrm>
            <a:off x="3163322" y="4269813"/>
            <a:ext cx="497591" cy="464233"/>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3" name="Star"/>
          <p:cNvSpPr/>
          <p:nvPr/>
        </p:nvSpPr>
        <p:spPr>
          <a:xfrm>
            <a:off x="5618657" y="7656479"/>
            <a:ext cx="497591" cy="464235"/>
          </a:xfrm>
          <a:prstGeom prst="star5">
            <a:avLst>
              <a:gd name="adj" fmla="val 19100"/>
              <a:gd name="hf" fmla="val 105146"/>
              <a:gd name="vf" fmla="val 110557"/>
            </a:avLst>
          </a:prstGeom>
          <a:solidFill>
            <a:srgbClr val="F1D13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4" name="Star"/>
          <p:cNvSpPr/>
          <p:nvPr/>
        </p:nvSpPr>
        <p:spPr>
          <a:xfrm>
            <a:off x="5618657" y="4269813"/>
            <a:ext cx="497591" cy="464233"/>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5" name="Star"/>
          <p:cNvSpPr/>
          <p:nvPr/>
        </p:nvSpPr>
        <p:spPr>
          <a:xfrm>
            <a:off x="8092278" y="4269813"/>
            <a:ext cx="497585" cy="464233"/>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6" name="Star"/>
          <p:cNvSpPr/>
          <p:nvPr/>
        </p:nvSpPr>
        <p:spPr>
          <a:xfrm>
            <a:off x="3215476" y="7656479"/>
            <a:ext cx="497585" cy="464235"/>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7" name="Star"/>
          <p:cNvSpPr/>
          <p:nvPr/>
        </p:nvSpPr>
        <p:spPr>
          <a:xfrm>
            <a:off x="10248327" y="5481196"/>
            <a:ext cx="497588" cy="464237"/>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18" name="Gold"/>
          <p:cNvSpPr txBox="1"/>
          <p:nvPr/>
        </p:nvSpPr>
        <p:spPr>
          <a:xfrm>
            <a:off x="10288037" y="3993796"/>
            <a:ext cx="507772"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Gold</a:t>
            </a:r>
          </a:p>
        </p:txBody>
      </p:sp>
      <p:sp>
        <p:nvSpPr>
          <p:cNvPr id="2919" name="Silver"/>
          <p:cNvSpPr txBox="1"/>
          <p:nvPr/>
        </p:nvSpPr>
        <p:spPr>
          <a:xfrm>
            <a:off x="10243239" y="5205181"/>
            <a:ext cx="507771"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Silver</a:t>
            </a:r>
          </a:p>
        </p:txBody>
      </p:sp>
      <p:sp>
        <p:nvSpPr>
          <p:cNvPr id="2920" name="Bronze"/>
          <p:cNvSpPr txBox="1"/>
          <p:nvPr/>
        </p:nvSpPr>
        <p:spPr>
          <a:xfrm>
            <a:off x="10182355" y="6078589"/>
            <a:ext cx="629535"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Bronze</a:t>
            </a:r>
          </a:p>
        </p:txBody>
      </p:sp>
      <p:sp>
        <p:nvSpPr>
          <p:cNvPr id="2921" name="KS2"/>
          <p:cNvSpPr txBox="1"/>
          <p:nvPr/>
        </p:nvSpPr>
        <p:spPr>
          <a:xfrm>
            <a:off x="10010378" y="1618903"/>
            <a:ext cx="815462"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sz="3000">
                <a:latin typeface="Avenir Heavy"/>
                <a:ea typeface="Avenir Heavy"/>
                <a:cs typeface="Avenir Heavy"/>
                <a:sym typeface="Avenir Heavy"/>
              </a:defRPr>
            </a:lvl1pPr>
          </a:lstStyle>
          <a:p>
            <a:pPr/>
            <a:r>
              <a:t>KS2</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3" name="Rectangle"/>
          <p:cNvSpPr/>
          <p:nvPr/>
        </p:nvSpPr>
        <p:spPr>
          <a:xfrm>
            <a:off x="6227617" y="2748913"/>
            <a:ext cx="368879" cy="414240"/>
          </a:xfrm>
          <a:prstGeom prst="rect">
            <a:avLst/>
          </a:prstGeom>
          <a:ln w="3175">
            <a:solidFill>
              <a:srgbClr val="000000">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grpSp>
        <p:nvGrpSpPr>
          <p:cNvPr id="2938" name="Group"/>
          <p:cNvGrpSpPr/>
          <p:nvPr/>
        </p:nvGrpSpPr>
        <p:grpSpPr>
          <a:xfrm>
            <a:off x="1964779" y="4876796"/>
            <a:ext cx="2438417" cy="3413768"/>
            <a:chOff x="-1" y="0"/>
            <a:chExt cx="2438415" cy="3413767"/>
          </a:xfrm>
        </p:grpSpPr>
        <p:sp>
          <p:nvSpPr>
            <p:cNvPr id="2924" name="Rounded Rectangle"/>
            <p:cNvSpPr/>
            <p:nvPr/>
          </p:nvSpPr>
          <p:spPr>
            <a:xfrm>
              <a:off x="-2" y="-1"/>
              <a:ext cx="2438417" cy="3413768"/>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grpSp>
          <p:nvGrpSpPr>
            <p:cNvPr id="2937" name="Group"/>
            <p:cNvGrpSpPr/>
            <p:nvPr/>
          </p:nvGrpSpPr>
          <p:grpSpPr>
            <a:xfrm>
              <a:off x="249663" y="323672"/>
              <a:ext cx="1939077" cy="2515539"/>
              <a:chOff x="-2" y="-1"/>
              <a:chExt cx="1939076" cy="2515538"/>
            </a:xfrm>
          </p:grpSpPr>
          <p:sp>
            <p:nvSpPr>
              <p:cNvPr id="2925" name="Draw Lines"/>
              <p:cNvSpPr txBox="1"/>
              <p:nvPr/>
            </p:nvSpPr>
            <p:spPr>
              <a:xfrm>
                <a:off x="390311" y="-2"/>
                <a:ext cx="1118168"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Draw Lines</a:t>
                </a:r>
              </a:p>
            </p:txBody>
          </p:sp>
          <p:grpSp>
            <p:nvGrpSpPr>
              <p:cNvPr id="2936" name="Group"/>
              <p:cNvGrpSpPr/>
              <p:nvPr/>
            </p:nvGrpSpPr>
            <p:grpSpPr>
              <a:xfrm>
                <a:off x="-3" y="483501"/>
                <a:ext cx="1939077" cy="2032037"/>
                <a:chOff x="-1" y="0"/>
                <a:chExt cx="1939076" cy="2032035"/>
              </a:xfrm>
            </p:grpSpPr>
            <p:sp>
              <p:nvSpPr>
                <p:cNvPr id="2926" name="Line"/>
                <p:cNvSpPr/>
                <p:nvPr/>
              </p:nvSpPr>
              <p:spPr>
                <a:xfrm>
                  <a:off x="379958" y="202628"/>
                  <a:ext cx="542063" cy="866767"/>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2927" name="Rectangle"/>
                <p:cNvSpPr/>
                <p:nvPr/>
              </p:nvSpPr>
              <p:spPr>
                <a:xfrm>
                  <a:off x="1936" y="-1"/>
                  <a:ext cx="368882" cy="414243"/>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28" name="Rectangle"/>
                <p:cNvSpPr/>
                <p:nvPr/>
              </p:nvSpPr>
              <p:spPr>
                <a:xfrm>
                  <a:off x="933282" y="-1"/>
                  <a:ext cx="1005787" cy="414243"/>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29" name="Rectangle"/>
                <p:cNvSpPr/>
                <p:nvPr/>
              </p:nvSpPr>
              <p:spPr>
                <a:xfrm>
                  <a:off x="1936" y="840509"/>
                  <a:ext cx="368882" cy="414241"/>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30" name="Rectangle"/>
                <p:cNvSpPr/>
                <p:nvPr/>
              </p:nvSpPr>
              <p:spPr>
                <a:xfrm>
                  <a:off x="933282" y="864640"/>
                  <a:ext cx="1005787" cy="414241"/>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31" name="Line"/>
                <p:cNvSpPr/>
                <p:nvPr/>
              </p:nvSpPr>
              <p:spPr>
                <a:xfrm flipV="1">
                  <a:off x="389862" y="218887"/>
                  <a:ext cx="522253" cy="834254"/>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grpSp>
              <p:nvGrpSpPr>
                <p:cNvPr id="2935" name="Group"/>
                <p:cNvGrpSpPr/>
                <p:nvPr/>
              </p:nvGrpSpPr>
              <p:grpSpPr>
                <a:xfrm>
                  <a:off x="-2" y="1617780"/>
                  <a:ext cx="1939077" cy="414255"/>
                  <a:chOff x="-1" y="-1"/>
                  <a:chExt cx="1939076" cy="414254"/>
                </a:xfrm>
              </p:grpSpPr>
              <p:sp>
                <p:nvSpPr>
                  <p:cNvPr id="2932" name="Rectangle"/>
                  <p:cNvSpPr/>
                  <p:nvPr/>
                </p:nvSpPr>
                <p:spPr>
                  <a:xfrm>
                    <a:off x="-2" y="-2"/>
                    <a:ext cx="368882" cy="414256"/>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33" name="Rectangle"/>
                  <p:cNvSpPr/>
                  <p:nvPr/>
                </p:nvSpPr>
                <p:spPr>
                  <a:xfrm>
                    <a:off x="933282" y="-2"/>
                    <a:ext cx="1005794" cy="414256"/>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34" name="Line"/>
                  <p:cNvSpPr/>
                  <p:nvPr/>
                </p:nvSpPr>
                <p:spPr>
                  <a:xfrm>
                    <a:off x="390300" y="209816"/>
                    <a:ext cx="521372" cy="9"/>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grpSp>
          </p:grpSp>
        </p:grpSp>
      </p:grpSp>
      <p:grpSp>
        <p:nvGrpSpPr>
          <p:cNvPr id="2950" name="Group"/>
          <p:cNvGrpSpPr/>
          <p:nvPr/>
        </p:nvGrpSpPr>
        <p:grpSpPr>
          <a:xfrm>
            <a:off x="1964779" y="1463032"/>
            <a:ext cx="2438417" cy="3413780"/>
            <a:chOff x="-1" y="-1"/>
            <a:chExt cx="2438415" cy="3413778"/>
          </a:xfrm>
        </p:grpSpPr>
        <p:sp>
          <p:nvSpPr>
            <p:cNvPr id="2939" name="Rounded Rectangle"/>
            <p:cNvSpPr/>
            <p:nvPr/>
          </p:nvSpPr>
          <p:spPr>
            <a:xfrm>
              <a:off x="-2" y="-2"/>
              <a:ext cx="2438417" cy="341378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grpSp>
          <p:nvGrpSpPr>
            <p:cNvPr id="2949" name="Group"/>
            <p:cNvGrpSpPr/>
            <p:nvPr/>
          </p:nvGrpSpPr>
          <p:grpSpPr>
            <a:xfrm>
              <a:off x="395899" y="155557"/>
              <a:ext cx="1629854" cy="3036765"/>
              <a:chOff x="-1" y="-1"/>
              <a:chExt cx="1629853" cy="3036763"/>
            </a:xfrm>
          </p:grpSpPr>
          <p:sp>
            <p:nvSpPr>
              <p:cNvPr id="2940" name="Tick one/two"/>
              <p:cNvSpPr txBox="1"/>
              <p:nvPr/>
            </p:nvSpPr>
            <p:spPr>
              <a:xfrm>
                <a:off x="165841" y="-2"/>
                <a:ext cx="1244497"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Tick one/two</a:t>
                </a:r>
              </a:p>
            </p:txBody>
          </p:sp>
          <p:sp>
            <p:nvSpPr>
              <p:cNvPr id="2941" name="Rectangle"/>
              <p:cNvSpPr/>
              <p:nvPr/>
            </p:nvSpPr>
            <p:spPr>
              <a:xfrm>
                <a:off x="1190814" y="611149"/>
                <a:ext cx="439039" cy="477899"/>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42" name="Rectangle"/>
              <p:cNvSpPr/>
              <p:nvPr/>
            </p:nvSpPr>
            <p:spPr>
              <a:xfrm>
                <a:off x="1190814" y="1304315"/>
                <a:ext cx="439039" cy="477898"/>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43" name="Rectangle"/>
              <p:cNvSpPr/>
              <p:nvPr/>
            </p:nvSpPr>
            <p:spPr>
              <a:xfrm>
                <a:off x="1190814" y="1931958"/>
                <a:ext cx="439039" cy="477899"/>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44" name="Rectangle"/>
              <p:cNvSpPr/>
              <p:nvPr/>
            </p:nvSpPr>
            <p:spPr>
              <a:xfrm>
                <a:off x="1190814" y="2558865"/>
                <a:ext cx="439039" cy="477898"/>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45" name="text"/>
              <p:cNvSpPr txBox="1"/>
              <p:nvPr/>
            </p:nvSpPr>
            <p:spPr>
              <a:xfrm>
                <a:off x="32383" y="778270"/>
                <a:ext cx="551955"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800">
                    <a:latin typeface="+mj-lt"/>
                    <a:ea typeface="+mj-ea"/>
                    <a:cs typeface="+mj-cs"/>
                    <a:sym typeface="Helvetica"/>
                  </a:defRPr>
                </a:lvl1pPr>
              </a:lstStyle>
              <a:p>
                <a:pPr/>
                <a:r>
                  <a:t>text</a:t>
                </a:r>
              </a:p>
            </p:txBody>
          </p:sp>
          <p:sp>
            <p:nvSpPr>
              <p:cNvPr id="2946" name="text"/>
              <p:cNvSpPr txBox="1"/>
              <p:nvPr/>
            </p:nvSpPr>
            <p:spPr>
              <a:xfrm>
                <a:off x="-2" y="1389165"/>
                <a:ext cx="584336"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800">
                    <a:latin typeface="+mj-lt"/>
                    <a:ea typeface="+mj-ea"/>
                    <a:cs typeface="+mj-cs"/>
                    <a:sym typeface="Helvetica"/>
                  </a:defRPr>
                </a:lvl1pPr>
              </a:lstStyle>
              <a:p>
                <a:pPr/>
                <a:r>
                  <a:t>text</a:t>
                </a:r>
              </a:p>
            </p:txBody>
          </p:sp>
          <p:sp>
            <p:nvSpPr>
              <p:cNvPr id="2947" name="text"/>
              <p:cNvSpPr txBox="1"/>
              <p:nvPr/>
            </p:nvSpPr>
            <p:spPr>
              <a:xfrm>
                <a:off x="-2" y="2008746"/>
                <a:ext cx="584336"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800">
                    <a:latin typeface="+mj-lt"/>
                    <a:ea typeface="+mj-ea"/>
                    <a:cs typeface="+mj-cs"/>
                    <a:sym typeface="Helvetica"/>
                  </a:defRPr>
                </a:lvl1pPr>
              </a:lstStyle>
              <a:p>
                <a:pPr/>
                <a:r>
                  <a:t>text</a:t>
                </a:r>
              </a:p>
            </p:txBody>
          </p:sp>
          <p:sp>
            <p:nvSpPr>
              <p:cNvPr id="2948" name="text"/>
              <p:cNvSpPr txBox="1"/>
              <p:nvPr/>
            </p:nvSpPr>
            <p:spPr>
              <a:xfrm>
                <a:off x="-2" y="2635652"/>
                <a:ext cx="584336" cy="387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800">
                    <a:latin typeface="+mj-lt"/>
                    <a:ea typeface="+mj-ea"/>
                    <a:cs typeface="+mj-cs"/>
                    <a:sym typeface="Helvetica"/>
                  </a:defRPr>
                </a:lvl1pPr>
              </a:lstStyle>
              <a:p>
                <a:pPr/>
                <a:r>
                  <a:t>text</a:t>
                </a:r>
              </a:p>
            </p:txBody>
          </p:sp>
        </p:grpSp>
      </p:grpSp>
      <p:sp>
        <p:nvSpPr>
          <p:cNvPr id="2951" name="Rounded Rectangle"/>
          <p:cNvSpPr/>
          <p:nvPr/>
        </p:nvSpPr>
        <p:spPr>
          <a:xfrm>
            <a:off x="4403183" y="1463035"/>
            <a:ext cx="2438408" cy="3413767"/>
          </a:xfrm>
          <a:prstGeom prst="roundRect">
            <a:avLst>
              <a:gd name="adj" fmla="val 18143"/>
            </a:avLst>
          </a:prstGeom>
          <a:solidFill>
            <a:srgbClr val="64B3DF">
              <a:alpha val="71000"/>
            </a:srgbClr>
          </a:solidFill>
          <a:ln w="12700">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grpSp>
        <p:nvGrpSpPr>
          <p:cNvPr id="2960" name="Group"/>
          <p:cNvGrpSpPr/>
          <p:nvPr/>
        </p:nvGrpSpPr>
        <p:grpSpPr>
          <a:xfrm>
            <a:off x="4639404" y="2114657"/>
            <a:ext cx="1963867" cy="2466978"/>
            <a:chOff x="0" y="-1"/>
            <a:chExt cx="1963865" cy="2466976"/>
          </a:xfrm>
        </p:grpSpPr>
        <p:sp>
          <p:nvSpPr>
            <p:cNvPr id="2952" name="Rectangle"/>
            <p:cNvSpPr/>
            <p:nvPr/>
          </p:nvSpPr>
          <p:spPr>
            <a:xfrm>
              <a:off x="1588210" y="-2"/>
              <a:ext cx="368881" cy="414242"/>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53" name="Rectangle"/>
            <p:cNvSpPr/>
            <p:nvPr/>
          </p:nvSpPr>
          <p:spPr>
            <a:xfrm>
              <a:off x="1588210" y="1383840"/>
              <a:ext cx="368881" cy="414241"/>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54" name="Rectangle"/>
            <p:cNvSpPr/>
            <p:nvPr/>
          </p:nvSpPr>
          <p:spPr>
            <a:xfrm>
              <a:off x="1588210" y="2052734"/>
              <a:ext cx="368881" cy="414242"/>
            </a:xfrm>
            <a:prstGeom prst="rect">
              <a:avLst/>
            </a:prstGeom>
            <a:noFill/>
            <a:ln w="3175" cap="flat">
              <a:solidFill>
                <a:srgbClr val="000000">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55" name="Statement…"/>
            <p:cNvSpPr txBox="1"/>
            <p:nvPr/>
          </p:nvSpPr>
          <p:spPr>
            <a:xfrm>
              <a:off x="-1" y="141223"/>
              <a:ext cx="1146992"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200">
                  <a:latin typeface="+mj-lt"/>
                  <a:ea typeface="+mj-ea"/>
                  <a:cs typeface="+mj-cs"/>
                  <a:sym typeface="Helvetica"/>
                </a:defRPr>
              </a:lvl1pPr>
            </a:lstStyle>
            <a:p>
              <a:pPr/>
              <a:r>
                <a:t>Statement…</a:t>
              </a:r>
            </a:p>
          </p:txBody>
        </p:sp>
        <p:sp>
          <p:nvSpPr>
            <p:cNvPr id="2956" name="Statement…"/>
            <p:cNvSpPr txBox="1"/>
            <p:nvPr/>
          </p:nvSpPr>
          <p:spPr>
            <a:xfrm>
              <a:off x="-1" y="773360"/>
              <a:ext cx="1146992"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200">
                  <a:latin typeface="+mj-lt"/>
                  <a:ea typeface="+mj-ea"/>
                  <a:cs typeface="+mj-cs"/>
                  <a:sym typeface="Helvetica"/>
                </a:defRPr>
              </a:lvl1pPr>
            </a:lstStyle>
            <a:p>
              <a:pPr/>
              <a:r>
                <a:t>Statement…</a:t>
              </a:r>
            </a:p>
          </p:txBody>
        </p:sp>
        <p:sp>
          <p:nvSpPr>
            <p:cNvPr id="2957" name="Statement…"/>
            <p:cNvSpPr txBox="1"/>
            <p:nvPr/>
          </p:nvSpPr>
          <p:spPr>
            <a:xfrm>
              <a:off x="-1" y="1431068"/>
              <a:ext cx="1146992"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200">
                  <a:latin typeface="+mj-lt"/>
                  <a:ea typeface="+mj-ea"/>
                  <a:cs typeface="+mj-cs"/>
                  <a:sym typeface="Helvetica"/>
                </a:defRPr>
              </a:lvl1pPr>
            </a:lstStyle>
            <a:p>
              <a:pPr/>
              <a:r>
                <a:t>Statement…</a:t>
              </a:r>
            </a:p>
          </p:txBody>
        </p:sp>
        <p:sp>
          <p:nvSpPr>
            <p:cNvPr id="2958" name="Statement…"/>
            <p:cNvSpPr txBox="1"/>
            <p:nvPr/>
          </p:nvSpPr>
          <p:spPr>
            <a:xfrm>
              <a:off x="-1" y="2073054"/>
              <a:ext cx="1146992"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i="1" sz="1200">
                  <a:latin typeface="+mj-lt"/>
                  <a:ea typeface="+mj-ea"/>
                  <a:cs typeface="+mj-cs"/>
                  <a:sym typeface="Helvetica"/>
                </a:defRPr>
              </a:lvl1pPr>
            </a:lstStyle>
            <a:p>
              <a:pPr/>
              <a:r>
                <a:t>Statement…</a:t>
              </a:r>
            </a:p>
          </p:txBody>
        </p:sp>
        <p:sp>
          <p:nvSpPr>
            <p:cNvPr id="2959" name="1"/>
            <p:cNvSpPr txBox="1"/>
            <p:nvPr/>
          </p:nvSpPr>
          <p:spPr>
            <a:xfrm>
              <a:off x="1619401" y="735556"/>
              <a:ext cx="344464"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sz="1200">
                  <a:latin typeface="+mj-lt"/>
                  <a:ea typeface="+mj-ea"/>
                  <a:cs typeface="+mj-cs"/>
                  <a:sym typeface="Helvetica"/>
                </a:defRPr>
              </a:lvl1pPr>
            </a:lstStyle>
            <a:p>
              <a:pPr/>
              <a:r>
                <a:t>1</a:t>
              </a:r>
            </a:p>
          </p:txBody>
        </p:sp>
      </p:grpSp>
      <p:sp>
        <p:nvSpPr>
          <p:cNvPr id="2961" name="Sequence the text"/>
          <p:cNvSpPr txBox="1"/>
          <p:nvPr/>
        </p:nvSpPr>
        <p:spPr>
          <a:xfrm>
            <a:off x="4988750" y="1613891"/>
            <a:ext cx="1614521"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b="1" sz="1200">
                <a:latin typeface="+mj-lt"/>
                <a:ea typeface="+mj-ea"/>
                <a:cs typeface="+mj-cs"/>
                <a:sym typeface="Helvetica"/>
              </a:defRPr>
            </a:lvl1pPr>
          </a:lstStyle>
          <a:p>
            <a:pPr/>
            <a:r>
              <a:t>Sequence the text</a:t>
            </a:r>
          </a:p>
        </p:txBody>
      </p:sp>
      <p:grpSp>
        <p:nvGrpSpPr>
          <p:cNvPr id="2976" name="Group"/>
          <p:cNvGrpSpPr/>
          <p:nvPr/>
        </p:nvGrpSpPr>
        <p:grpSpPr>
          <a:xfrm>
            <a:off x="6841580" y="1463032"/>
            <a:ext cx="2438419" cy="3413780"/>
            <a:chOff x="0" y="-1"/>
            <a:chExt cx="2438418" cy="3413778"/>
          </a:xfrm>
        </p:grpSpPr>
        <p:sp>
          <p:nvSpPr>
            <p:cNvPr id="2962" name="Rounded Rectangle"/>
            <p:cNvSpPr/>
            <p:nvPr/>
          </p:nvSpPr>
          <p:spPr>
            <a:xfrm>
              <a:off x="-1" y="-2"/>
              <a:ext cx="2438419" cy="341378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63" name="Circle the correct option"/>
            <p:cNvSpPr txBox="1"/>
            <p:nvPr/>
          </p:nvSpPr>
          <p:spPr>
            <a:xfrm>
              <a:off x="348028" y="167069"/>
              <a:ext cx="1967738"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Circle the correct option</a:t>
              </a:r>
            </a:p>
          </p:txBody>
        </p:sp>
        <p:grpSp>
          <p:nvGrpSpPr>
            <p:cNvPr id="2966" name="Group"/>
            <p:cNvGrpSpPr/>
            <p:nvPr/>
          </p:nvGrpSpPr>
          <p:grpSpPr>
            <a:xfrm>
              <a:off x="164991" y="1267535"/>
              <a:ext cx="884891" cy="378534"/>
              <a:chOff x="-1" y="-1"/>
              <a:chExt cx="884890" cy="378532"/>
            </a:xfrm>
          </p:grpSpPr>
          <p:sp>
            <p:nvSpPr>
              <p:cNvPr id="2964" name="Rounded Rectangle"/>
              <p:cNvSpPr/>
              <p:nvPr/>
            </p:nvSpPr>
            <p:spPr>
              <a:xfrm>
                <a:off x="-2" y="-2"/>
                <a:ext cx="884892" cy="378534"/>
              </a:xfrm>
              <a:prstGeom prst="roundRect">
                <a:avLst>
                  <a:gd name="adj" fmla="val 35066"/>
                </a:avLst>
              </a:prstGeom>
              <a:solidFill>
                <a:srgbClr val="FF9300">
                  <a:alpha val="71000"/>
                </a:srgbClr>
              </a:solidFill>
              <a:ln w="3175" cap="flat">
                <a:solidFill>
                  <a:srgbClr val="EC9F2E">
                    <a:alpha val="71000"/>
                  </a:srgbClr>
                </a:solidFill>
                <a:prstDash val="solid"/>
                <a:miter lim="400000"/>
              </a:ln>
              <a:effectLst/>
            </p:spPr>
            <p:txBody>
              <a:bodyPr wrap="square" lIns="50800" tIns="50800" rIns="50800" bIns="50800" numCol="1" anchor="ctr">
                <a:noAutofit/>
              </a:bodyPr>
              <a:lstStyle/>
              <a:p>
                <a:pPr defTabSz="650240">
                  <a:defRPr b="1" sz="1400">
                    <a:latin typeface="+mj-lt"/>
                    <a:ea typeface="+mj-ea"/>
                    <a:cs typeface="+mj-cs"/>
                    <a:sym typeface="Helvetica"/>
                  </a:defRPr>
                </a:pPr>
              </a:p>
            </p:txBody>
          </p:sp>
          <p:sp>
            <p:nvSpPr>
              <p:cNvPr id="2965" name="text"/>
              <p:cNvSpPr txBox="1"/>
              <p:nvPr/>
            </p:nvSpPr>
            <p:spPr>
              <a:xfrm>
                <a:off x="38876" y="27122"/>
                <a:ext cx="807138"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b="1" sz="1400">
                    <a:latin typeface="+mj-lt"/>
                    <a:ea typeface="+mj-ea"/>
                    <a:cs typeface="+mj-cs"/>
                    <a:sym typeface="Helvetica"/>
                  </a:defRPr>
                </a:lvl1pPr>
              </a:lstStyle>
              <a:p>
                <a:pPr/>
                <a:r>
                  <a:t>text</a:t>
                </a:r>
              </a:p>
            </p:txBody>
          </p:sp>
        </p:grpSp>
        <p:grpSp>
          <p:nvGrpSpPr>
            <p:cNvPr id="2969" name="Group"/>
            <p:cNvGrpSpPr/>
            <p:nvPr/>
          </p:nvGrpSpPr>
          <p:grpSpPr>
            <a:xfrm>
              <a:off x="1338664" y="1267535"/>
              <a:ext cx="884894" cy="378534"/>
              <a:chOff x="-1" y="-1"/>
              <a:chExt cx="884893" cy="378532"/>
            </a:xfrm>
          </p:grpSpPr>
          <p:sp>
            <p:nvSpPr>
              <p:cNvPr id="2967" name="Rounded Rectangle"/>
              <p:cNvSpPr/>
              <p:nvPr/>
            </p:nvSpPr>
            <p:spPr>
              <a:xfrm>
                <a:off x="-2" y="-2"/>
                <a:ext cx="884895" cy="378534"/>
              </a:xfrm>
              <a:prstGeom prst="roundRect">
                <a:avLst>
                  <a:gd name="adj" fmla="val 35066"/>
                </a:avLst>
              </a:prstGeom>
              <a:solidFill>
                <a:srgbClr val="FF9300">
                  <a:alpha val="71000"/>
                </a:srgbClr>
              </a:solidFill>
              <a:ln w="3175" cap="flat">
                <a:solidFill>
                  <a:srgbClr val="EC9F2E">
                    <a:alpha val="71000"/>
                  </a:srgbClr>
                </a:solidFill>
                <a:prstDash val="solid"/>
                <a:miter lim="400000"/>
              </a:ln>
              <a:effectLst/>
            </p:spPr>
            <p:txBody>
              <a:bodyPr wrap="square" lIns="50800" tIns="50800" rIns="50800" bIns="50800" numCol="1" anchor="ctr">
                <a:noAutofit/>
              </a:bodyPr>
              <a:lstStyle/>
              <a:p>
                <a:pPr defTabSz="650240">
                  <a:defRPr b="1" sz="1400">
                    <a:latin typeface="+mj-lt"/>
                    <a:ea typeface="+mj-ea"/>
                    <a:cs typeface="+mj-cs"/>
                    <a:sym typeface="Helvetica"/>
                  </a:defRPr>
                </a:pPr>
              </a:p>
            </p:txBody>
          </p:sp>
          <p:sp>
            <p:nvSpPr>
              <p:cNvPr id="2968" name="text"/>
              <p:cNvSpPr txBox="1"/>
              <p:nvPr/>
            </p:nvSpPr>
            <p:spPr>
              <a:xfrm>
                <a:off x="38877" y="27122"/>
                <a:ext cx="807140"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b="1" sz="1400">
                    <a:latin typeface="+mj-lt"/>
                    <a:ea typeface="+mj-ea"/>
                    <a:cs typeface="+mj-cs"/>
                    <a:sym typeface="Helvetica"/>
                  </a:defRPr>
                </a:lvl1pPr>
              </a:lstStyle>
              <a:p>
                <a:pPr/>
                <a:r>
                  <a:t>text</a:t>
                </a:r>
              </a:p>
            </p:txBody>
          </p:sp>
        </p:grpSp>
        <p:grpSp>
          <p:nvGrpSpPr>
            <p:cNvPr id="2972" name="Group"/>
            <p:cNvGrpSpPr/>
            <p:nvPr/>
          </p:nvGrpSpPr>
          <p:grpSpPr>
            <a:xfrm>
              <a:off x="164991" y="1890810"/>
              <a:ext cx="884891" cy="378533"/>
              <a:chOff x="-1" y="-1"/>
              <a:chExt cx="884890" cy="378532"/>
            </a:xfrm>
          </p:grpSpPr>
          <p:sp>
            <p:nvSpPr>
              <p:cNvPr id="2970" name="Rounded Rectangle"/>
              <p:cNvSpPr/>
              <p:nvPr/>
            </p:nvSpPr>
            <p:spPr>
              <a:xfrm>
                <a:off x="-2" y="-2"/>
                <a:ext cx="884892" cy="378534"/>
              </a:xfrm>
              <a:prstGeom prst="roundRect">
                <a:avLst>
                  <a:gd name="adj" fmla="val 35066"/>
                </a:avLst>
              </a:prstGeom>
              <a:solidFill>
                <a:srgbClr val="FF9300">
                  <a:alpha val="71000"/>
                </a:srgbClr>
              </a:solidFill>
              <a:ln w="3175" cap="flat">
                <a:solidFill>
                  <a:srgbClr val="EC9F2E">
                    <a:alpha val="71000"/>
                  </a:srgbClr>
                </a:solidFill>
                <a:prstDash val="solid"/>
                <a:miter lim="400000"/>
              </a:ln>
              <a:effectLst/>
            </p:spPr>
            <p:txBody>
              <a:bodyPr wrap="square" lIns="50800" tIns="50800" rIns="50800" bIns="50800" numCol="1" anchor="ctr">
                <a:noAutofit/>
              </a:bodyPr>
              <a:lstStyle/>
              <a:p>
                <a:pPr defTabSz="650240">
                  <a:defRPr b="1" sz="1400">
                    <a:latin typeface="+mj-lt"/>
                    <a:ea typeface="+mj-ea"/>
                    <a:cs typeface="+mj-cs"/>
                    <a:sym typeface="Helvetica"/>
                  </a:defRPr>
                </a:pPr>
              </a:p>
            </p:txBody>
          </p:sp>
          <p:sp>
            <p:nvSpPr>
              <p:cNvPr id="2971" name="text"/>
              <p:cNvSpPr txBox="1"/>
              <p:nvPr/>
            </p:nvSpPr>
            <p:spPr>
              <a:xfrm>
                <a:off x="38876" y="27122"/>
                <a:ext cx="807138"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b="1" sz="1400">
                    <a:latin typeface="+mj-lt"/>
                    <a:ea typeface="+mj-ea"/>
                    <a:cs typeface="+mj-cs"/>
                    <a:sym typeface="Helvetica"/>
                  </a:defRPr>
                </a:lvl1pPr>
              </a:lstStyle>
              <a:p>
                <a:pPr/>
                <a:r>
                  <a:t>text</a:t>
                </a:r>
              </a:p>
            </p:txBody>
          </p:sp>
        </p:grpSp>
        <p:grpSp>
          <p:nvGrpSpPr>
            <p:cNvPr id="2975" name="Group"/>
            <p:cNvGrpSpPr/>
            <p:nvPr/>
          </p:nvGrpSpPr>
          <p:grpSpPr>
            <a:xfrm>
              <a:off x="1338664" y="1890810"/>
              <a:ext cx="884894" cy="378533"/>
              <a:chOff x="-1" y="-1"/>
              <a:chExt cx="884893" cy="378532"/>
            </a:xfrm>
          </p:grpSpPr>
          <p:sp>
            <p:nvSpPr>
              <p:cNvPr id="2973" name="Rounded Rectangle"/>
              <p:cNvSpPr/>
              <p:nvPr/>
            </p:nvSpPr>
            <p:spPr>
              <a:xfrm>
                <a:off x="-2" y="-2"/>
                <a:ext cx="884895" cy="378534"/>
              </a:xfrm>
              <a:prstGeom prst="roundRect">
                <a:avLst>
                  <a:gd name="adj" fmla="val 35066"/>
                </a:avLst>
              </a:prstGeom>
              <a:solidFill>
                <a:srgbClr val="FF9300">
                  <a:alpha val="71000"/>
                </a:srgbClr>
              </a:solidFill>
              <a:ln w="3175" cap="flat">
                <a:solidFill>
                  <a:srgbClr val="EC9F2E">
                    <a:alpha val="71000"/>
                  </a:srgbClr>
                </a:solidFill>
                <a:prstDash val="solid"/>
                <a:miter lim="400000"/>
              </a:ln>
              <a:effectLst/>
            </p:spPr>
            <p:txBody>
              <a:bodyPr wrap="square" lIns="50800" tIns="50800" rIns="50800" bIns="50800" numCol="1" anchor="ctr">
                <a:noAutofit/>
              </a:bodyPr>
              <a:lstStyle/>
              <a:p>
                <a:pPr defTabSz="650240">
                  <a:defRPr b="1" sz="1400">
                    <a:latin typeface="+mj-lt"/>
                    <a:ea typeface="+mj-ea"/>
                    <a:cs typeface="+mj-cs"/>
                    <a:sym typeface="Helvetica"/>
                  </a:defRPr>
                </a:pPr>
              </a:p>
            </p:txBody>
          </p:sp>
          <p:sp>
            <p:nvSpPr>
              <p:cNvPr id="2974" name="text"/>
              <p:cNvSpPr txBox="1"/>
              <p:nvPr/>
            </p:nvSpPr>
            <p:spPr>
              <a:xfrm>
                <a:off x="38877" y="27122"/>
                <a:ext cx="807140"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b="1" sz="1400">
                    <a:latin typeface="+mj-lt"/>
                    <a:ea typeface="+mj-ea"/>
                    <a:cs typeface="+mj-cs"/>
                    <a:sym typeface="Helvetica"/>
                  </a:defRPr>
                </a:lvl1pPr>
              </a:lstStyle>
              <a:p>
                <a:pPr/>
                <a:r>
                  <a:t>text</a:t>
                </a:r>
              </a:p>
            </p:txBody>
          </p:sp>
        </p:grpSp>
      </p:grpSp>
      <p:sp>
        <p:nvSpPr>
          <p:cNvPr id="2977" name="Star"/>
          <p:cNvSpPr/>
          <p:nvPr/>
        </p:nvSpPr>
        <p:spPr>
          <a:xfrm>
            <a:off x="10406022" y="4395027"/>
            <a:ext cx="497585" cy="464235"/>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78" name="Star"/>
          <p:cNvSpPr/>
          <p:nvPr/>
        </p:nvSpPr>
        <p:spPr>
          <a:xfrm>
            <a:off x="10406022" y="5505853"/>
            <a:ext cx="497585" cy="464233"/>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79" name="Star"/>
          <p:cNvSpPr/>
          <p:nvPr/>
        </p:nvSpPr>
        <p:spPr>
          <a:xfrm>
            <a:off x="2773608" y="4143369"/>
            <a:ext cx="497587" cy="464237"/>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grpSp>
        <p:nvGrpSpPr>
          <p:cNvPr id="2985" name="Group"/>
          <p:cNvGrpSpPr/>
          <p:nvPr/>
        </p:nvGrpSpPr>
        <p:grpSpPr>
          <a:xfrm>
            <a:off x="6841572" y="4876792"/>
            <a:ext cx="2438429" cy="3413775"/>
            <a:chOff x="-2" y="-1"/>
            <a:chExt cx="2438428" cy="3413773"/>
          </a:xfrm>
        </p:grpSpPr>
        <p:grpSp>
          <p:nvGrpSpPr>
            <p:cNvPr id="2983" name="Group"/>
            <p:cNvGrpSpPr/>
            <p:nvPr/>
          </p:nvGrpSpPr>
          <p:grpSpPr>
            <a:xfrm>
              <a:off x="-3" y="-2"/>
              <a:ext cx="2438430" cy="3413774"/>
              <a:chOff x="0" y="0"/>
              <a:chExt cx="2438428" cy="3413773"/>
            </a:xfrm>
          </p:grpSpPr>
          <p:sp>
            <p:nvSpPr>
              <p:cNvPr id="2980" name="Rounded Rectangle"/>
              <p:cNvSpPr/>
              <p:nvPr/>
            </p:nvSpPr>
            <p:spPr>
              <a:xfrm>
                <a:off x="-1" y="-1"/>
                <a:ext cx="2438429" cy="3413774"/>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81" name="True or False"/>
              <p:cNvSpPr txBox="1"/>
              <p:nvPr/>
            </p:nvSpPr>
            <p:spPr>
              <a:xfrm>
                <a:off x="581420" y="191416"/>
                <a:ext cx="1116778" cy="286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t">
                <a:spAutoFit/>
              </a:bodyPr>
              <a:lstStyle>
                <a:lvl1pPr algn="l" defTabSz="650240">
                  <a:defRPr b="1" sz="1200">
                    <a:latin typeface="+mj-lt"/>
                    <a:ea typeface="+mj-ea"/>
                    <a:cs typeface="+mj-cs"/>
                    <a:sym typeface="Helvetica"/>
                  </a:defRPr>
                </a:lvl1pPr>
              </a:lstStyle>
              <a:p>
                <a:pPr/>
                <a:r>
                  <a:t>True or False</a:t>
                </a:r>
              </a:p>
            </p:txBody>
          </p:sp>
          <p:pic>
            <p:nvPicPr>
              <p:cNvPr id="2982" name="image10.tif" descr="image10.tif"/>
              <p:cNvPicPr>
                <a:picLocks noChangeAspect="1"/>
              </p:cNvPicPr>
              <p:nvPr/>
            </p:nvPicPr>
            <p:blipFill>
              <a:blip r:embed="rId2">
                <a:extLst/>
              </a:blip>
              <a:stretch>
                <a:fillRect/>
              </a:stretch>
            </p:blipFill>
            <p:spPr>
              <a:xfrm>
                <a:off x="166764" y="1187701"/>
                <a:ext cx="2104897" cy="1410968"/>
              </a:xfrm>
              <a:prstGeom prst="rect">
                <a:avLst/>
              </a:prstGeom>
              <a:ln w="12700" cap="flat">
                <a:noFill/>
                <a:miter lim="400000"/>
              </a:ln>
              <a:effectLst/>
            </p:spPr>
          </p:pic>
        </p:grpSp>
        <p:sp>
          <p:nvSpPr>
            <p:cNvPr id="2984" name="Star"/>
            <p:cNvSpPr/>
            <p:nvPr/>
          </p:nvSpPr>
          <p:spPr>
            <a:xfrm>
              <a:off x="970418" y="2782405"/>
              <a:ext cx="497592" cy="464237"/>
            </a:xfrm>
            <a:prstGeom prst="star5">
              <a:avLst>
                <a:gd name="adj" fmla="val 19100"/>
                <a:gd name="hf" fmla="val 105146"/>
                <a:gd name="vf" fmla="val 110557"/>
              </a:avLst>
            </a:prstGeom>
            <a:solidFill>
              <a:srgbClr val="945200">
                <a:alpha val="71000"/>
              </a:srgbClr>
            </a:solidFill>
            <a:ln w="3175" cap="flat">
              <a:solidFill>
                <a:srgbClr val="53585F">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grpSp>
      <p:sp>
        <p:nvSpPr>
          <p:cNvPr id="2986" name="Star"/>
          <p:cNvSpPr/>
          <p:nvPr/>
        </p:nvSpPr>
        <p:spPr>
          <a:xfrm>
            <a:off x="7811996" y="4143369"/>
            <a:ext cx="497588" cy="464237"/>
          </a:xfrm>
          <a:prstGeom prst="star5">
            <a:avLst>
              <a:gd name="adj" fmla="val 19100"/>
              <a:gd name="hf" fmla="val 105146"/>
              <a:gd name="vf" fmla="val 110557"/>
            </a:avLst>
          </a:prstGeom>
          <a:solidFill>
            <a:srgbClr val="BFBFBF">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87" name="Star"/>
          <p:cNvSpPr/>
          <p:nvPr/>
        </p:nvSpPr>
        <p:spPr>
          <a:xfrm>
            <a:off x="2665234" y="7659199"/>
            <a:ext cx="497590" cy="464235"/>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88" name="Star"/>
          <p:cNvSpPr/>
          <p:nvPr/>
        </p:nvSpPr>
        <p:spPr>
          <a:xfrm>
            <a:off x="5373596" y="4143369"/>
            <a:ext cx="497588" cy="464237"/>
          </a:xfrm>
          <a:prstGeom prst="star5">
            <a:avLst>
              <a:gd name="adj" fmla="val 19100"/>
              <a:gd name="hf" fmla="val 105146"/>
              <a:gd name="vf" fmla="val 110557"/>
            </a:avLst>
          </a:prstGeom>
          <a:solidFill>
            <a:srgbClr val="945200">
              <a:alpha val="71000"/>
            </a:srgbClr>
          </a:solidFill>
          <a:ln w="3175">
            <a:solidFill>
              <a:srgbClr val="53585F">
                <a:alpha val="71000"/>
              </a:srgbClr>
            </a:solidFill>
            <a:miter lim="400000"/>
          </a:ln>
        </p:spPr>
        <p:txBody>
          <a:bodyPr lIns="50800" tIns="50800" rIns="50800" bIns="50800" anchor="ctr"/>
          <a:lstStyle/>
          <a:p>
            <a:pPr defTabSz="650240">
              <a:defRPr sz="1400">
                <a:latin typeface="Helvetica Light"/>
                <a:ea typeface="Helvetica Light"/>
                <a:cs typeface="Helvetica Light"/>
                <a:sym typeface="Helvetica Light"/>
              </a:defRPr>
            </a:pPr>
          </a:p>
        </p:txBody>
      </p:sp>
      <p:sp>
        <p:nvSpPr>
          <p:cNvPr id="2989" name="Gold"/>
          <p:cNvSpPr txBox="1"/>
          <p:nvPr/>
        </p:nvSpPr>
        <p:spPr>
          <a:xfrm>
            <a:off x="10410487" y="3867353"/>
            <a:ext cx="507772"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Gold</a:t>
            </a:r>
          </a:p>
        </p:txBody>
      </p:sp>
      <p:sp>
        <p:nvSpPr>
          <p:cNvPr id="2990" name="Silver"/>
          <p:cNvSpPr txBox="1"/>
          <p:nvPr/>
        </p:nvSpPr>
        <p:spPr>
          <a:xfrm>
            <a:off x="10410487" y="5073241"/>
            <a:ext cx="507772"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Silver</a:t>
            </a:r>
          </a:p>
        </p:txBody>
      </p:sp>
      <p:sp>
        <p:nvSpPr>
          <p:cNvPr id="2991" name="Bronze"/>
          <p:cNvSpPr txBox="1"/>
          <p:nvPr/>
        </p:nvSpPr>
        <p:spPr>
          <a:xfrm>
            <a:off x="10410487" y="6128422"/>
            <a:ext cx="629533" cy="286169"/>
          </a:xfrm>
          <a:prstGeom prst="rect">
            <a:avLst/>
          </a:prstGeom>
          <a:ln w="12700">
            <a:miter lim="400000"/>
          </a:ln>
          <a:extLst>
            <a:ext uri="{C572A759-6A51-4108-AA02-DFA0A04FC94B}">
              <ma14:wrappingTextBoxFlag xmlns:ma14="http://schemas.microsoft.com/office/mac/drawingml/2011/main" val="1"/>
            </a:ext>
          </a:extLst>
        </p:spPr>
        <p:txBody>
          <a:bodyPr lIns="54183" tIns="54183" rIns="54183" bIns="54183">
            <a:spAutoFit/>
          </a:bodyPr>
          <a:lstStyle>
            <a:lvl1pPr algn="l" defTabSz="650240">
              <a:defRPr sz="1200">
                <a:latin typeface="+mj-lt"/>
                <a:ea typeface="+mj-ea"/>
                <a:cs typeface="+mj-cs"/>
                <a:sym typeface="Helvetica"/>
              </a:defRPr>
            </a:lvl1pPr>
          </a:lstStyle>
          <a:p>
            <a:pPr/>
            <a:r>
              <a:t>Bronze</a:t>
            </a:r>
          </a:p>
        </p:txBody>
      </p:sp>
      <p:grpSp>
        <p:nvGrpSpPr>
          <p:cNvPr id="2994" name="Group"/>
          <p:cNvGrpSpPr/>
          <p:nvPr/>
        </p:nvGrpSpPr>
        <p:grpSpPr>
          <a:xfrm>
            <a:off x="10406022" y="3191455"/>
            <a:ext cx="497598" cy="464246"/>
            <a:chOff x="12803" y="0"/>
            <a:chExt cx="497597" cy="464245"/>
          </a:xfrm>
        </p:grpSpPr>
        <p:sp>
          <p:nvSpPr>
            <p:cNvPr id="2992" name="Star"/>
            <p:cNvSpPr/>
            <p:nvPr/>
          </p:nvSpPr>
          <p:spPr>
            <a:xfrm>
              <a:off x="12803" y="0"/>
              <a:ext cx="497599" cy="464246"/>
            </a:xfrm>
            <a:prstGeom prst="star5">
              <a:avLst>
                <a:gd name="adj" fmla="val 19100"/>
                <a:gd name="hf" fmla="val 105146"/>
                <a:gd name="vf" fmla="val 110557"/>
              </a:avLst>
            </a:prstGeom>
            <a:solidFill>
              <a:srgbClr val="F1D130">
                <a:alpha val="71000"/>
              </a:srgbClr>
            </a:solidFill>
            <a:ln w="3175" cap="flat">
              <a:solidFill>
                <a:srgbClr val="53585F">
                  <a:alpha val="71000"/>
                </a:srgbClr>
              </a:solidFill>
              <a:prstDash val="solid"/>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sp>
          <p:nvSpPr>
            <p:cNvPr id="2993" name="G"/>
            <p:cNvSpPr txBox="1"/>
            <p:nvPr/>
          </p:nvSpPr>
          <p:spPr>
            <a:xfrm>
              <a:off x="166559" y="103844"/>
              <a:ext cx="190084" cy="32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3" tIns="54183" rIns="54183" bIns="54183" numCol="1" anchor="ctr">
              <a:spAutoFit/>
            </a:bodyPr>
            <a:lstStyle>
              <a:lvl1pPr defTabSz="650240">
                <a:defRPr sz="1400">
                  <a:latin typeface="Helvetica Light"/>
                  <a:ea typeface="Helvetica Light"/>
                  <a:cs typeface="Helvetica Light"/>
                  <a:sym typeface="Helvetica Light"/>
                </a:defRPr>
              </a:lvl1pPr>
            </a:lstStyle>
            <a:p>
              <a:pPr/>
              <a:r>
                <a:t>G</a:t>
              </a:r>
            </a:p>
          </p:txBody>
        </p:sp>
      </p:grpSp>
      <p:sp>
        <p:nvSpPr>
          <p:cNvPr id="2995" name="KS2"/>
          <p:cNvSpPr txBox="1"/>
          <p:nvPr/>
        </p:nvSpPr>
        <p:spPr>
          <a:xfrm>
            <a:off x="10010378" y="1618903"/>
            <a:ext cx="815462"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sz="3000">
                <a:latin typeface="Avenir Heavy"/>
                <a:ea typeface="Avenir Heavy"/>
                <a:cs typeface="Avenir Heavy"/>
                <a:sym typeface="Avenir Heavy"/>
              </a:defRPr>
            </a:lvl1pPr>
          </a:lstStyle>
          <a:p>
            <a:pPr/>
            <a:r>
              <a:t>KS2</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1756" name="Table"/>
          <p:cNvGraphicFramePr/>
          <p:nvPr/>
        </p:nvGraphicFramePr>
        <p:xfrm>
          <a:off x="1482484" y="2547503"/>
          <a:ext cx="5713846" cy="586070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5995"/>
                <a:gridCol w="445995"/>
                <a:gridCol w="445995"/>
                <a:gridCol w="445995"/>
                <a:gridCol w="445995"/>
                <a:gridCol w="445995"/>
                <a:gridCol w="445995"/>
                <a:gridCol w="445995"/>
                <a:gridCol w="445995"/>
                <a:gridCol w="445995"/>
                <a:gridCol w="445995"/>
                <a:gridCol w="807900"/>
              </a:tblGrid>
              <a:tr h="791995">
                <a:tc gridSpan="11">
                  <a:txBody>
                    <a:bodyPr/>
                    <a:lstStyle/>
                    <a:p>
                      <a:pPr defTabSz="914400"/>
                      <a:r>
                        <a:rPr b="1" sz="2200">
                          <a:sym typeface="Helvetica Neue"/>
                        </a:rPr>
                        <a:t>likely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r>
                        <a:rPr b="1" sz="2200">
                          <a:sym typeface="Helvetica Neue"/>
                        </a:rPr>
                        <a:t>Total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633588">
                <a:tc>
                  <a:txBody>
                    <a:bodyPr/>
                    <a:lstStyle/>
                    <a:p>
                      <a:pPr defTabSz="914400"/>
                      <a:r>
                        <a:rPr sz="2200">
                          <a:sym typeface="Helvetica Neue"/>
                        </a:rPr>
                        <a:t>l</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k</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5</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4</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13</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gridSpan="11">
                  <a:txBody>
                    <a:bodyPr/>
                    <a:lstStyle/>
                    <a:p>
                      <a:pPr defTabSz="914400"/>
                      <a:r>
                        <a:rPr b="1" sz="2200">
                          <a:sym typeface="Helvetica Neue"/>
                        </a:rPr>
                        <a:t>originally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sz="2200">
                          <a:sym typeface="Helvetica Neue"/>
                        </a:rPr>
                        <a:t>o</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g</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a</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2</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4</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14</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gridSpan="11">
                  <a:txBody>
                    <a:bodyPr/>
                    <a:lstStyle/>
                    <a:p>
                      <a:pPr defTabSz="914400"/>
                      <a:r>
                        <a:rPr b="1" sz="2200">
                          <a:sym typeface="Helvetica Neue"/>
                        </a:rPr>
                        <a:t>ferociously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c hMerge="1">
                  <a:tcPr/>
                </a:tc>
                <a:tc hMerge="1">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sz="2200">
                          <a:sym typeface="Helvetica Neue"/>
                        </a:rPr>
                        <a:t>f</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o</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c</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o</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u</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olidFill>
                            <a:srgbClr val="EE220C"/>
                          </a:solidFill>
                          <a:sym typeface="Helvetica Neue"/>
                        </a:rPr>
                        <a:t>4</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3</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4</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19</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pic>
        <p:nvPicPr>
          <p:cNvPr id="1757" name="IMG_1128.JPG" descr="IMG_1128.JPG"/>
          <p:cNvPicPr>
            <a:picLocks noChangeAspect="1"/>
          </p:cNvPicPr>
          <p:nvPr/>
        </p:nvPicPr>
        <p:blipFill>
          <a:blip r:embed="rId2">
            <a:extLst/>
          </a:blip>
          <a:stretch>
            <a:fillRect/>
          </a:stretch>
        </p:blipFill>
        <p:spPr>
          <a:xfrm>
            <a:off x="9413064" y="3715994"/>
            <a:ext cx="3247972" cy="2707998"/>
          </a:xfrm>
          <a:prstGeom prst="rect">
            <a:avLst/>
          </a:prstGeom>
          <a:ln w="12700">
            <a:miter lim="400000"/>
          </a:ln>
        </p:spPr>
      </p:pic>
      <p:sp>
        <p:nvSpPr>
          <p:cNvPr id="1758" name="Endings"/>
          <p:cNvSpPr txBox="1"/>
          <p:nvPr>
            <p:ph type="title"/>
          </p:nvPr>
        </p:nvSpPr>
        <p:spPr>
          <a:prstGeom prst="rect">
            <a:avLst/>
          </a:prstGeom>
        </p:spPr>
        <p:txBody>
          <a:bodyPr/>
          <a:lstStyle/>
          <a:p>
            <a:pPr/>
            <a:r>
              <a:t>Endings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75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6" grpId="1"/>
    </p:bldLst>
  </p:timing>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7" name="Inference"/>
          <p:cNvSpPr txBox="1"/>
          <p:nvPr>
            <p:ph type="title"/>
          </p:nvPr>
        </p:nvSpPr>
        <p:spPr>
          <a:xfrm>
            <a:off x="2339972" y="1219197"/>
            <a:ext cx="8324855" cy="2286003"/>
          </a:xfrm>
          <a:prstGeom prst="rect">
            <a:avLst/>
          </a:prstGeom>
        </p:spPr>
        <p:txBody>
          <a:bodyPr/>
          <a:lstStyle/>
          <a:p>
            <a:pPr/>
            <a:r>
              <a:t>Inference</a:t>
            </a:r>
          </a:p>
        </p:txBody>
      </p:sp>
      <p:sp>
        <p:nvSpPr>
          <p:cNvPr id="2998" name="Why could several passengers be heard crying?…"/>
          <p:cNvSpPr txBox="1"/>
          <p:nvPr/>
        </p:nvSpPr>
        <p:spPr>
          <a:xfrm>
            <a:off x="927955" y="4574614"/>
            <a:ext cx="10389858" cy="1244593"/>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r>
              <a:t>Why could several passengers be heard crying?</a:t>
            </a: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0" name="Image" descr="Image"/>
          <p:cNvPicPr>
            <a:picLocks noChangeAspect="1"/>
          </p:cNvPicPr>
          <p:nvPr/>
        </p:nvPicPr>
        <p:blipFill>
          <a:blip r:embed="rId2">
            <a:extLst/>
          </a:blip>
          <a:stretch>
            <a:fillRect/>
          </a:stretch>
        </p:blipFill>
        <p:spPr>
          <a:xfrm>
            <a:off x="4748105" y="1535848"/>
            <a:ext cx="3508592" cy="2628060"/>
          </a:xfrm>
          <a:prstGeom prst="rect">
            <a:avLst/>
          </a:prstGeom>
          <a:ln w="12700">
            <a:miter lim="400000"/>
          </a:ln>
        </p:spPr>
      </p:pic>
      <p:grpSp>
        <p:nvGrpSpPr>
          <p:cNvPr id="3005" name="Group"/>
          <p:cNvGrpSpPr/>
          <p:nvPr/>
        </p:nvGrpSpPr>
        <p:grpSpPr>
          <a:xfrm>
            <a:off x="4748105" y="4551679"/>
            <a:ext cx="3508594" cy="2628062"/>
            <a:chOff x="0" y="0"/>
            <a:chExt cx="3508592" cy="2628060"/>
          </a:xfrm>
        </p:grpSpPr>
        <p:pic>
          <p:nvPicPr>
            <p:cNvPr id="3001" name="Image" descr="Image"/>
            <p:cNvPicPr>
              <a:picLocks noChangeAspect="1"/>
            </p:cNvPicPr>
            <p:nvPr/>
          </p:nvPicPr>
          <p:blipFill>
            <a:blip r:embed="rId2">
              <a:extLst/>
            </a:blip>
            <a:stretch>
              <a:fillRect/>
            </a:stretch>
          </p:blipFill>
          <p:spPr>
            <a:xfrm>
              <a:off x="0" y="0"/>
              <a:ext cx="3508593" cy="2628061"/>
            </a:xfrm>
            <a:prstGeom prst="rect">
              <a:avLst/>
            </a:prstGeom>
            <a:ln w="12700" cap="flat">
              <a:noFill/>
              <a:miter lim="400000"/>
            </a:ln>
            <a:effectLst/>
          </p:spPr>
        </p:pic>
        <p:grpSp>
          <p:nvGrpSpPr>
            <p:cNvPr id="3004" name="Why?"/>
            <p:cNvGrpSpPr/>
            <p:nvPr/>
          </p:nvGrpSpPr>
          <p:grpSpPr>
            <a:xfrm>
              <a:off x="436307" y="756762"/>
              <a:ext cx="2635978" cy="1114532"/>
              <a:chOff x="0" y="0"/>
              <a:chExt cx="2635977" cy="1114531"/>
            </a:xfrm>
          </p:grpSpPr>
          <p:sp>
            <p:nvSpPr>
              <p:cNvPr id="3002" name="Rectangle"/>
              <p:cNvSpPr/>
              <p:nvPr/>
            </p:nvSpPr>
            <p:spPr>
              <a:xfrm>
                <a:off x="0" y="0"/>
                <a:ext cx="2635978" cy="1114532"/>
              </a:xfrm>
              <a:prstGeom prst="rect">
                <a:avLst/>
              </a:prstGeom>
              <a:solidFill>
                <a:srgbClr val="FF2600"/>
              </a:solidFill>
              <a:ln w="25400" cap="flat">
                <a:solidFill>
                  <a:srgbClr val="FF2600"/>
                </a:solidFill>
                <a:prstDash val="solid"/>
                <a:round/>
              </a:ln>
              <a:effectLst/>
            </p:spPr>
            <p:txBody>
              <a:bodyPr wrap="square" lIns="50800" tIns="50800" rIns="50800" bIns="50800" numCol="1" anchor="t">
                <a:noAutofit/>
              </a:bodyPr>
              <a:lstStyle/>
              <a:p>
                <a:pPr defTabSz="638950">
                  <a:defRPr sz="7800">
                    <a:solidFill>
                      <a:srgbClr val="FFFFFF"/>
                    </a:solidFill>
                    <a:latin typeface="+mj-lt"/>
                    <a:ea typeface="+mj-ea"/>
                    <a:cs typeface="+mj-cs"/>
                    <a:sym typeface="Helvetica"/>
                  </a:defRPr>
                </a:pPr>
              </a:p>
            </p:txBody>
          </p:sp>
          <p:sp>
            <p:nvSpPr>
              <p:cNvPr id="3003" name="Why?"/>
              <p:cNvSpPr/>
              <p:nvPr/>
            </p:nvSpPr>
            <p:spPr>
              <a:xfrm>
                <a:off x="0" y="0"/>
                <a:ext cx="263597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8765" tIns="48765" rIns="48765" bIns="48765" numCol="1" anchor="t">
                <a:spAutoFit/>
              </a:bodyPr>
              <a:lstStyle>
                <a:lvl1pPr defTabSz="638950">
                  <a:defRPr sz="7800">
                    <a:solidFill>
                      <a:srgbClr val="FFFFFF"/>
                    </a:solidFill>
                    <a:latin typeface="+mj-lt"/>
                    <a:ea typeface="+mj-ea"/>
                    <a:cs typeface="+mj-cs"/>
                    <a:sym typeface="Helvetica"/>
                  </a:defRPr>
                </a:lvl1pPr>
              </a:lstStyle>
              <a:p>
                <a:pPr/>
                <a:r>
                  <a:t>Why?</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5" grpId="1"/>
    </p:bldLst>
  </p:timing>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7" name="Why could several passengers be heard crying?"/>
          <p:cNvSpPr txBox="1"/>
          <p:nvPr/>
        </p:nvSpPr>
        <p:spPr>
          <a:xfrm>
            <a:off x="2043957" y="1077740"/>
            <a:ext cx="8916886" cy="1828793"/>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spAutoFit/>
          </a:bodyPr>
          <a:lstStyle/>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r>
              <a:t>Why could several passengers be heard crying?</a:t>
            </a:r>
          </a:p>
        </p:txBody>
      </p:sp>
      <p:sp>
        <p:nvSpPr>
          <p:cNvPr id="3008" name="Because they were going to die weren’t they."/>
          <p:cNvSpPr txBox="1"/>
          <p:nvPr/>
        </p:nvSpPr>
        <p:spPr>
          <a:xfrm>
            <a:off x="2511959" y="3947807"/>
            <a:ext cx="9678813" cy="6817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457195">
              <a:defRPr sz="3800">
                <a:uFill>
                  <a:solidFill>
                    <a:srgbClr val="000000"/>
                  </a:solidFill>
                </a:uFill>
                <a:latin typeface="+mj-lt"/>
                <a:ea typeface="+mj-ea"/>
                <a:cs typeface="+mj-cs"/>
                <a:sym typeface="Helvetica"/>
              </a:defRPr>
            </a:lvl1pPr>
          </a:lstStyle>
          <a:p>
            <a:pPr/>
            <a:r>
              <a:t>Because they were going to die weren’t they.</a:t>
            </a:r>
          </a:p>
        </p:txBody>
      </p:sp>
      <p:sp>
        <p:nvSpPr>
          <p:cNvPr id="3009" name="1"/>
          <p:cNvSpPr txBox="1"/>
          <p:nvPr/>
        </p:nvSpPr>
        <p:spPr>
          <a:xfrm>
            <a:off x="5182837" y="5546006"/>
            <a:ext cx="2395288" cy="2256531"/>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48765" tIns="48765" rIns="48765" bIns="48765">
            <a:spAutoFit/>
          </a:bodyPr>
          <a:lstStyle>
            <a:lvl1pPr defTabSz="650240">
              <a:defRPr b="1" sz="14200">
                <a:latin typeface="+mj-lt"/>
                <a:ea typeface="+mj-ea"/>
                <a:cs typeface="+mj-cs"/>
                <a:sym typeface="Helvetica"/>
              </a:defRPr>
            </a:lvl1pPr>
          </a:lstStyle>
          <a:p>
            <a:pPr/>
            <a:r>
              <a:t>1</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1" name="Why could several passengers be heard crying?"/>
          <p:cNvSpPr txBox="1"/>
          <p:nvPr/>
        </p:nvSpPr>
        <p:spPr>
          <a:xfrm>
            <a:off x="1922035" y="1312398"/>
            <a:ext cx="8916891" cy="1828793"/>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spAutoFit/>
          </a:bodyPr>
          <a:lstStyle/>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r>
              <a:t>Why could several passengers be heard crying?</a:t>
            </a:r>
          </a:p>
        </p:txBody>
      </p:sp>
      <p:sp>
        <p:nvSpPr>
          <p:cNvPr id="3012" name="Because bags were falling, drinks were being spilt, the aircraft was being pitched up and down and they could see that a lightning storm was getting close. This made them think that they might crash."/>
          <p:cNvSpPr txBox="1"/>
          <p:nvPr/>
        </p:nvSpPr>
        <p:spPr>
          <a:xfrm>
            <a:off x="177052" y="3173983"/>
            <a:ext cx="12800161" cy="24343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457195">
              <a:defRPr sz="3800">
                <a:uFill>
                  <a:solidFill>
                    <a:srgbClr val="000000"/>
                  </a:solidFill>
                </a:uFill>
                <a:latin typeface="+mj-lt"/>
                <a:ea typeface="+mj-ea"/>
                <a:cs typeface="+mj-cs"/>
                <a:sym typeface="Helvetica"/>
              </a:defRPr>
            </a:lvl1pPr>
          </a:lstStyle>
          <a:p>
            <a:pPr/>
            <a:r>
              <a:t>Because bags were falling, drinks were being spilt, the aircraft was being pitched up and down and they could see that a lightning storm was getting close. This made them think that they might crash.</a:t>
            </a:r>
          </a:p>
        </p:txBody>
      </p:sp>
      <p:sp>
        <p:nvSpPr>
          <p:cNvPr id="3013" name="2"/>
          <p:cNvSpPr txBox="1"/>
          <p:nvPr/>
        </p:nvSpPr>
        <p:spPr>
          <a:xfrm>
            <a:off x="5182837" y="6205215"/>
            <a:ext cx="2395288" cy="2256531"/>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48765" tIns="48765" rIns="48765" bIns="48765">
            <a:spAutoFit/>
          </a:bodyPr>
          <a:lstStyle>
            <a:lvl1pPr defTabSz="650240">
              <a:defRPr b="1" sz="14200">
                <a:latin typeface="+mj-lt"/>
                <a:ea typeface="+mj-ea"/>
                <a:cs typeface="+mj-cs"/>
                <a:sym typeface="Helvetica"/>
              </a:defRPr>
            </a:lvl1pPr>
          </a:lstStyle>
          <a:p>
            <a:pPr/>
            <a:r>
              <a:t>2</a:t>
            </a: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5" name="Why could several passengers be heard crying?"/>
          <p:cNvSpPr txBox="1"/>
          <p:nvPr/>
        </p:nvSpPr>
        <p:spPr>
          <a:xfrm>
            <a:off x="1353666" y="643749"/>
            <a:ext cx="11596335" cy="1244593"/>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spAutoFit/>
          </a:bodyPr>
          <a:lstStyle/>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r>
              <a:t>Why could several passengers be heard crying?</a:t>
            </a:r>
          </a:p>
        </p:txBody>
      </p:sp>
      <p:sp>
        <p:nvSpPr>
          <p:cNvPr id="3016" name="Bags and other pieces of luggage started to fall from the overhead racks and drinks tipped into passengers’ laps. Soon Christmas presents and parcels began bouncing around the cabin as the aircraft was pitched up and down by the turbulence.…"/>
          <p:cNvSpPr txBox="1"/>
          <p:nvPr/>
        </p:nvSpPr>
        <p:spPr>
          <a:xfrm>
            <a:off x="203413" y="2137103"/>
            <a:ext cx="13051531" cy="4757004"/>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50240">
              <a:spcBef>
                <a:spcPts val="1700"/>
              </a:spcBef>
              <a:defRPr sz="3400">
                <a:latin typeface="Arial"/>
                <a:ea typeface="Arial"/>
                <a:cs typeface="Arial"/>
                <a:sym typeface="Arial"/>
              </a:defRPr>
            </a:pPr>
            <a:r>
              <a:t>Bags and other pieces of luggage started to fall from the overhead racks and drinks tipped into passengers’ laps. Soon Christmas presents and parcels began bouncing around the cabin as the aircraft was pitched up and down by the turbulence. </a:t>
            </a:r>
          </a:p>
          <a:p>
            <a:pPr algn="l" defTabSz="650240">
              <a:spcBef>
                <a:spcPts val="1700"/>
              </a:spcBef>
              <a:defRPr sz="3400">
                <a:latin typeface="Arial"/>
                <a:ea typeface="Arial"/>
                <a:cs typeface="Arial"/>
                <a:sym typeface="Arial"/>
              </a:defRPr>
            </a:pPr>
            <a:r>
              <a:t>Through her window Koepcke could see flashes of lightning around the aircraft. With the storm obviously closing in she too began to feel scared. Above the sound of the propellers several passengers could be heard crying as she reached across for her mother’s hand.</a:t>
            </a:r>
          </a:p>
        </p:txBody>
      </p:sp>
      <p:sp>
        <p:nvSpPr>
          <p:cNvPr id="3017" name="3"/>
          <p:cNvSpPr txBox="1"/>
          <p:nvPr/>
        </p:nvSpPr>
        <p:spPr>
          <a:xfrm>
            <a:off x="5120092" y="6706989"/>
            <a:ext cx="2395285" cy="2256531"/>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48765" tIns="48765" rIns="48765" bIns="48765">
            <a:spAutoFit/>
          </a:bodyPr>
          <a:lstStyle>
            <a:lvl1pPr defTabSz="650240">
              <a:defRPr b="1" sz="14200">
                <a:latin typeface="+mj-lt"/>
                <a:ea typeface="+mj-ea"/>
                <a:cs typeface="+mj-cs"/>
                <a:sym typeface="Helvetica"/>
              </a:defRPr>
            </a:lvl1pPr>
          </a:lstStyle>
          <a:p>
            <a:pPr/>
            <a:r>
              <a:t>3</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3019" name="Inference"/>
          <p:cNvSpPr txBox="1"/>
          <p:nvPr>
            <p:ph type="title"/>
          </p:nvPr>
        </p:nvSpPr>
        <p:spPr>
          <a:xfrm>
            <a:off x="2339972" y="1219197"/>
            <a:ext cx="8324855" cy="2286003"/>
          </a:xfrm>
          <a:prstGeom prst="rect">
            <a:avLst/>
          </a:prstGeom>
        </p:spPr>
        <p:txBody>
          <a:bodyPr/>
          <a:lstStyle/>
          <a:p>
            <a:pPr/>
            <a:r>
              <a:t>The IQ</a:t>
            </a:r>
          </a:p>
        </p:txBody>
      </p:sp>
      <p:sp>
        <p:nvSpPr>
          <p:cNvPr id="3020" name="Why could several passengers be heard crying?…"/>
          <p:cNvSpPr txBox="1"/>
          <p:nvPr/>
        </p:nvSpPr>
        <p:spPr>
          <a:xfrm>
            <a:off x="174572" y="2952986"/>
            <a:ext cx="12847866" cy="2997193"/>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p>
          <a:p>
            <a:pPr algn="l" defTabSz="457195">
              <a:defRPr sz="3800">
                <a:solidFill>
                  <a:srgbClr val="FF9300"/>
                </a:solidFill>
                <a:uFill>
                  <a:solidFill>
                    <a:srgbClr val="000000"/>
                  </a:solidFill>
                </a:uFill>
                <a:latin typeface="+mj-lt"/>
                <a:ea typeface="+mj-ea"/>
                <a:cs typeface="+mj-cs"/>
                <a:sym typeface="Helvetica"/>
              </a:defRPr>
            </a:pPr>
            <a:r>
              <a:t>Why did Koepcke’s mother say these words quietly “That is the end. It’s all Over.”</a:t>
            </a:r>
          </a:p>
        </p:txBody>
      </p:sp>
      <p:sp>
        <p:nvSpPr>
          <p:cNvPr id="3021" name="What would be your model answer?"/>
          <p:cNvSpPr txBox="1"/>
          <p:nvPr/>
        </p:nvSpPr>
        <p:spPr>
          <a:xfrm>
            <a:off x="619880" y="6759281"/>
            <a:ext cx="740618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What would be your model answer?</a:t>
            </a:r>
          </a:p>
        </p:txBody>
      </p:sp>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3" name="Summary"/>
          <p:cNvSpPr txBox="1"/>
          <p:nvPr>
            <p:ph type="title"/>
          </p:nvPr>
        </p:nvSpPr>
        <p:spPr>
          <a:xfrm>
            <a:off x="2339973" y="-602987"/>
            <a:ext cx="8324854" cy="2286008"/>
          </a:xfrm>
          <a:prstGeom prst="rect">
            <a:avLst/>
          </a:prstGeom>
        </p:spPr>
        <p:txBody>
          <a:bodyPr/>
          <a:lstStyle/>
          <a:p>
            <a:pPr/>
            <a:r>
              <a:t>Summary</a:t>
            </a:r>
          </a:p>
        </p:txBody>
      </p:sp>
      <p:sp>
        <p:nvSpPr>
          <p:cNvPr id="3024" name="Which of the following would be the most suitable summary of the whole text?…"/>
          <p:cNvSpPr txBox="1"/>
          <p:nvPr/>
        </p:nvSpPr>
        <p:spPr>
          <a:xfrm>
            <a:off x="425661" y="1473200"/>
            <a:ext cx="12451252" cy="6807193"/>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457195">
              <a:defRPr sz="4400">
                <a:uFill>
                  <a:solidFill>
                    <a:srgbClr val="000000"/>
                  </a:solidFill>
                </a:uFill>
                <a:latin typeface="+mj-lt"/>
                <a:ea typeface="+mj-ea"/>
                <a:cs typeface="+mj-cs"/>
                <a:sym typeface="Helvetica"/>
              </a:defRPr>
            </a:pPr>
            <a:r>
              <a:t>Which of the following would be the most suitable summary of the whole text?</a:t>
            </a:r>
          </a:p>
          <a:p>
            <a:pPr algn="l" defTabSz="457195">
              <a:defRPr sz="4400">
                <a:uFill>
                  <a:solidFill>
                    <a:srgbClr val="000000"/>
                  </a:solidFill>
                </a:uFill>
                <a:latin typeface="+mj-lt"/>
                <a:ea typeface="+mj-ea"/>
                <a:cs typeface="+mj-cs"/>
                <a:sym typeface="Helvetica"/>
              </a:defRPr>
            </a:pPr>
            <a:r>
              <a:t>Tick </a:t>
            </a:r>
            <a:r>
              <a:rPr b="1"/>
              <a:t>one</a:t>
            </a:r>
            <a:endParaRPr b="1"/>
          </a:p>
          <a:p>
            <a:pPr algn="l" defTabSz="457195">
              <a:defRPr sz="4400">
                <a:uFill>
                  <a:solidFill>
                    <a:srgbClr val="000000"/>
                  </a:solidFill>
                </a:uFill>
                <a:latin typeface="+mj-lt"/>
                <a:ea typeface="+mj-ea"/>
                <a:cs typeface="+mj-cs"/>
                <a:sym typeface="Helvetica"/>
              </a:defRPr>
            </a:pPr>
            <a:r>
              <a:t>Escape from the jungle</a:t>
            </a:r>
          </a:p>
          <a:p>
            <a:pPr algn="l" defTabSz="457195">
              <a:defRPr sz="4400">
                <a:uFill>
                  <a:solidFill>
                    <a:srgbClr val="000000"/>
                  </a:solidFill>
                </a:uFill>
                <a:latin typeface="+mj-lt"/>
                <a:ea typeface="+mj-ea"/>
                <a:cs typeface="+mj-cs"/>
                <a:sym typeface="Helvetica"/>
              </a:defRPr>
            </a:pPr>
          </a:p>
          <a:p>
            <a:pPr algn="l" defTabSz="457195">
              <a:defRPr sz="4400">
                <a:uFill>
                  <a:solidFill>
                    <a:srgbClr val="000000"/>
                  </a:solidFill>
                </a:uFill>
                <a:latin typeface="+mj-lt"/>
                <a:ea typeface="+mj-ea"/>
                <a:cs typeface="+mj-cs"/>
                <a:sym typeface="Helvetica"/>
              </a:defRPr>
            </a:pPr>
            <a:r>
              <a:t>Surviving the air disaster</a:t>
            </a:r>
          </a:p>
          <a:p>
            <a:pPr algn="l" defTabSz="457195">
              <a:defRPr sz="4400">
                <a:uFill>
                  <a:solidFill>
                    <a:srgbClr val="000000"/>
                  </a:solidFill>
                </a:uFill>
                <a:latin typeface="+mj-lt"/>
                <a:ea typeface="+mj-ea"/>
                <a:cs typeface="+mj-cs"/>
                <a:sym typeface="Helvetica"/>
              </a:defRPr>
            </a:pPr>
          </a:p>
          <a:p>
            <a:pPr algn="l" defTabSz="457195">
              <a:defRPr sz="4400">
                <a:uFill>
                  <a:solidFill>
                    <a:srgbClr val="000000"/>
                  </a:solidFill>
                </a:uFill>
                <a:latin typeface="+mj-lt"/>
                <a:ea typeface="+mj-ea"/>
                <a:cs typeface="+mj-cs"/>
                <a:sym typeface="Helvetica"/>
              </a:defRPr>
            </a:pPr>
            <a:r>
              <a:t>Flying home for Christmas</a:t>
            </a:r>
          </a:p>
          <a:p>
            <a:pPr algn="l" defTabSz="457195">
              <a:defRPr sz="4400">
                <a:uFill>
                  <a:solidFill>
                    <a:srgbClr val="000000"/>
                  </a:solidFill>
                </a:uFill>
                <a:latin typeface="+mj-lt"/>
                <a:ea typeface="+mj-ea"/>
                <a:cs typeface="+mj-cs"/>
                <a:sym typeface="Helvetica"/>
              </a:defRPr>
            </a:pPr>
          </a:p>
          <a:p>
            <a:pPr algn="l" defTabSz="457195">
              <a:defRPr sz="4400">
                <a:uFill>
                  <a:solidFill>
                    <a:srgbClr val="000000"/>
                  </a:solidFill>
                </a:uFill>
                <a:latin typeface="+mj-lt"/>
                <a:ea typeface="+mj-ea"/>
                <a:cs typeface="+mj-cs"/>
                <a:sym typeface="Helvetica"/>
              </a:defRPr>
            </a:pPr>
            <a:r>
              <a:t>Flying over the jungle</a:t>
            </a:r>
          </a:p>
        </p:txBody>
      </p:sp>
      <p:sp>
        <p:nvSpPr>
          <p:cNvPr id="3025" name="Rectangle"/>
          <p:cNvSpPr/>
          <p:nvPr/>
        </p:nvSpPr>
        <p:spPr>
          <a:xfrm>
            <a:off x="7890446" y="3688112"/>
            <a:ext cx="784141" cy="771119"/>
          </a:xfrm>
          <a:prstGeom prst="rect">
            <a:avLst/>
          </a:prstGeom>
          <a:ln w="12700">
            <a:solidFill>
              <a:srgbClr val="000000"/>
            </a:solidFill>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defTabSz="584195">
              <a:defRPr sz="2200">
                <a:solidFill>
                  <a:srgbClr val="FFFFFF"/>
                </a:solidFill>
                <a:latin typeface="Helvetica Light"/>
                <a:ea typeface="Helvetica Light"/>
                <a:cs typeface="Helvetica Light"/>
                <a:sym typeface="Helvetica Light"/>
              </a:defRPr>
            </a:pPr>
          </a:p>
        </p:txBody>
      </p:sp>
      <p:sp>
        <p:nvSpPr>
          <p:cNvPr id="3026" name="Rectangle"/>
          <p:cNvSpPr/>
          <p:nvPr/>
        </p:nvSpPr>
        <p:spPr>
          <a:xfrm>
            <a:off x="7890446" y="4974387"/>
            <a:ext cx="784141" cy="771123"/>
          </a:xfrm>
          <a:prstGeom prst="rect">
            <a:avLst/>
          </a:prstGeom>
          <a:ln w="12700">
            <a:solidFill>
              <a:srgbClr val="000000"/>
            </a:solidFill>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defTabSz="584195">
              <a:defRPr sz="2200">
                <a:solidFill>
                  <a:srgbClr val="FFFFFF"/>
                </a:solidFill>
                <a:latin typeface="Helvetica Light"/>
                <a:ea typeface="Helvetica Light"/>
                <a:cs typeface="Helvetica Light"/>
                <a:sym typeface="Helvetica Light"/>
              </a:defRPr>
            </a:pPr>
          </a:p>
        </p:txBody>
      </p:sp>
      <p:sp>
        <p:nvSpPr>
          <p:cNvPr id="3027" name="Rectangle"/>
          <p:cNvSpPr/>
          <p:nvPr/>
        </p:nvSpPr>
        <p:spPr>
          <a:xfrm>
            <a:off x="7890446" y="6260669"/>
            <a:ext cx="784141" cy="771120"/>
          </a:xfrm>
          <a:prstGeom prst="rect">
            <a:avLst/>
          </a:prstGeom>
          <a:ln w="12700">
            <a:solidFill>
              <a:srgbClr val="000000"/>
            </a:solidFill>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defTabSz="584195">
              <a:defRPr sz="2200">
                <a:solidFill>
                  <a:srgbClr val="FFFFFF"/>
                </a:solidFill>
                <a:latin typeface="Helvetica Light"/>
                <a:ea typeface="Helvetica Light"/>
                <a:cs typeface="Helvetica Light"/>
                <a:sym typeface="Helvetica Light"/>
              </a:defRPr>
            </a:pPr>
          </a:p>
        </p:txBody>
      </p:sp>
      <p:sp>
        <p:nvSpPr>
          <p:cNvPr id="3028" name="Rectangle"/>
          <p:cNvSpPr/>
          <p:nvPr/>
        </p:nvSpPr>
        <p:spPr>
          <a:xfrm>
            <a:off x="7890446" y="7520040"/>
            <a:ext cx="784141" cy="771120"/>
          </a:xfrm>
          <a:prstGeom prst="rect">
            <a:avLst/>
          </a:prstGeom>
          <a:ln w="12700">
            <a:solidFill>
              <a:srgbClr val="000000"/>
            </a:solidFill>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defTabSz="584195">
              <a:defRPr sz="22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3030" name="Table"/>
          <p:cNvGraphicFramePr/>
          <p:nvPr/>
        </p:nvGraphicFramePr>
        <p:xfrm>
          <a:off x="579197" y="375364"/>
          <a:ext cx="11846404" cy="808831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61316"/>
                <a:gridCol w="8885084"/>
              </a:tblGrid>
              <a:tr h="623740">
                <a:tc gridSpan="2">
                  <a:txBody>
                    <a:bodyPr/>
                    <a:lstStyle/>
                    <a:p>
                      <a:pPr defTabSz="457200"/>
                      <a:r>
                        <a:rPr b="1" sz="1600">
                          <a:uFill>
                            <a:solidFill>
                              <a:srgbClr val="000000"/>
                            </a:solidFill>
                          </a:uFill>
                          <a:sym typeface="Helvetica Neue"/>
                        </a:rPr>
                        <a:t>Text: The Girl Who Fell From The Sky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623740">
                <a:tc>
                  <a:txBody>
                    <a:bodyPr/>
                    <a:lstStyle/>
                    <a:p>
                      <a:pPr algn="l" defTabSz="457200"/>
                      <a:r>
                        <a:rPr b="1" sz="1600">
                          <a:uFill>
                            <a:solidFill>
                              <a:srgbClr val="000000"/>
                            </a:solidFill>
                          </a:uFill>
                          <a:sym typeface="Helvetica Neue"/>
                        </a:rPr>
                        <a:t>Prediction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600">
                          <a:solidFill>
                            <a:srgbClr val="FF9300"/>
                          </a:solidFill>
                          <a:uFill>
                            <a:solidFill>
                              <a:srgbClr val="000000"/>
                            </a:solidFill>
                          </a:uFill>
                          <a:latin typeface="+mj-lt"/>
                          <a:ea typeface="+mj-ea"/>
                          <a:cs typeface="+mj-cs"/>
                          <a:sym typeface="Helvetica"/>
                        </a:defRPr>
                      </a:pPr>
                      <a:r>
                        <a:t>1) Reveal two pictures one by one from the text. </a:t>
                      </a:r>
                      <a:endParaRPr>
                        <a:latin typeface="Times New Roman"/>
                        <a:ea typeface="Times New Roman"/>
                        <a:cs typeface="Times New Roman"/>
                        <a:sym typeface="Times New Roman"/>
                      </a:endParaRPr>
                    </a:p>
                    <a:p>
                      <a:pPr algn="l" defTabSz="457200">
                        <a:defRPr sz="1600">
                          <a:solidFill>
                            <a:srgbClr val="FF9300"/>
                          </a:solidFill>
                          <a:uFill>
                            <a:solidFill>
                              <a:srgbClr val="000000"/>
                            </a:solidFill>
                          </a:uFill>
                          <a:latin typeface="+mj-lt"/>
                          <a:ea typeface="+mj-ea"/>
                          <a:cs typeface="+mj-cs"/>
                          <a:sym typeface="Helvetica"/>
                        </a:defRPr>
                      </a:pPr>
                      <a:r>
                        <a:t>2) Pull Quote Prediction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810411">
                <a:tc>
                  <a:txBody>
                    <a:bodyPr/>
                    <a:lstStyle/>
                    <a:p>
                      <a:pPr algn="l" defTabSz="457200">
                        <a:defRPr b="1" sz="1600">
                          <a:uFill>
                            <a:solidFill>
                              <a:srgbClr val="000000"/>
                            </a:solidFill>
                          </a:uFill>
                          <a:sym typeface="Helvetica Neue"/>
                        </a:defRPr>
                      </a:pPr>
                      <a:r>
                        <a:t>Vocabulary</a:t>
                      </a:r>
                    </a:p>
                    <a:p>
                      <a:pPr algn="l" defTabSz="457200">
                        <a:defRPr b="1" sz="1600">
                          <a:uFill>
                            <a:solidFill>
                              <a:srgbClr val="000000"/>
                            </a:solidFill>
                          </a:uFill>
                          <a:sym typeface="Helvetica Neue"/>
                        </a:defRPr>
                      </a:pPr>
                      <a:r>
                        <a:t>Check - 7 Steps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r>
                        <a:rPr sz="1600">
                          <a:uFill>
                            <a:solidFill>
                              <a:srgbClr val="000000"/>
                            </a:solidFill>
                          </a:uFill>
                          <a:latin typeface="+mj-lt"/>
                          <a:ea typeface="+mj-ea"/>
                          <a:cs typeface="+mj-cs"/>
                          <a:sym typeface="Helvetica"/>
                        </a:rPr>
                        <a:t>eg  violent pitching - plunged - plummeting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541990">
                <a:tc>
                  <a:txBody>
                    <a:bodyPr/>
                    <a:lstStyle/>
                    <a:p>
                      <a:pPr algn="l" defTabSz="457200"/>
                      <a:r>
                        <a:rPr b="1" sz="1600">
                          <a:uFill>
                            <a:solidFill>
                              <a:srgbClr val="000000"/>
                            </a:solidFill>
                          </a:uFill>
                          <a:sym typeface="Helvetica Neue"/>
                        </a:rPr>
                        <a:t>Modelling and echo reading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457200"/>
                      <a:r>
                        <a:rPr sz="1600">
                          <a:uFill>
                            <a:solidFill>
                              <a:srgbClr val="000000"/>
                            </a:solidFill>
                          </a:uFill>
                          <a:latin typeface="+mj-lt"/>
                          <a:ea typeface="+mj-ea"/>
                          <a:cs typeface="+mj-cs"/>
                          <a:sym typeface="Helvetica"/>
                        </a:rPr>
                        <a:t>P2 - Through her window…</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979703">
                <a:tc>
                  <a:txBody>
                    <a:bodyPr/>
                    <a:lstStyle/>
                    <a:p>
                      <a:pPr algn="l" defTabSz="457200"/>
                      <a:r>
                        <a:rPr b="1" sz="1600">
                          <a:uFill>
                            <a:solidFill>
                              <a:srgbClr val="000000"/>
                            </a:solidFill>
                          </a:uFill>
                          <a:sym typeface="Helvetica Neue"/>
                        </a:rPr>
                        <a:t>Repeated re-reading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600">
                          <a:uFill>
                            <a:solidFill>
                              <a:srgbClr val="000000"/>
                            </a:solidFill>
                          </a:uFill>
                          <a:latin typeface="+mj-lt"/>
                          <a:ea typeface="+mj-ea"/>
                          <a:cs typeface="+mj-cs"/>
                          <a:sym typeface="Helvetica"/>
                        </a:defRPr>
                      </a:pPr>
                      <a:r>
                        <a:t>P2 - Through her window…</a:t>
                      </a:r>
                    </a:p>
                    <a:p>
                      <a:pPr algn="l" defTabSz="457200">
                        <a:defRPr sz="1600">
                          <a:uFill>
                            <a:solidFill>
                              <a:srgbClr val="000000"/>
                            </a:solidFill>
                          </a:uFill>
                          <a:latin typeface="+mj-lt"/>
                          <a:ea typeface="+mj-ea"/>
                          <a:cs typeface="+mj-cs"/>
                          <a:sym typeface="Helvetica"/>
                        </a:defRPr>
                      </a:pPr>
                      <a:r>
                        <a:t>to …, she realised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979703">
                <a:tc>
                  <a:txBody>
                    <a:bodyPr/>
                    <a:lstStyle/>
                    <a:p>
                      <a:pPr algn="l" defTabSz="457200"/>
                      <a:r>
                        <a:rPr b="1" sz="1600">
                          <a:sym typeface="Helvetica Neue"/>
                        </a:rPr>
                        <a:t>Performance reading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r>
                        <a:rPr sz="1600">
                          <a:uFill>
                            <a:solidFill>
                              <a:srgbClr val="000000"/>
                            </a:solidFill>
                          </a:uFill>
                          <a:latin typeface="+mj-lt"/>
                          <a:ea typeface="+mj-ea"/>
                          <a:cs typeface="+mj-cs"/>
                          <a:sym typeface="Helvetica"/>
                        </a:rPr>
                        <a:t>Choose a paragraph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2809727">
                <a:tc>
                  <a:txBody>
                    <a:bodyPr/>
                    <a:lstStyle/>
                    <a:p>
                      <a:pPr algn="l" defTabSz="457200"/>
                      <a:r>
                        <a:rPr b="1" sz="1600">
                          <a:uFill>
                            <a:solidFill>
                              <a:srgbClr val="000000"/>
                            </a:solidFill>
                          </a:uFill>
                          <a:sym typeface="Helvetica Neue"/>
                        </a:rPr>
                        <a:t>Timed retrieval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642934">
                        <a:defRPr b="1" sz="1600">
                          <a:solidFill>
                            <a:srgbClr val="008F00"/>
                          </a:solidFill>
                          <a:uFill>
                            <a:solidFill>
                              <a:srgbClr val="000000"/>
                            </a:solidFill>
                          </a:uFill>
                          <a:latin typeface="+mj-lt"/>
                          <a:ea typeface="+mj-ea"/>
                          <a:cs typeface="+mj-cs"/>
                          <a:sym typeface="Helvetica"/>
                        </a:defRPr>
                      </a:pPr>
                      <a:r>
                        <a:t>Why </a:t>
                      </a:r>
                      <a:r>
                        <a:rPr b="0"/>
                        <a:t>did she begin to feel scared?</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How </a:t>
                      </a:r>
                      <a:r>
                        <a:rPr b="0"/>
                        <a:t>long did the violent pitching last for?</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What </a:t>
                      </a:r>
                      <a:r>
                        <a:rPr b="0"/>
                        <a:t>was plunged into darkness?</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How </a:t>
                      </a:r>
                      <a:r>
                        <a:rPr b="0"/>
                        <a:t>long did the violent pitching last for?</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Whose </a:t>
                      </a:r>
                      <a:r>
                        <a:rPr b="0"/>
                        <a:t>hand did she grip?</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When </a:t>
                      </a:r>
                      <a:r>
                        <a:rPr b="0"/>
                        <a:t>did she wake up and what was special about the day?</a:t>
                      </a:r>
                    </a:p>
                    <a:p>
                      <a:pPr algn="l" defTabSz="642934">
                        <a:defRPr b="1" sz="1600">
                          <a:solidFill>
                            <a:srgbClr val="008F00"/>
                          </a:solidFill>
                          <a:uFill>
                            <a:solidFill>
                              <a:srgbClr val="000000"/>
                            </a:solidFill>
                          </a:uFill>
                          <a:latin typeface="+mj-lt"/>
                          <a:ea typeface="+mj-ea"/>
                          <a:cs typeface="+mj-cs"/>
                          <a:sym typeface="Helvetica"/>
                        </a:defRPr>
                      </a:pPr>
                    </a:p>
                    <a:p>
                      <a:pPr algn="l" defTabSz="642934">
                        <a:defRPr b="1" sz="1600">
                          <a:solidFill>
                            <a:srgbClr val="008F00"/>
                          </a:solidFill>
                          <a:uFill>
                            <a:solidFill>
                              <a:srgbClr val="000000"/>
                            </a:solidFill>
                          </a:uFill>
                          <a:latin typeface="+mj-lt"/>
                          <a:ea typeface="+mj-ea"/>
                          <a:cs typeface="+mj-cs"/>
                          <a:sym typeface="Helvetica"/>
                        </a:defRPr>
                      </a:pPr>
                      <a:r>
                        <a:t>Where </a:t>
                      </a:r>
                      <a:r>
                        <a:rPr b="0"/>
                        <a:t>did she land?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719302">
                <a:tc>
                  <a:txBody>
                    <a:bodyPr/>
                    <a:lstStyle/>
                    <a:p>
                      <a:pPr algn="l" defTabSz="457200"/>
                      <a:r>
                        <a:rPr b="1" sz="1600">
                          <a:sym typeface="Helvetica Neue"/>
                        </a:rPr>
                        <a:t>Test question practice  - Graphic question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r>
                        <a:rPr sz="1600">
                          <a:uFill>
                            <a:solidFill>
                              <a:srgbClr val="000000"/>
                            </a:solidFill>
                          </a:uFill>
                          <a:latin typeface="+mj-lt"/>
                          <a:ea typeface="+mj-ea"/>
                          <a:cs typeface="+mj-cs"/>
                          <a:sym typeface="Helvetica"/>
                        </a:rPr>
                        <a:t>Fact or opinion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3032" name="Table"/>
          <p:cNvGraphicFramePr/>
          <p:nvPr/>
        </p:nvGraphicFramePr>
        <p:xfrm>
          <a:off x="579197" y="1413326"/>
          <a:ext cx="11846404" cy="504490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61316"/>
                <a:gridCol w="8885084"/>
              </a:tblGrid>
              <a:tr h="1371069">
                <a:tc>
                  <a:txBody>
                    <a:bodyPr/>
                    <a:lstStyle/>
                    <a:p>
                      <a:pPr algn="l" defTabSz="457200"/>
                      <a:r>
                        <a:rPr b="1" sz="1600">
                          <a:uFill>
                            <a:solidFill>
                              <a:srgbClr val="000000"/>
                            </a:solidFill>
                          </a:uFill>
                          <a:sym typeface="Helvetica Neue"/>
                        </a:rPr>
                        <a:t>The IQ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457200">
                        <a:defRPr sz="1600">
                          <a:uFill>
                            <a:solidFill>
                              <a:srgbClr val="000000"/>
                            </a:solidFill>
                          </a:uFill>
                          <a:latin typeface="Times New Roman"/>
                          <a:ea typeface="Times New Roman"/>
                          <a:cs typeface="Times New Roman"/>
                          <a:sym typeface="Times New Roman"/>
                        </a:defRPr>
                      </a:pPr>
                    </a:p>
                    <a:p>
                      <a:pPr algn="l" defTabSz="457200">
                        <a:defRPr sz="1600">
                          <a:solidFill>
                            <a:srgbClr val="FF9300"/>
                          </a:solidFill>
                          <a:uFill>
                            <a:solidFill>
                              <a:srgbClr val="000000"/>
                            </a:solidFill>
                          </a:uFill>
                          <a:latin typeface="+mj-lt"/>
                          <a:ea typeface="+mj-ea"/>
                          <a:cs typeface="+mj-cs"/>
                          <a:sym typeface="Helvetica"/>
                        </a:defRPr>
                      </a:pPr>
                      <a:r>
                        <a:t>Why did Koepcke’s mother say these words quietly “That is the end. It’s all Over.”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2122533">
                <a:tc>
                  <a:txBody>
                    <a:bodyPr/>
                    <a:lstStyle/>
                    <a:p>
                      <a:pPr algn="l" defTabSz="457200"/>
                      <a:r>
                        <a:rPr b="1" sz="1600">
                          <a:sym typeface="Helvetica Neue"/>
                        </a:rPr>
                        <a:t>Test question practice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457200">
                        <a:defRPr sz="1600">
                          <a:uFill>
                            <a:solidFill>
                              <a:srgbClr val="000000"/>
                            </a:solidFill>
                          </a:uFill>
                          <a:latin typeface="+mj-lt"/>
                          <a:ea typeface="+mj-ea"/>
                          <a:cs typeface="+mj-cs"/>
                          <a:sym typeface="Helvetica"/>
                        </a:defRPr>
                      </a:pPr>
                      <a:r>
                        <a:t>The Why Factor - </a:t>
                      </a:r>
                      <a:endParaRPr>
                        <a:solidFill>
                          <a:srgbClr val="FF9300"/>
                        </a:solidFill>
                      </a:endParaRPr>
                    </a:p>
                    <a:p>
                      <a:pPr algn="l" defTabSz="642934">
                        <a:defRPr sz="1600">
                          <a:solidFill>
                            <a:srgbClr val="FF9300"/>
                          </a:solidFill>
                          <a:uFill>
                            <a:solidFill>
                              <a:srgbClr val="000000"/>
                            </a:solidFill>
                          </a:uFill>
                          <a:latin typeface="+mj-lt"/>
                          <a:ea typeface="+mj-ea"/>
                          <a:cs typeface="+mj-cs"/>
                          <a:sym typeface="Helvetica"/>
                        </a:defRPr>
                      </a:pPr>
                      <a:r>
                        <a:t>Why could several passengers be heard crying?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1551304">
                <a:tc>
                  <a:txBody>
                    <a:bodyPr/>
                    <a:lstStyle/>
                    <a:p>
                      <a:pPr algn="l" defTabSz="457200"/>
                      <a:r>
                        <a:rPr b="1" sz="1600">
                          <a:uFill>
                            <a:solidFill>
                              <a:srgbClr val="000000"/>
                            </a:solidFill>
                          </a:uFill>
                          <a:sym typeface="Helvetica Neue"/>
                        </a:rPr>
                        <a:t>Summary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600">
                          <a:solidFill>
                            <a:srgbClr val="008E00"/>
                          </a:solidFill>
                          <a:uFill>
                            <a:solidFill>
                              <a:srgbClr val="000000"/>
                            </a:solidFill>
                          </a:uFill>
                          <a:latin typeface="+mj-lt"/>
                          <a:ea typeface="+mj-ea"/>
                          <a:cs typeface="+mj-cs"/>
                          <a:sym typeface="Helvetica"/>
                        </a:defRPr>
                      </a:pPr>
                      <a:r>
                        <a:t>Which of the following would be the most suitable summary of the whole text?</a:t>
                      </a:r>
                    </a:p>
                    <a:p>
                      <a:pPr marL="304800" indent="-304800" algn="l" defTabSz="457200">
                        <a:buSzPct val="100000"/>
                        <a:buFont typeface="Helvetica"/>
                        <a:buChar char="•"/>
                        <a:defRPr sz="1600">
                          <a:solidFill>
                            <a:srgbClr val="008E00"/>
                          </a:solidFill>
                          <a:uFill>
                            <a:solidFill>
                              <a:srgbClr val="000000"/>
                            </a:solidFill>
                          </a:uFill>
                          <a:latin typeface="+mj-lt"/>
                          <a:ea typeface="+mj-ea"/>
                          <a:cs typeface="+mj-cs"/>
                          <a:sym typeface="Helvetica"/>
                        </a:defRPr>
                      </a:pPr>
                      <a:r>
                        <a:t>Escape from the jungle</a:t>
                      </a:r>
                    </a:p>
                    <a:p>
                      <a:pPr marL="304800" indent="-304800" algn="l" defTabSz="457200">
                        <a:buSzPct val="100000"/>
                        <a:buFont typeface="Helvetica"/>
                        <a:buChar char="•"/>
                        <a:defRPr sz="1600">
                          <a:solidFill>
                            <a:srgbClr val="008E00"/>
                          </a:solidFill>
                          <a:uFill>
                            <a:solidFill>
                              <a:srgbClr val="000000"/>
                            </a:solidFill>
                          </a:uFill>
                          <a:latin typeface="+mj-lt"/>
                          <a:ea typeface="+mj-ea"/>
                          <a:cs typeface="+mj-cs"/>
                          <a:sym typeface="Helvetica"/>
                        </a:defRPr>
                      </a:pPr>
                      <a:r>
                        <a:t>Surviving the air disaster</a:t>
                      </a:r>
                    </a:p>
                    <a:p>
                      <a:pPr marL="304800" indent="-304800" algn="l" defTabSz="457200">
                        <a:buSzPct val="100000"/>
                        <a:buFont typeface="Helvetica"/>
                        <a:buChar char="•"/>
                        <a:defRPr sz="1600">
                          <a:solidFill>
                            <a:srgbClr val="008E00"/>
                          </a:solidFill>
                          <a:uFill>
                            <a:solidFill>
                              <a:srgbClr val="000000"/>
                            </a:solidFill>
                          </a:uFill>
                          <a:latin typeface="+mj-lt"/>
                          <a:ea typeface="+mj-ea"/>
                          <a:cs typeface="+mj-cs"/>
                          <a:sym typeface="Helvetica"/>
                        </a:defRPr>
                      </a:pPr>
                      <a:r>
                        <a:t>Flying home for Christmas</a:t>
                      </a:r>
                    </a:p>
                    <a:p>
                      <a:pPr marL="304800" indent="-304800" algn="l" defTabSz="457200">
                        <a:buSzPct val="100000"/>
                        <a:buFont typeface="Helvetica"/>
                        <a:buChar char="•"/>
                        <a:defRPr sz="1600">
                          <a:solidFill>
                            <a:srgbClr val="008E00"/>
                          </a:solidFill>
                          <a:uFill>
                            <a:solidFill>
                              <a:srgbClr val="000000"/>
                            </a:solidFill>
                          </a:uFill>
                          <a:latin typeface="+mj-lt"/>
                          <a:ea typeface="+mj-ea"/>
                          <a:cs typeface="+mj-cs"/>
                          <a:sym typeface="Helvetica"/>
                        </a:defRPr>
                      </a:pPr>
                      <a:r>
                        <a:t>Flying over the jungle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4" name="Poetry"/>
          <p:cNvSpPr txBox="1"/>
          <p:nvPr>
            <p:ph type="title"/>
          </p:nvPr>
        </p:nvSpPr>
        <p:spPr>
          <a:prstGeom prst="rect">
            <a:avLst/>
          </a:prstGeom>
        </p:spPr>
        <p:txBody>
          <a:bodyPr/>
          <a:lstStyle/>
          <a:p>
            <a:pPr/>
            <a:r>
              <a:t>Poetry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64" name="Stepping stones"/>
          <p:cNvSpPr txBox="1"/>
          <p:nvPr>
            <p:ph type="title" idx="4294967295"/>
          </p:nvPr>
        </p:nvSpPr>
        <p:spPr>
          <a:xfrm>
            <a:off x="1554308" y="1618806"/>
            <a:ext cx="10403842" cy="1137922"/>
          </a:xfrm>
          <a:prstGeom prst="rect">
            <a:avLst/>
          </a:prstGeom>
        </p:spPr>
        <p:txBody>
          <a:bodyPr lIns="27093" tIns="27093" rIns="27093" bIns="27093" anchor="t"/>
          <a:lstStyle>
            <a:lvl1pPr algn="l" defTabSz="1278252">
              <a:lnSpc>
                <a:spcPct val="80000"/>
              </a:lnSpc>
              <a:defRPr b="1" spc="-107" sz="4408">
                <a:latin typeface="+mn-lt"/>
                <a:ea typeface="+mn-ea"/>
                <a:cs typeface="+mn-cs"/>
                <a:sym typeface="Helvetica Neue"/>
              </a:defRPr>
            </a:lvl1pPr>
          </a:lstStyle>
          <a:p>
            <a:pPr/>
            <a:r>
              <a:t>Stepping stones - sequencing sentences</a:t>
            </a:r>
          </a:p>
        </p:txBody>
      </p:sp>
      <p:grpSp>
        <p:nvGrpSpPr>
          <p:cNvPr id="1667" name="Sentence"/>
          <p:cNvGrpSpPr/>
          <p:nvPr/>
        </p:nvGrpSpPr>
        <p:grpSpPr>
          <a:xfrm>
            <a:off x="-10221" y="4178400"/>
            <a:ext cx="1891817" cy="1761756"/>
            <a:chOff x="0" y="0"/>
            <a:chExt cx="1891815" cy="1761755"/>
          </a:xfrm>
        </p:grpSpPr>
        <p:sp>
          <p:nvSpPr>
            <p:cNvPr id="1665" name="Oval"/>
            <p:cNvSpPr/>
            <p:nvPr/>
          </p:nvSpPr>
          <p:spPr>
            <a:xfrm>
              <a:off x="0" y="0"/>
              <a:ext cx="1891816" cy="1761756"/>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666" name="The girl opened the door."/>
            <p:cNvSpPr txBox="1"/>
            <p:nvPr/>
          </p:nvSpPr>
          <p:spPr>
            <a:xfrm>
              <a:off x="277049" y="343486"/>
              <a:ext cx="1337717" cy="1074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The girl opened the door.</a:t>
              </a:r>
            </a:p>
          </p:txBody>
        </p:sp>
      </p:grpSp>
      <p:grpSp>
        <p:nvGrpSpPr>
          <p:cNvPr id="1670" name="Sentence"/>
          <p:cNvGrpSpPr/>
          <p:nvPr/>
        </p:nvGrpSpPr>
        <p:grpSpPr>
          <a:xfrm>
            <a:off x="2420675" y="4024439"/>
            <a:ext cx="2222468" cy="2069677"/>
            <a:chOff x="0" y="0"/>
            <a:chExt cx="2222467" cy="2069675"/>
          </a:xfrm>
        </p:grpSpPr>
        <p:sp>
          <p:nvSpPr>
            <p:cNvPr id="1668" name="Oval"/>
            <p:cNvSpPr/>
            <p:nvPr/>
          </p:nvSpPr>
          <p:spPr>
            <a:xfrm>
              <a:off x="0" y="-1"/>
              <a:ext cx="2222468" cy="206967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669" name="What she saw took her breath away"/>
            <p:cNvSpPr txBox="1"/>
            <p:nvPr/>
          </p:nvSpPr>
          <p:spPr>
            <a:xfrm>
              <a:off x="325472" y="325996"/>
              <a:ext cx="157152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What she saw took her breath away</a:t>
              </a:r>
            </a:p>
          </p:txBody>
        </p:sp>
      </p:grpSp>
      <p:sp>
        <p:nvSpPr>
          <p:cNvPr id="1671" name="Line"/>
          <p:cNvSpPr/>
          <p:nvPr/>
        </p:nvSpPr>
        <p:spPr>
          <a:xfrm>
            <a:off x="1554162" y="5059276"/>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72" name="Line"/>
          <p:cNvSpPr/>
          <p:nvPr/>
        </p:nvSpPr>
        <p:spPr>
          <a:xfrm>
            <a:off x="7115665" y="5127010"/>
            <a:ext cx="502289"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73" name="Oval"/>
          <p:cNvSpPr/>
          <p:nvPr/>
        </p:nvSpPr>
        <p:spPr>
          <a:xfrm>
            <a:off x="5003542" y="3951904"/>
            <a:ext cx="2298497" cy="2350213"/>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
        <p:nvSpPr>
          <p:cNvPr id="1674" name="Line"/>
          <p:cNvSpPr/>
          <p:nvPr/>
        </p:nvSpPr>
        <p:spPr>
          <a:xfrm>
            <a:off x="4456017" y="5127010"/>
            <a:ext cx="502289"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75" name="Oval"/>
          <p:cNvSpPr/>
          <p:nvPr/>
        </p:nvSpPr>
        <p:spPr>
          <a:xfrm>
            <a:off x="7669210" y="3951904"/>
            <a:ext cx="2298498" cy="2350213"/>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
        <p:nvSpPr>
          <p:cNvPr id="1676" name="Line"/>
          <p:cNvSpPr/>
          <p:nvPr/>
        </p:nvSpPr>
        <p:spPr>
          <a:xfrm>
            <a:off x="9857998" y="5127010"/>
            <a:ext cx="502289"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77" name="Oval"/>
          <p:cNvSpPr/>
          <p:nvPr/>
        </p:nvSpPr>
        <p:spPr>
          <a:xfrm>
            <a:off x="10334879" y="3951904"/>
            <a:ext cx="2298497" cy="2350213"/>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0" name="Agenda - Morning Session…"/>
          <p:cNvSpPr txBox="1"/>
          <p:nvPr/>
        </p:nvSpPr>
        <p:spPr>
          <a:xfrm>
            <a:off x="3409279" y="1549400"/>
            <a:ext cx="6662319" cy="665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a:defRPr>
            </a:pPr>
            <a:r>
              <a:t>Agenda - Morning Session</a:t>
            </a:r>
          </a:p>
          <a:p>
            <a:pPr algn="l">
              <a:defRPr>
                <a:latin typeface="Helvetica Light"/>
                <a:ea typeface="Helvetica Light"/>
                <a:cs typeface="Helvetica Light"/>
                <a:sym typeface="Helvetica Light"/>
              </a:defRPr>
            </a:pPr>
            <a:r>
              <a:t>» Prediction</a:t>
            </a:r>
          </a:p>
          <a:p>
            <a:pPr algn="l">
              <a:defRPr>
                <a:latin typeface="Helvetica Light"/>
                <a:ea typeface="Helvetica Light"/>
                <a:cs typeface="Helvetica Light"/>
                <a:sym typeface="Helvetica Light"/>
              </a:defRPr>
            </a:pPr>
            <a:r>
              <a:t>» Prediction in tests</a:t>
            </a:r>
          </a:p>
          <a:p>
            <a:pPr algn="l">
              <a:defRPr>
                <a:latin typeface="Helvetica Light"/>
                <a:ea typeface="Helvetica Light"/>
                <a:cs typeface="Helvetica Light"/>
                <a:sym typeface="Helvetica Light"/>
              </a:defRPr>
            </a:pPr>
            <a:r>
              <a:t>» Reading Comprehension</a:t>
            </a:r>
          </a:p>
          <a:p>
            <a:pPr algn="l">
              <a:defRPr>
                <a:latin typeface="Helvetica Light"/>
                <a:ea typeface="Helvetica Light"/>
                <a:cs typeface="Helvetica Light"/>
                <a:sym typeface="Helvetica Light"/>
              </a:defRPr>
            </a:pPr>
            <a:r>
              <a:t>» English Units</a:t>
            </a:r>
          </a:p>
          <a:p>
            <a:pPr algn="l">
              <a:defRPr>
                <a:latin typeface="Helvetica Light"/>
                <a:ea typeface="Helvetica Light"/>
                <a:cs typeface="Helvetica Light"/>
                <a:sym typeface="Helvetica Light"/>
              </a:defRPr>
            </a:pPr>
            <a:r>
              <a:t>» Immersion</a:t>
            </a:r>
          </a:p>
          <a:p>
            <a:pPr algn="l">
              <a:defRPr>
                <a:latin typeface="Helvetica Light"/>
                <a:ea typeface="Helvetica Light"/>
                <a:cs typeface="Helvetica Light"/>
                <a:sym typeface="Helvetica Light"/>
              </a:defRPr>
            </a:pPr>
            <a:r>
              <a:t>» Comprehension</a:t>
            </a:r>
          </a:p>
          <a:p>
            <a:pPr algn="l">
              <a:defRPr>
                <a:latin typeface="Helvetica Light"/>
                <a:ea typeface="Helvetica Light"/>
                <a:cs typeface="Helvetica Light"/>
                <a:sym typeface="Helvetica Light"/>
              </a:defRPr>
            </a:pPr>
            <a:r>
              <a:t>» Vocabulary</a:t>
            </a:r>
          </a:p>
          <a:p>
            <a:pPr algn="l">
              <a:defRPr>
                <a:latin typeface="Helvetica Light"/>
                <a:ea typeface="Helvetica Light"/>
                <a:cs typeface="Helvetica Light"/>
                <a:sym typeface="Helvetica Light"/>
              </a:defRPr>
            </a:pPr>
            <a:r>
              <a:t>» Test question practice</a:t>
            </a:r>
          </a:p>
          <a:p>
            <a:pPr algn="l">
              <a:defRPr>
                <a:latin typeface="Helvetica Light"/>
                <a:ea typeface="Helvetica Light"/>
                <a:cs typeface="Helvetica Light"/>
                <a:sym typeface="Helvetica Light"/>
              </a:defRPr>
            </a:pPr>
            <a:r>
              <a:t>» Character inference questions</a:t>
            </a:r>
          </a:p>
          <a:p>
            <a:pPr algn="l">
              <a:defRPr>
                <a:latin typeface="Helvetica Light"/>
                <a:ea typeface="Helvetica Light"/>
                <a:cs typeface="Helvetica Light"/>
                <a:sym typeface="Helvetica Light"/>
              </a:defRPr>
            </a:pPr>
            <a:r>
              <a:t>» Reading Fluency</a:t>
            </a:r>
          </a:p>
          <a:p>
            <a:pPr algn="l">
              <a:defRPr>
                <a:latin typeface="Helvetica Light"/>
                <a:ea typeface="Helvetica Light"/>
                <a:cs typeface="Helvetica Light"/>
                <a:sym typeface="Helvetica Light"/>
              </a:defRPr>
            </a:pPr>
            <a:r>
              <a:t>» Preparing for tests</a:t>
            </a:r>
          </a:p>
        </p:txBody>
      </p:sp>
      <p:sp>
        <p:nvSpPr>
          <p:cNvPr id="1761" name="Last Time"/>
          <p:cNvSpPr txBox="1"/>
          <p:nvPr>
            <p:ph type="title"/>
          </p:nvPr>
        </p:nvSpPr>
        <p:spPr>
          <a:xfrm>
            <a:off x="1033638" y="101145"/>
            <a:ext cx="10403848" cy="1777657"/>
          </a:xfrm>
          <a:prstGeom prst="rect">
            <a:avLst/>
          </a:prstGeom>
        </p:spPr>
        <p:txBody>
          <a:bodyPr/>
          <a:lstStyle/>
          <a:p>
            <a:pPr/>
            <a:r>
              <a:t>Last Time</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6" name="It’s Spring"/>
          <p:cNvSpPr txBox="1"/>
          <p:nvPr>
            <p:ph type="title"/>
          </p:nvPr>
        </p:nvSpPr>
        <p:spPr>
          <a:xfrm>
            <a:off x="2339973" y="50788"/>
            <a:ext cx="8324854" cy="1619257"/>
          </a:xfrm>
          <a:prstGeom prst="rect">
            <a:avLst/>
          </a:prstGeom>
        </p:spPr>
        <p:txBody>
          <a:bodyPr/>
          <a:lstStyle/>
          <a:p>
            <a:pPr/>
            <a:r>
              <a:t>It’s Spring</a:t>
            </a:r>
          </a:p>
        </p:txBody>
      </p:sp>
      <p:sp>
        <p:nvSpPr>
          <p:cNvPr id="3037" name="It's spring It's spring And the garden is changing its clothes,…"/>
          <p:cNvSpPr txBox="1"/>
          <p:nvPr>
            <p:ph type="body" sz="half" idx="1"/>
          </p:nvPr>
        </p:nvSpPr>
        <p:spPr>
          <a:xfrm>
            <a:off x="2339973" y="1709347"/>
            <a:ext cx="8324854" cy="4714881"/>
          </a:xfrm>
          <a:prstGeom prst="rect">
            <a:avLst/>
          </a:prstGeom>
        </p:spPr>
        <p:txBody>
          <a:bodyPr/>
          <a:lstStyle/>
          <a:p>
            <a:pPr marL="0" indent="0" defTabSz="406908">
              <a:spcBef>
                <a:spcPts val="1000"/>
              </a:spcBef>
              <a:buSzTx/>
              <a:buNone/>
              <a:defRPr sz="2100">
                <a:latin typeface="+mj-lt"/>
                <a:ea typeface="+mj-ea"/>
                <a:cs typeface="+mj-cs"/>
                <a:sym typeface="Helvetica"/>
              </a:defRPr>
            </a:pPr>
            <a:r>
              <a:t>It's spring</a:t>
            </a:r>
            <a:br/>
            <a:r>
              <a:t>It's spring</a:t>
            </a:r>
            <a:br/>
            <a:r>
              <a:t>And the garden is changing its clothes, </a:t>
            </a:r>
          </a:p>
          <a:p>
            <a:pPr marL="0" indent="0" defTabSz="406908">
              <a:spcBef>
                <a:spcPts val="1000"/>
              </a:spcBef>
              <a:buSzTx/>
              <a:buNone/>
              <a:defRPr sz="2100">
                <a:latin typeface="+mj-lt"/>
                <a:ea typeface="+mj-ea"/>
                <a:cs typeface="+mj-cs"/>
                <a:sym typeface="Helvetica"/>
              </a:defRPr>
            </a:pPr>
            <a:r>
              <a:t>Putting away It's dark winter suits</a:t>
            </a:r>
            <a:br/>
            <a:r>
              <a:t>It's dull scarves</a:t>
            </a:r>
            <a:br/>
            <a:r>
              <a:t>And drab brown overcoats </a:t>
            </a:r>
            <a:endParaRPr sz="1000">
              <a:latin typeface="Times Roman"/>
              <a:ea typeface="Times Roman"/>
              <a:cs typeface="Times Roman"/>
              <a:sym typeface="Times Roman"/>
            </a:endParaRPr>
          </a:p>
          <a:p>
            <a:pPr marL="0" indent="0" defTabSz="406908">
              <a:spcBef>
                <a:spcPts val="1000"/>
              </a:spcBef>
              <a:buSzTx/>
              <a:buNone/>
              <a:defRPr sz="2100">
                <a:latin typeface="+mj-lt"/>
                <a:ea typeface="+mj-ea"/>
                <a:cs typeface="+mj-cs"/>
                <a:sym typeface="Helvetica"/>
              </a:defRPr>
            </a:pPr>
            <a:r>
              <a:t>Now, it wraps itself in green shoots,</a:t>
            </a:r>
            <a:br/>
            <a:r>
              <a:t>Slips on blouses</a:t>
            </a:r>
            <a:br/>
            <a:r>
              <a:t>Sleeved with pink and white blossom, </a:t>
            </a:r>
          </a:p>
          <a:p>
            <a:pPr marL="0" indent="0" defTabSz="406908">
              <a:spcBef>
                <a:spcPts val="1000"/>
              </a:spcBef>
              <a:buSzTx/>
              <a:buNone/>
              <a:defRPr sz="2100">
                <a:latin typeface="+mj-lt"/>
                <a:ea typeface="+mj-ea"/>
                <a:cs typeface="+mj-cs"/>
                <a:sym typeface="Helvetica"/>
              </a:defRPr>
            </a:pPr>
            <a:r>
              <a:t>Pulls on skirts of daffodil and Primrose, </a:t>
            </a:r>
          </a:p>
          <a:p>
            <a:pPr marL="0" indent="0" defTabSz="406908">
              <a:spcBef>
                <a:spcPts val="1000"/>
              </a:spcBef>
              <a:buSzTx/>
              <a:buNone/>
              <a:defRPr sz="2100">
                <a:latin typeface="+mj-lt"/>
                <a:ea typeface="+mj-ea"/>
                <a:cs typeface="+mj-cs"/>
                <a:sym typeface="Helvetica"/>
              </a:defRPr>
            </a:pPr>
            <a:r>
              <a:t>Snowdrop socks and purple crocus shoes, </a:t>
            </a:r>
          </a:p>
          <a:p>
            <a:pPr marL="0" indent="0" defTabSz="406908">
              <a:spcBef>
                <a:spcPts val="1000"/>
              </a:spcBef>
              <a:buSzTx/>
              <a:buNone/>
              <a:defRPr sz="2100">
                <a:latin typeface="+mj-lt"/>
                <a:ea typeface="+mj-ea"/>
                <a:cs typeface="+mj-cs"/>
                <a:sym typeface="Helvetica"/>
              </a:defRPr>
            </a:pPr>
            <a:r>
              <a:t>Then dances in the sunlight. </a:t>
            </a:r>
          </a:p>
        </p:txBody>
      </p:sp>
      <p:sp>
        <p:nvSpPr>
          <p:cNvPr id="3038" name="1) Who or what is changing its clothes?"/>
          <p:cNvSpPr txBox="1"/>
          <p:nvPr/>
        </p:nvSpPr>
        <p:spPr>
          <a:xfrm>
            <a:off x="2133723" y="7572978"/>
            <a:ext cx="811850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1) Who or what is changing its clothes?</a:t>
            </a: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040" name="Chart 1061"/>
          <p:cNvGraphicFramePr/>
          <p:nvPr/>
        </p:nvGraphicFramePr>
        <p:xfrm>
          <a:off x="-864831" y="-1072047"/>
          <a:ext cx="13937223" cy="13937223"/>
        </p:xfrm>
        <a:graphic xmlns:a="http://schemas.openxmlformats.org/drawingml/2006/main">
          <a:graphicData uri="http://schemas.openxmlformats.org/drawingml/2006/chart">
            <c:chart xmlns:c="http://schemas.openxmlformats.org/drawingml/2006/chart" r:id="rId2"/>
          </a:graphicData>
        </a:graphic>
      </p:graphicFrame>
      <p:sp>
        <p:nvSpPr>
          <p:cNvPr id="3041" name="Non-fiction 2018 - number of questions"/>
          <p:cNvSpPr txBox="1"/>
          <p:nvPr>
            <p:ph type="title" idx="4294967295"/>
          </p:nvPr>
        </p:nvSpPr>
        <p:spPr>
          <a:xfrm>
            <a:off x="952497" y="-817338"/>
            <a:ext cx="11099805" cy="2159002"/>
          </a:xfrm>
          <a:prstGeom prst="rect">
            <a:avLst/>
          </a:prstGeom>
        </p:spPr>
        <p:txBody>
          <a:bodyPr/>
          <a:lstStyle>
            <a:lvl1pPr algn="l">
              <a:defRPr sz="4800"/>
            </a:lvl1pPr>
          </a:lstStyle>
          <a:p>
            <a:pPr/>
            <a:r>
              <a:t>Poetry 2018 - number of questions</a:t>
            </a:r>
          </a:p>
        </p:txBody>
      </p:sp>
      <p:sp>
        <p:nvSpPr>
          <p:cNvPr id="3042" name="9 questions - 10 marks"/>
          <p:cNvSpPr txBox="1"/>
          <p:nvPr/>
        </p:nvSpPr>
        <p:spPr>
          <a:xfrm>
            <a:off x="4305632" y="693963"/>
            <a:ext cx="501822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14 questions - 17 marks</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4" name="Image" descr="Image"/>
          <p:cNvPicPr>
            <a:picLocks noChangeAspect="1"/>
          </p:cNvPicPr>
          <p:nvPr/>
        </p:nvPicPr>
        <p:blipFill>
          <a:blip r:embed="rId2">
            <a:extLst/>
          </a:blip>
          <a:stretch>
            <a:fillRect/>
          </a:stretch>
        </p:blipFill>
        <p:spPr>
          <a:xfrm>
            <a:off x="1998258" y="170021"/>
            <a:ext cx="8779138" cy="9002715"/>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8" name="Prediction"/>
          <p:cNvGrpSpPr/>
          <p:nvPr/>
        </p:nvGrpSpPr>
        <p:grpSpPr>
          <a:xfrm>
            <a:off x="159785" y="3600445"/>
            <a:ext cx="1580318" cy="909990"/>
            <a:chOff x="-1" y="0"/>
            <a:chExt cx="1580316" cy="909989"/>
          </a:xfrm>
        </p:grpSpPr>
        <p:sp>
          <p:nvSpPr>
            <p:cNvPr id="3046" name="Rectangle"/>
            <p:cNvSpPr/>
            <p:nvPr/>
          </p:nvSpPr>
          <p:spPr>
            <a:xfrm>
              <a:off x="-2" y="-1"/>
              <a:ext cx="1580318" cy="90999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47" name="Prediction"/>
            <p:cNvSpPr txBox="1"/>
            <p:nvPr/>
          </p:nvSpPr>
          <p:spPr>
            <a:xfrm>
              <a:off x="-2" y="239092"/>
              <a:ext cx="1580318"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Prediction</a:t>
              </a:r>
            </a:p>
          </p:txBody>
        </p:sp>
      </p:grpSp>
      <p:grpSp>
        <p:nvGrpSpPr>
          <p:cNvPr id="3051" name="Reading aloud"/>
          <p:cNvGrpSpPr/>
          <p:nvPr/>
        </p:nvGrpSpPr>
        <p:grpSpPr>
          <a:xfrm>
            <a:off x="1912389" y="3600445"/>
            <a:ext cx="1580313" cy="909990"/>
            <a:chOff x="0" y="0"/>
            <a:chExt cx="1580312" cy="909989"/>
          </a:xfrm>
        </p:grpSpPr>
        <p:sp>
          <p:nvSpPr>
            <p:cNvPr id="3049" name="Rectangle"/>
            <p:cNvSpPr/>
            <p:nvPr/>
          </p:nvSpPr>
          <p:spPr>
            <a:xfrm>
              <a:off x="-1" y="-1"/>
              <a:ext cx="1580313" cy="90999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50" name="Reading aloud"/>
            <p:cNvSpPr txBox="1"/>
            <p:nvPr/>
          </p:nvSpPr>
          <p:spPr>
            <a:xfrm>
              <a:off x="-1" y="73991"/>
              <a:ext cx="1580313"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Reading aloud</a:t>
              </a:r>
            </a:p>
          </p:txBody>
        </p:sp>
      </p:grpSp>
      <p:grpSp>
        <p:nvGrpSpPr>
          <p:cNvPr id="3054" name="New vocabulary"/>
          <p:cNvGrpSpPr/>
          <p:nvPr/>
        </p:nvGrpSpPr>
        <p:grpSpPr>
          <a:xfrm>
            <a:off x="3664986" y="3360188"/>
            <a:ext cx="1814025" cy="665519"/>
            <a:chOff x="0" y="-1"/>
            <a:chExt cx="1814023" cy="665518"/>
          </a:xfrm>
        </p:grpSpPr>
        <p:sp>
          <p:nvSpPr>
            <p:cNvPr id="3052" name="Rectangle"/>
            <p:cNvSpPr/>
            <p:nvPr/>
          </p:nvSpPr>
          <p:spPr>
            <a:xfrm>
              <a:off x="-1" y="-2"/>
              <a:ext cx="1814024" cy="665519"/>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1600">
                  <a:solidFill>
                    <a:srgbClr val="FFFFFF"/>
                  </a:solidFill>
                  <a:latin typeface="Helvetica Light"/>
                  <a:ea typeface="Helvetica Light"/>
                  <a:cs typeface="Helvetica Light"/>
                  <a:sym typeface="Helvetica Light"/>
                </a:defRPr>
              </a:pPr>
            </a:p>
          </p:txBody>
        </p:sp>
        <p:sp>
          <p:nvSpPr>
            <p:cNvPr id="3053" name="New vocabulary"/>
            <p:cNvSpPr txBox="1"/>
            <p:nvPr/>
          </p:nvSpPr>
          <p:spPr>
            <a:xfrm>
              <a:off x="-1" y="161306"/>
              <a:ext cx="1814024"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1600">
                  <a:solidFill>
                    <a:srgbClr val="FFFFFF"/>
                  </a:solidFill>
                  <a:latin typeface="Helvetica Light"/>
                  <a:ea typeface="Helvetica Light"/>
                  <a:cs typeface="Helvetica Light"/>
                  <a:sym typeface="Helvetica Light"/>
                </a:defRPr>
              </a:lvl1pPr>
            </a:lstStyle>
            <a:p>
              <a:pPr/>
              <a:r>
                <a:t>New vocabulary</a:t>
              </a:r>
            </a:p>
          </p:txBody>
        </p:sp>
      </p:grpSp>
      <p:grpSp>
        <p:nvGrpSpPr>
          <p:cNvPr id="3057" name="Technical…"/>
          <p:cNvGrpSpPr/>
          <p:nvPr/>
        </p:nvGrpSpPr>
        <p:grpSpPr>
          <a:xfrm>
            <a:off x="3664986" y="4159245"/>
            <a:ext cx="1814025" cy="718401"/>
            <a:chOff x="0" y="0"/>
            <a:chExt cx="1814023" cy="718399"/>
          </a:xfrm>
        </p:grpSpPr>
        <p:sp>
          <p:nvSpPr>
            <p:cNvPr id="3055" name="Rectangle"/>
            <p:cNvSpPr/>
            <p:nvPr/>
          </p:nvSpPr>
          <p:spPr>
            <a:xfrm>
              <a:off x="-1" y="-1"/>
              <a:ext cx="1814024" cy="718401"/>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1600">
                  <a:solidFill>
                    <a:srgbClr val="FFFFFF"/>
                  </a:solidFill>
                  <a:latin typeface="Helvetica Light"/>
                  <a:ea typeface="Helvetica Light"/>
                  <a:cs typeface="Helvetica Light"/>
                  <a:sym typeface="Helvetica Light"/>
                </a:defRPr>
              </a:pPr>
            </a:p>
          </p:txBody>
        </p:sp>
        <p:sp>
          <p:nvSpPr>
            <p:cNvPr id="3056" name="Technical…"/>
            <p:cNvSpPr txBox="1"/>
            <p:nvPr/>
          </p:nvSpPr>
          <p:spPr>
            <a:xfrm>
              <a:off x="-1" y="67096"/>
              <a:ext cx="1814024"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30861">
                <a:defRPr sz="1600">
                  <a:solidFill>
                    <a:srgbClr val="FFFFFF"/>
                  </a:solidFill>
                  <a:latin typeface="Helvetica Light"/>
                  <a:ea typeface="Helvetica Light"/>
                  <a:cs typeface="Helvetica Light"/>
                  <a:sym typeface="Helvetica Light"/>
                </a:defRPr>
              </a:pPr>
              <a:r>
                <a:t>Technical</a:t>
              </a:r>
            </a:p>
            <a:p>
              <a:pPr defTabSz="830861">
                <a:defRPr sz="1600">
                  <a:solidFill>
                    <a:srgbClr val="FFFFFF"/>
                  </a:solidFill>
                  <a:latin typeface="Helvetica Light"/>
                  <a:ea typeface="Helvetica Light"/>
                  <a:cs typeface="Helvetica Light"/>
                  <a:sym typeface="Helvetica Light"/>
                </a:defRPr>
              </a:pPr>
              <a:r>
                <a:t>vocabulary</a:t>
              </a:r>
            </a:p>
          </p:txBody>
        </p:sp>
      </p:grpSp>
      <p:grpSp>
        <p:nvGrpSpPr>
          <p:cNvPr id="3060" name="The poetry grid"/>
          <p:cNvGrpSpPr/>
          <p:nvPr/>
        </p:nvGrpSpPr>
        <p:grpSpPr>
          <a:xfrm>
            <a:off x="7379739" y="3600445"/>
            <a:ext cx="1580314" cy="909990"/>
            <a:chOff x="0" y="0"/>
            <a:chExt cx="1580312" cy="909989"/>
          </a:xfrm>
        </p:grpSpPr>
        <p:sp>
          <p:nvSpPr>
            <p:cNvPr id="3058" name="Rectangle"/>
            <p:cNvSpPr/>
            <p:nvPr/>
          </p:nvSpPr>
          <p:spPr>
            <a:xfrm>
              <a:off x="-1" y="-1"/>
              <a:ext cx="1580313" cy="90999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59" name="The poetry grid"/>
            <p:cNvSpPr txBox="1"/>
            <p:nvPr/>
          </p:nvSpPr>
          <p:spPr>
            <a:xfrm>
              <a:off x="-1" y="73991"/>
              <a:ext cx="1580313"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The poetry grid</a:t>
              </a:r>
            </a:p>
          </p:txBody>
        </p:sp>
      </p:grpSp>
      <p:grpSp>
        <p:nvGrpSpPr>
          <p:cNvPr id="3063" name="Writing frame"/>
          <p:cNvGrpSpPr/>
          <p:nvPr/>
        </p:nvGrpSpPr>
        <p:grpSpPr>
          <a:xfrm>
            <a:off x="9120259" y="3600445"/>
            <a:ext cx="1580315" cy="909990"/>
            <a:chOff x="-1" y="0"/>
            <a:chExt cx="1580314" cy="909989"/>
          </a:xfrm>
        </p:grpSpPr>
        <p:sp>
          <p:nvSpPr>
            <p:cNvPr id="3061" name="Rectangle"/>
            <p:cNvSpPr/>
            <p:nvPr/>
          </p:nvSpPr>
          <p:spPr>
            <a:xfrm>
              <a:off x="-2" y="-1"/>
              <a:ext cx="1580315" cy="90999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62" name="Writing frame"/>
            <p:cNvSpPr txBox="1"/>
            <p:nvPr/>
          </p:nvSpPr>
          <p:spPr>
            <a:xfrm>
              <a:off x="-2" y="73991"/>
              <a:ext cx="1580315"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Writing frame</a:t>
              </a:r>
            </a:p>
          </p:txBody>
        </p:sp>
      </p:grpSp>
      <p:grpSp>
        <p:nvGrpSpPr>
          <p:cNvPr id="3066" name="Performing and evaluating"/>
          <p:cNvGrpSpPr/>
          <p:nvPr/>
        </p:nvGrpSpPr>
        <p:grpSpPr>
          <a:xfrm>
            <a:off x="10862624" y="6012904"/>
            <a:ext cx="1814025" cy="1270893"/>
            <a:chOff x="0" y="-1"/>
            <a:chExt cx="1814023" cy="1270891"/>
          </a:xfrm>
        </p:grpSpPr>
        <p:sp>
          <p:nvSpPr>
            <p:cNvPr id="3064" name="Rectangle"/>
            <p:cNvSpPr/>
            <p:nvPr/>
          </p:nvSpPr>
          <p:spPr>
            <a:xfrm>
              <a:off x="-1" y="-2"/>
              <a:ext cx="1814025" cy="1270893"/>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65" name="Performing and evaluating"/>
            <p:cNvSpPr txBox="1"/>
            <p:nvPr/>
          </p:nvSpPr>
          <p:spPr>
            <a:xfrm>
              <a:off x="-1" y="89343"/>
              <a:ext cx="1814025"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Performing and evaluating</a:t>
              </a:r>
            </a:p>
          </p:txBody>
        </p:sp>
      </p:grpSp>
      <p:grpSp>
        <p:nvGrpSpPr>
          <p:cNvPr id="3069" name="Learning by heart"/>
          <p:cNvGrpSpPr/>
          <p:nvPr/>
        </p:nvGrpSpPr>
        <p:grpSpPr>
          <a:xfrm>
            <a:off x="120453" y="6382195"/>
            <a:ext cx="10766236" cy="532318"/>
            <a:chOff x="-1" y="0"/>
            <a:chExt cx="10766235" cy="532316"/>
          </a:xfrm>
        </p:grpSpPr>
        <p:sp>
          <p:nvSpPr>
            <p:cNvPr id="3067" name="Rectangle"/>
            <p:cNvSpPr/>
            <p:nvPr/>
          </p:nvSpPr>
          <p:spPr>
            <a:xfrm>
              <a:off x="-2" y="-1"/>
              <a:ext cx="10766236" cy="532317"/>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68" name="Learning by heart"/>
            <p:cNvSpPr txBox="1"/>
            <p:nvPr/>
          </p:nvSpPr>
          <p:spPr>
            <a:xfrm>
              <a:off x="-2" y="50254"/>
              <a:ext cx="10766236"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Learning by heart</a:t>
              </a:r>
            </a:p>
          </p:txBody>
        </p:sp>
      </p:grpSp>
      <p:sp>
        <p:nvSpPr>
          <p:cNvPr id="3070" name="A teaching sequence"/>
          <p:cNvSpPr txBox="1"/>
          <p:nvPr>
            <p:ph type="title" idx="4294967295"/>
          </p:nvPr>
        </p:nvSpPr>
        <p:spPr>
          <a:xfrm>
            <a:off x="879475" y="75211"/>
            <a:ext cx="11099800" cy="1653478"/>
          </a:xfrm>
          <a:prstGeom prst="rect">
            <a:avLst/>
          </a:prstGeom>
        </p:spPr>
        <p:txBody>
          <a:bodyPr/>
          <a:lstStyle>
            <a:lvl1pPr defTabSz="830861">
              <a:defRPr sz="7800"/>
            </a:lvl1pPr>
          </a:lstStyle>
          <a:p>
            <a:pPr/>
            <a:r>
              <a:t>A teaching sequence</a:t>
            </a:r>
          </a:p>
        </p:txBody>
      </p:sp>
      <p:grpSp>
        <p:nvGrpSpPr>
          <p:cNvPr id="3073" name="Comprehension"/>
          <p:cNvGrpSpPr/>
          <p:nvPr/>
        </p:nvGrpSpPr>
        <p:grpSpPr>
          <a:xfrm>
            <a:off x="5639217" y="3600445"/>
            <a:ext cx="1580315" cy="909990"/>
            <a:chOff x="-1" y="0"/>
            <a:chExt cx="1580314" cy="909989"/>
          </a:xfrm>
        </p:grpSpPr>
        <p:sp>
          <p:nvSpPr>
            <p:cNvPr id="3071" name="Rectangle"/>
            <p:cNvSpPr/>
            <p:nvPr/>
          </p:nvSpPr>
          <p:spPr>
            <a:xfrm>
              <a:off x="-2" y="-1"/>
              <a:ext cx="1580315" cy="90999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830861">
                <a:defRPr sz="1400">
                  <a:solidFill>
                    <a:srgbClr val="FFFFFF"/>
                  </a:solidFill>
                  <a:latin typeface="Helvetica Light"/>
                  <a:ea typeface="Helvetica Light"/>
                  <a:cs typeface="Helvetica Light"/>
                  <a:sym typeface="Helvetica Light"/>
                </a:defRPr>
              </a:pPr>
            </a:p>
          </p:txBody>
        </p:sp>
        <p:sp>
          <p:nvSpPr>
            <p:cNvPr id="3072" name="Comprehension"/>
            <p:cNvSpPr txBox="1"/>
            <p:nvPr/>
          </p:nvSpPr>
          <p:spPr>
            <a:xfrm>
              <a:off x="-2" y="296242"/>
              <a:ext cx="158031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1400">
                  <a:solidFill>
                    <a:srgbClr val="FFFFFF"/>
                  </a:solidFill>
                  <a:latin typeface="Helvetica Light"/>
                  <a:ea typeface="Helvetica Light"/>
                  <a:cs typeface="Helvetica Light"/>
                  <a:sym typeface="Helvetica Light"/>
                </a:defRPr>
              </a:lvl1pPr>
            </a:lstStyle>
            <a:p>
              <a:pPr/>
              <a:r>
                <a:t>Comprehension</a:t>
              </a:r>
            </a:p>
          </p:txBody>
        </p:sp>
      </p:grpSp>
      <p:grpSp>
        <p:nvGrpSpPr>
          <p:cNvPr id="3076" name="Use of ICT"/>
          <p:cNvGrpSpPr/>
          <p:nvPr/>
        </p:nvGrpSpPr>
        <p:grpSpPr>
          <a:xfrm>
            <a:off x="255860" y="7906062"/>
            <a:ext cx="12347030" cy="909995"/>
            <a:chOff x="0" y="-1"/>
            <a:chExt cx="12347029" cy="909993"/>
          </a:xfrm>
        </p:grpSpPr>
        <p:sp>
          <p:nvSpPr>
            <p:cNvPr id="3074" name="Rectangle"/>
            <p:cNvSpPr/>
            <p:nvPr/>
          </p:nvSpPr>
          <p:spPr>
            <a:xfrm>
              <a:off x="-1" y="-2"/>
              <a:ext cx="12347030" cy="909995"/>
            </a:xfrm>
            <a:prstGeom prst="rect">
              <a:avLst/>
            </a:prstGeom>
            <a:blipFill rotWithShape="1">
              <a:blip r:embed="rId4"/>
              <a:srcRect l="0" t="0" r="0" b="0"/>
              <a:tile tx="0" ty="0" sx="100000" sy="100000" flip="none" algn="tl"/>
            </a:blipFill>
            <a:ln w="12700" cap="flat">
              <a:noFill/>
              <a:miter lim="400000"/>
            </a:ln>
            <a:effectLst>
              <a:outerShdw sx="100000" sy="100000" kx="0" ky="0" algn="b" rotWithShape="0" blurRad="25400" dist="0" dir="0">
                <a:srgbClr val="000000">
                  <a:alpha val="50000"/>
                </a:srgbClr>
              </a:outerShdw>
            </a:effectLst>
          </p:spPr>
          <p:txBody>
            <a:bodyPr wrap="square" lIns="50800" tIns="50800" rIns="50800" bIns="50800" numCol="1" anchor="ctr">
              <a:noAutofit/>
            </a:bodyPr>
            <a:lstStyle/>
            <a:p>
              <a:pPr defTabSz="830861">
                <a:defRPr sz="2200">
                  <a:solidFill>
                    <a:srgbClr val="FFFFFF"/>
                  </a:solidFill>
                  <a:latin typeface="Helvetica Light"/>
                  <a:ea typeface="Helvetica Light"/>
                  <a:cs typeface="Helvetica Light"/>
                  <a:sym typeface="Helvetica Light"/>
                </a:defRPr>
              </a:pPr>
            </a:p>
          </p:txBody>
        </p:sp>
        <p:sp>
          <p:nvSpPr>
            <p:cNvPr id="3075" name="Use of ICT"/>
            <p:cNvSpPr txBox="1"/>
            <p:nvPr/>
          </p:nvSpPr>
          <p:spPr>
            <a:xfrm>
              <a:off x="-1" y="239094"/>
              <a:ext cx="1234703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30861">
                <a:defRPr sz="2200">
                  <a:solidFill>
                    <a:srgbClr val="FFFFFF"/>
                  </a:solidFill>
                  <a:latin typeface="Helvetica Light"/>
                  <a:ea typeface="Helvetica Light"/>
                  <a:cs typeface="Helvetica Light"/>
                  <a:sym typeface="Helvetica Light"/>
                </a:defRPr>
              </a:lvl1pPr>
            </a:lstStyle>
            <a:p>
              <a:pPr/>
              <a:r>
                <a:t>Use of ICT</a:t>
              </a:r>
            </a:p>
          </p:txBody>
        </p:sp>
      </p:grpSp>
      <p:grpSp>
        <p:nvGrpSpPr>
          <p:cNvPr id="3079" name="Writing sequence"/>
          <p:cNvGrpSpPr/>
          <p:nvPr/>
        </p:nvGrpSpPr>
        <p:grpSpPr>
          <a:xfrm>
            <a:off x="10869810" y="2984967"/>
            <a:ext cx="1799654" cy="2140950"/>
            <a:chOff x="0" y="0"/>
            <a:chExt cx="1799652" cy="2140948"/>
          </a:xfrm>
        </p:grpSpPr>
        <p:sp>
          <p:nvSpPr>
            <p:cNvPr id="3077" name="Rectangle"/>
            <p:cNvSpPr/>
            <p:nvPr/>
          </p:nvSpPr>
          <p:spPr>
            <a:xfrm>
              <a:off x="-1" y="-1"/>
              <a:ext cx="1799653" cy="2140950"/>
            </a:xfrm>
            <a:prstGeom prst="rect">
              <a:avLst/>
            </a:prstGeom>
            <a:solidFill>
              <a:srgbClr val="FF6600"/>
            </a:solidFill>
            <a:ln w="12700" cap="flat">
              <a:solidFill>
                <a:srgbClr val="000000"/>
              </a:solidFill>
              <a:prstDash val="solid"/>
              <a:round/>
            </a:ln>
            <a:effectLst/>
          </p:spPr>
          <p:txBody>
            <a:bodyPr wrap="square" lIns="50800" tIns="50800" rIns="50800" bIns="50800" numCol="1" anchor="ctr">
              <a:noAutofit/>
            </a:bodyPr>
            <a:lstStyle/>
            <a:p>
              <a:pPr algn="l" defTabSz="914400">
                <a:defRPr sz="2800">
                  <a:solidFill>
                    <a:srgbClr val="FFFFFF"/>
                  </a:solidFill>
                  <a:latin typeface="Arial"/>
                  <a:ea typeface="Arial"/>
                  <a:cs typeface="Arial"/>
                  <a:sym typeface="Arial"/>
                </a:defRPr>
              </a:pPr>
            </a:p>
          </p:txBody>
        </p:sp>
        <p:sp>
          <p:nvSpPr>
            <p:cNvPr id="3078" name="Writing sequence"/>
            <p:cNvSpPr txBox="1"/>
            <p:nvPr/>
          </p:nvSpPr>
          <p:spPr>
            <a:xfrm>
              <a:off x="6349" y="619087"/>
              <a:ext cx="1786953" cy="9027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914400">
                <a:defRPr sz="2800">
                  <a:solidFill>
                    <a:srgbClr val="FFFFFF"/>
                  </a:solidFill>
                  <a:latin typeface="Arial"/>
                  <a:ea typeface="Arial"/>
                  <a:cs typeface="Arial"/>
                  <a:sym typeface="Arial"/>
                </a:defRPr>
              </a:lvl1pPr>
            </a:lstStyle>
            <a:p>
              <a:pPr/>
              <a:r>
                <a:t>Writing sequence</a:t>
              </a:r>
            </a:p>
          </p:txBody>
        </p:sp>
      </p:grpSp>
      <p:sp>
        <p:nvSpPr>
          <p:cNvPr id="3080" name="Phase 1"/>
          <p:cNvSpPr txBox="1"/>
          <p:nvPr/>
        </p:nvSpPr>
        <p:spPr>
          <a:xfrm>
            <a:off x="1077725" y="2235592"/>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1</a:t>
            </a:r>
          </a:p>
        </p:txBody>
      </p:sp>
      <p:sp>
        <p:nvSpPr>
          <p:cNvPr id="3081" name="Phase 2"/>
          <p:cNvSpPr txBox="1"/>
          <p:nvPr/>
        </p:nvSpPr>
        <p:spPr>
          <a:xfrm>
            <a:off x="5854620" y="2220590"/>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2</a:t>
            </a:r>
          </a:p>
        </p:txBody>
      </p:sp>
      <p:sp>
        <p:nvSpPr>
          <p:cNvPr id="3082" name="Phase 3"/>
          <p:cNvSpPr txBox="1"/>
          <p:nvPr/>
        </p:nvSpPr>
        <p:spPr>
          <a:xfrm>
            <a:off x="10848316" y="2235592"/>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3</a:t>
            </a:r>
          </a:p>
        </p:txBody>
      </p:sp>
      <p:sp>
        <p:nvSpPr>
          <p:cNvPr id="3083" name="Line"/>
          <p:cNvSpPr/>
          <p:nvPr/>
        </p:nvSpPr>
        <p:spPr>
          <a:xfrm>
            <a:off x="2895599" y="2559442"/>
            <a:ext cx="666953" cy="5"/>
          </a:xfrm>
          <a:prstGeom prst="line">
            <a:avLst/>
          </a:prstGeom>
          <a:ln w="25400">
            <a:solidFill>
              <a:srgbClr val="000000"/>
            </a:solidFill>
            <a:miter lim="400000"/>
          </a:ln>
        </p:spPr>
        <p:txBody>
          <a:bodyPr lIns="45718" tIns="45718" rIns="45718" bIns="45718"/>
          <a:lstStyle/>
          <a:p>
            <a:pPr/>
          </a:p>
        </p:txBody>
      </p:sp>
      <p:sp>
        <p:nvSpPr>
          <p:cNvPr id="3084" name="Line"/>
          <p:cNvSpPr/>
          <p:nvPr/>
        </p:nvSpPr>
        <p:spPr>
          <a:xfrm>
            <a:off x="76196" y="2559442"/>
            <a:ext cx="873900" cy="5"/>
          </a:xfrm>
          <a:prstGeom prst="line">
            <a:avLst/>
          </a:prstGeom>
          <a:ln w="25400">
            <a:solidFill>
              <a:srgbClr val="000000"/>
            </a:solidFill>
            <a:miter lim="400000"/>
          </a:ln>
        </p:spPr>
        <p:txBody>
          <a:bodyPr lIns="45718" tIns="45718" rIns="45718" bIns="45718"/>
          <a:lstStyle/>
          <a:p>
            <a:pPr/>
          </a:p>
        </p:txBody>
      </p:sp>
      <p:sp>
        <p:nvSpPr>
          <p:cNvPr id="3085" name="Line"/>
          <p:cNvSpPr/>
          <p:nvPr/>
        </p:nvSpPr>
        <p:spPr>
          <a:xfrm>
            <a:off x="3918429" y="2544440"/>
            <a:ext cx="1580313" cy="5"/>
          </a:xfrm>
          <a:prstGeom prst="line">
            <a:avLst/>
          </a:prstGeom>
          <a:ln w="25400">
            <a:solidFill>
              <a:srgbClr val="000000"/>
            </a:solidFill>
            <a:miter lim="400000"/>
          </a:ln>
        </p:spPr>
        <p:txBody>
          <a:bodyPr lIns="45718" tIns="45718" rIns="45718" bIns="45718"/>
          <a:lstStyle/>
          <a:p>
            <a:pPr/>
          </a:p>
        </p:txBody>
      </p:sp>
      <p:sp>
        <p:nvSpPr>
          <p:cNvPr id="3086" name="Line"/>
          <p:cNvSpPr/>
          <p:nvPr/>
        </p:nvSpPr>
        <p:spPr>
          <a:xfrm>
            <a:off x="7977777" y="2569672"/>
            <a:ext cx="2572158" cy="5"/>
          </a:xfrm>
          <a:prstGeom prst="line">
            <a:avLst/>
          </a:prstGeom>
          <a:ln w="25400">
            <a:solidFill>
              <a:srgbClr val="000000"/>
            </a:solidFill>
            <a:miter lim="400000"/>
          </a:ln>
        </p:spPr>
        <p:txBody>
          <a:bodyPr lIns="45718" tIns="45718" rIns="45718" bIns="45718"/>
          <a:lstStyle/>
          <a:p>
            <a:pPr/>
          </a:p>
        </p:txBody>
      </p:sp>
      <p:sp>
        <p:nvSpPr>
          <p:cNvPr id="3087" name="Line"/>
          <p:cNvSpPr/>
          <p:nvPr/>
        </p:nvSpPr>
        <p:spPr>
          <a:xfrm flipH="1">
            <a:off x="76199" y="2578099"/>
            <a:ext cx="6" cy="416894"/>
          </a:xfrm>
          <a:prstGeom prst="line">
            <a:avLst/>
          </a:prstGeom>
          <a:ln w="25400">
            <a:solidFill>
              <a:srgbClr val="000000"/>
            </a:solidFill>
            <a:miter lim="400000"/>
            <a:tailEnd type="triangle"/>
          </a:ln>
        </p:spPr>
        <p:txBody>
          <a:bodyPr lIns="45718" tIns="45718" rIns="45718" bIns="45718"/>
          <a:lstStyle/>
          <a:p>
            <a:pPr/>
          </a:p>
        </p:txBody>
      </p:sp>
      <p:sp>
        <p:nvSpPr>
          <p:cNvPr id="3088" name="Line"/>
          <p:cNvSpPr/>
          <p:nvPr/>
        </p:nvSpPr>
        <p:spPr>
          <a:xfrm>
            <a:off x="3561095" y="2569672"/>
            <a:ext cx="5" cy="416894"/>
          </a:xfrm>
          <a:prstGeom prst="line">
            <a:avLst/>
          </a:prstGeom>
          <a:ln w="25400">
            <a:solidFill>
              <a:srgbClr val="000000"/>
            </a:solidFill>
            <a:miter lim="400000"/>
            <a:tailEnd type="triangle"/>
          </a:ln>
        </p:spPr>
        <p:txBody>
          <a:bodyPr lIns="45718" tIns="45718" rIns="45718" bIns="45718"/>
          <a:lstStyle/>
          <a:p>
            <a:pPr/>
          </a:p>
        </p:txBody>
      </p:sp>
      <p:sp>
        <p:nvSpPr>
          <p:cNvPr id="3089" name="Line"/>
          <p:cNvSpPr/>
          <p:nvPr/>
        </p:nvSpPr>
        <p:spPr>
          <a:xfrm>
            <a:off x="3921893" y="2531740"/>
            <a:ext cx="5" cy="416894"/>
          </a:xfrm>
          <a:prstGeom prst="line">
            <a:avLst/>
          </a:prstGeom>
          <a:ln w="25400">
            <a:solidFill>
              <a:srgbClr val="000000"/>
            </a:solidFill>
            <a:miter lim="400000"/>
            <a:tailEnd type="triangle"/>
          </a:ln>
        </p:spPr>
        <p:txBody>
          <a:bodyPr lIns="45718" tIns="45718" rIns="45718" bIns="45718"/>
          <a:lstStyle/>
          <a:p>
            <a:pPr/>
          </a:p>
        </p:txBody>
      </p:sp>
      <p:sp>
        <p:nvSpPr>
          <p:cNvPr id="3090" name="Line"/>
          <p:cNvSpPr/>
          <p:nvPr/>
        </p:nvSpPr>
        <p:spPr>
          <a:xfrm>
            <a:off x="10497904" y="2569672"/>
            <a:ext cx="5" cy="416894"/>
          </a:xfrm>
          <a:prstGeom prst="line">
            <a:avLst/>
          </a:prstGeom>
          <a:ln w="25400">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3094" name="Shape 51"/>
          <p:cNvSpPr txBox="1"/>
          <p:nvPr>
            <p:ph type="title" idx="4294967295"/>
          </p:nvPr>
        </p:nvSpPr>
        <p:spPr>
          <a:xfrm>
            <a:off x="952498" y="-351335"/>
            <a:ext cx="11099804" cy="2159001"/>
          </a:xfrm>
          <a:prstGeom prst="rect">
            <a:avLst/>
          </a:prstGeom>
        </p:spPr>
        <p:txBody>
          <a:bodyPr lIns="0" tIns="0" rIns="0" bIns="0"/>
          <a:lstStyle>
            <a:lvl1pPr defTabSz="830861">
              <a:defRPr sz="7800"/>
            </a:lvl1pPr>
          </a:lstStyle>
          <a:p>
            <a:pPr/>
            <a:r>
              <a:t>Prediction - word cloud</a:t>
            </a:r>
          </a:p>
        </p:txBody>
      </p:sp>
      <p:sp>
        <p:nvSpPr>
          <p:cNvPr id="3095" name="Shape 52"/>
          <p:cNvSpPr txBox="1"/>
          <p:nvPr/>
        </p:nvSpPr>
        <p:spPr>
          <a:xfrm>
            <a:off x="4134072" y="8724272"/>
            <a:ext cx="4453205"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lnSpc>
                <a:spcPct val="125000"/>
              </a:lnSpc>
              <a:defRPr sz="2200">
                <a:latin typeface="Avenir Book"/>
                <a:ea typeface="Avenir Book"/>
                <a:cs typeface="Avenir Book"/>
                <a:sym typeface="Avenir Book"/>
              </a:defRPr>
            </a:lvl1pPr>
          </a:lstStyle>
          <a:p>
            <a:pPr/>
            <a:r>
              <a:t>What can you say about this poem?</a:t>
            </a:r>
          </a:p>
        </p:txBody>
      </p:sp>
      <p:pic>
        <p:nvPicPr>
          <p:cNvPr id="3096" name="pasted-image.tif" descr="pasted-image.tif"/>
          <p:cNvPicPr>
            <a:picLocks noChangeAspect="1"/>
          </p:cNvPicPr>
          <p:nvPr/>
        </p:nvPicPr>
        <p:blipFill>
          <a:blip r:embed="rId3">
            <a:extLst/>
          </a:blip>
          <a:stretch>
            <a:fillRect/>
          </a:stretch>
        </p:blipFill>
        <p:spPr>
          <a:xfrm>
            <a:off x="-3" y="1993507"/>
            <a:ext cx="13004805" cy="6485941"/>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0" name="Shape 59"/>
          <p:cNvSpPr txBox="1"/>
          <p:nvPr>
            <p:ph type="title" idx="4294967295"/>
          </p:nvPr>
        </p:nvSpPr>
        <p:spPr>
          <a:xfrm>
            <a:off x="952498" y="-304603"/>
            <a:ext cx="11099804" cy="2159002"/>
          </a:xfrm>
          <a:prstGeom prst="rect">
            <a:avLst/>
          </a:prstGeom>
        </p:spPr>
        <p:txBody>
          <a:bodyPr lIns="0" tIns="0" rIns="0" bIns="0"/>
          <a:lstStyle>
            <a:lvl1pPr defTabSz="830861">
              <a:defRPr sz="7800"/>
            </a:lvl1pPr>
          </a:lstStyle>
          <a:p>
            <a:pPr/>
            <a:r>
              <a:t>Prediction - hide the title</a:t>
            </a:r>
          </a:p>
        </p:txBody>
      </p:sp>
      <p:sp>
        <p:nvSpPr>
          <p:cNvPr id="3101" name="Shape 60"/>
          <p:cNvSpPr txBox="1"/>
          <p:nvPr/>
        </p:nvSpPr>
        <p:spPr>
          <a:xfrm>
            <a:off x="3231059" y="2679797"/>
            <a:ext cx="7216168" cy="576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457200">
              <a:defRPr sz="1800">
                <a:latin typeface="+mj-lt"/>
                <a:ea typeface="+mj-ea"/>
                <a:cs typeface="+mj-cs"/>
                <a:sym typeface="Helvetica"/>
              </a:defRPr>
            </a:pPr>
          </a:p>
          <a:p>
            <a:pPr algn="l" defTabSz="457200">
              <a:defRPr sz="3000">
                <a:latin typeface="+mj-lt"/>
                <a:ea typeface="+mj-ea"/>
                <a:cs typeface="+mj-cs"/>
                <a:sym typeface="Helvetica"/>
              </a:defRPr>
            </a:pPr>
            <a:r>
              <a:t>Dear Mum and Dad,</a:t>
            </a:r>
          </a:p>
          <a:p>
            <a:pPr algn="l" defTabSz="457200">
              <a:defRPr sz="3000">
                <a:latin typeface="+mj-lt"/>
                <a:ea typeface="+mj-ea"/>
                <a:cs typeface="+mj-cs"/>
                <a:sym typeface="Helvetica"/>
              </a:defRPr>
            </a:pPr>
            <a:r>
              <a:t>Weather’s poor. Foods bad.</a:t>
            </a:r>
          </a:p>
          <a:p>
            <a:pPr algn="l" defTabSz="457200">
              <a:defRPr sz="3000">
                <a:latin typeface="+mj-lt"/>
                <a:ea typeface="+mj-ea"/>
                <a:cs typeface="+mj-cs"/>
                <a:sym typeface="Helvetica"/>
              </a:defRPr>
            </a:pPr>
            <a:r>
              <a:t>Teachers are grumpy. Instructors are mad.</a:t>
            </a:r>
          </a:p>
          <a:p>
            <a:pPr algn="l" defTabSz="457200">
              <a:defRPr sz="3000">
                <a:latin typeface="+mj-lt"/>
                <a:ea typeface="+mj-ea"/>
                <a:cs typeface="+mj-cs"/>
                <a:sym typeface="Helvetica"/>
              </a:defRPr>
            </a:pPr>
            <a:r>
              <a:t>Cramped in a tent. Cold at night.</a:t>
            </a:r>
          </a:p>
          <a:p>
            <a:pPr algn="l" defTabSz="457200">
              <a:defRPr sz="3000">
                <a:latin typeface="+mj-lt"/>
                <a:ea typeface="+mj-ea"/>
                <a:cs typeface="+mj-cs"/>
                <a:sym typeface="Helvetica"/>
              </a:defRPr>
            </a:pPr>
            <a:r>
              <a:t>No dry clothes. Boots too tight.</a:t>
            </a:r>
          </a:p>
          <a:p>
            <a:pPr algn="l" defTabSz="457200">
              <a:defRPr sz="3000">
                <a:latin typeface="+mj-lt"/>
                <a:ea typeface="+mj-ea"/>
                <a:cs typeface="+mj-cs"/>
                <a:sym typeface="Helvetica"/>
              </a:defRPr>
            </a:pPr>
            <a:r>
              <a:t>Didn't like canoeing. The hiking was tough.</a:t>
            </a:r>
          </a:p>
          <a:p>
            <a:pPr algn="l" defTabSz="457200">
              <a:defRPr sz="3000">
                <a:latin typeface="+mj-lt"/>
                <a:ea typeface="+mj-ea"/>
                <a:cs typeface="+mj-cs"/>
                <a:sym typeface="Helvetica"/>
              </a:defRPr>
            </a:pPr>
            <a:r>
              <a:t>All in all, I’ve had enough.</a:t>
            </a:r>
          </a:p>
          <a:p>
            <a:pPr algn="l" defTabSz="457200">
              <a:defRPr sz="3000">
                <a:latin typeface="+mj-lt"/>
                <a:ea typeface="+mj-ea"/>
                <a:cs typeface="+mj-cs"/>
                <a:sym typeface="Helvetica"/>
              </a:defRPr>
            </a:pPr>
            <a:r>
              <a:t>Bye for now. MAY see you soon.</a:t>
            </a:r>
          </a:p>
          <a:p>
            <a:pPr algn="l" defTabSz="457200">
              <a:defRPr sz="3000">
                <a:latin typeface="+mj-lt"/>
                <a:ea typeface="+mj-ea"/>
                <a:cs typeface="+mj-cs"/>
                <a:sym typeface="Helvetica"/>
              </a:defRPr>
            </a:pPr>
            <a:r>
              <a:t>If I survive this afternoon. </a:t>
            </a:r>
          </a:p>
          <a:p>
            <a:pPr algn="l" defTabSz="457200">
              <a:defRPr sz="3000">
                <a:latin typeface="+mj-lt"/>
                <a:ea typeface="+mj-ea"/>
                <a:cs typeface="+mj-cs"/>
                <a:sym typeface="Helvetica"/>
              </a:defRPr>
            </a:pPr>
            <a:r>
              <a:t>Your loving son</a:t>
            </a:r>
          </a:p>
          <a:p>
            <a:pPr algn="l" defTabSz="457200">
              <a:defRPr sz="3000">
                <a:latin typeface="+mj-lt"/>
                <a:ea typeface="+mj-ea"/>
                <a:cs typeface="+mj-cs"/>
                <a:sym typeface="Helvetica"/>
              </a:defRPr>
            </a:pPr>
            <a:r>
              <a:t>Ben xx</a:t>
            </a:r>
          </a:p>
          <a:p>
            <a:pPr algn="l" defTabSz="457200">
              <a:defRPr sz="3000">
                <a:latin typeface="+mj-lt"/>
                <a:ea typeface="+mj-ea"/>
                <a:cs typeface="+mj-cs"/>
                <a:sym typeface="Helvetica"/>
              </a:defRPr>
            </a:pPr>
            <a:r>
              <a:t>P.S can I come again next year?</a:t>
            </a:r>
          </a:p>
        </p:txBody>
      </p:sp>
      <p:sp>
        <p:nvSpPr>
          <p:cNvPr id="3102" name="Shape 61"/>
          <p:cNvSpPr txBox="1"/>
          <p:nvPr/>
        </p:nvSpPr>
        <p:spPr>
          <a:xfrm>
            <a:off x="4488953" y="1701606"/>
            <a:ext cx="4026893"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2400">
                <a:latin typeface="+mj-lt"/>
                <a:ea typeface="+mj-ea"/>
                <a:cs typeface="+mj-cs"/>
                <a:sym typeface="Helvetica"/>
              </a:defRPr>
            </a:lvl1pPr>
          </a:lstStyle>
          <a:p>
            <a:pPr/>
            <a:r>
              <a:t>Postcard from school camp</a:t>
            </a:r>
          </a:p>
        </p:txBody>
      </p:sp>
      <p:sp>
        <p:nvSpPr>
          <p:cNvPr id="3103" name="Shape 62"/>
          <p:cNvSpPr/>
          <p:nvPr/>
        </p:nvSpPr>
        <p:spPr>
          <a:xfrm>
            <a:off x="4269449" y="1473205"/>
            <a:ext cx="4465902" cy="825105"/>
          </a:xfrm>
          <a:prstGeom prst="rect">
            <a:avLst/>
          </a:prstGeom>
          <a:blipFill>
            <a:blip r:embed="rId2"/>
          </a:blipFill>
          <a:ln w="12700">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defTabSz="830861">
              <a:defRPr sz="2200">
                <a:solidFill>
                  <a:srgbClr val="FFFFFF"/>
                </a:solidFill>
                <a:latin typeface="Helvetica Light"/>
                <a:ea typeface="Helvetica Light"/>
                <a:cs typeface="Helvetica Light"/>
                <a:sym typeface="Helvetica Light"/>
              </a:defRPr>
            </a:pPr>
          </a:p>
        </p:txBody>
      </p:sp>
      <p:sp>
        <p:nvSpPr>
          <p:cNvPr id="3104" name="Shape 63"/>
          <p:cNvSpPr txBox="1"/>
          <p:nvPr/>
        </p:nvSpPr>
        <p:spPr>
          <a:xfrm>
            <a:off x="9347734" y="8646744"/>
            <a:ext cx="2870425" cy="6507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830861">
              <a:defRPr sz="3400">
                <a:latin typeface="Helvetica Light"/>
                <a:ea typeface="Helvetica Light"/>
                <a:cs typeface="Helvetica Light"/>
                <a:sym typeface="Helvetica Light"/>
              </a:defRPr>
            </a:lvl1pPr>
          </a:lstStyle>
          <a:p>
            <a:pPr/>
            <a:r>
              <a:t>Richard Caley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1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3" grpId="1"/>
    </p:bldLst>
  </p:timing>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106" name="Table"/>
          <p:cNvGraphicFramePr/>
          <p:nvPr/>
        </p:nvGraphicFramePr>
        <p:xfrm>
          <a:off x="1877816" y="2822712"/>
          <a:ext cx="9249168" cy="17272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083055"/>
                <a:gridCol w="3083055"/>
                <a:gridCol w="3083055"/>
              </a:tblGrid>
              <a:tr h="278765">
                <a:tc gridSpan="3">
                  <a:txBody>
                    <a:bodyPr/>
                    <a:lstStyle/>
                    <a:p>
                      <a:pPr defTabSz="457200"/>
                      <a:r>
                        <a:rPr sz="1900">
                          <a:latin typeface="+mj-lt"/>
                          <a:ea typeface="+mj-ea"/>
                          <a:cs typeface="+mj-cs"/>
                          <a:sym typeface="Helvetica"/>
                        </a:rPr>
                        <a:t>Title of poem and name of poet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c hMerge="1">
                  <a:tcPr/>
                </a:tc>
              </a:tr>
              <a:tr h="333375">
                <a:tc>
                  <a:txBody>
                    <a:bodyPr/>
                    <a:lstStyle/>
                    <a:p>
                      <a:pPr defTabSz="457200"/>
                      <a:r>
                        <a:rPr sz="1500">
                          <a:latin typeface="+mj-lt"/>
                          <a:ea typeface="+mj-ea"/>
                          <a:cs typeface="+mj-cs"/>
                          <a:sym typeface="Helvetica"/>
                        </a:rPr>
                        <a:t>New Words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500">
                          <a:latin typeface="+mj-lt"/>
                          <a:ea typeface="+mj-ea"/>
                          <a:cs typeface="+mj-cs"/>
                          <a:sym typeface="Helvetica"/>
                        </a:rPr>
                        <a:t>What is the poem about?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500">
                          <a:latin typeface="+mj-lt"/>
                          <a:ea typeface="+mj-ea"/>
                          <a:cs typeface="+mj-cs"/>
                          <a:sym typeface="Helvetica"/>
                        </a:rPr>
                        <a:t>How are the words working?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278765">
                <a:tc rowSpan="2">
                  <a:txBody>
                    <a:bodyPr/>
                    <a:lstStyle/>
                    <a:p>
                      <a:pPr defTabSz="457200">
                        <a:defRPr sz="1900">
                          <a:latin typeface="+mj-lt"/>
                          <a:ea typeface="+mj-ea"/>
                          <a:cs typeface="+mj-cs"/>
                          <a:sym typeface="Helvetica"/>
                        </a:defRPr>
                      </a:pPr>
                    </a:p>
                    <a:p>
                      <a:pPr defTabSz="457200">
                        <a:defRPr sz="1900">
                          <a:latin typeface="+mj-lt"/>
                          <a:ea typeface="+mj-ea"/>
                          <a:cs typeface="+mj-cs"/>
                          <a:sym typeface="Helvetica"/>
                        </a:defRPr>
                      </a:pPr>
                    </a:p>
                    <a:p>
                      <a:pPr defTabSz="457200">
                        <a:defRPr sz="1900">
                          <a:solidFill>
                            <a:srgbClr val="FFFFFF"/>
                          </a:solidFill>
                          <a:latin typeface="+mj-lt"/>
                          <a:ea typeface="+mj-ea"/>
                          <a:cs typeface="+mj-cs"/>
                          <a:sym typeface="Helvetica"/>
                        </a:defRPr>
                      </a:pPr>
                      <a:r>
                        <a:t>Collect new </a:t>
                      </a:r>
                    </a:p>
                    <a:p>
                      <a:pPr defTabSz="457200">
                        <a:defRPr sz="1900">
                          <a:solidFill>
                            <a:srgbClr val="FFFFFF"/>
                          </a:solidFill>
                          <a:latin typeface="+mj-lt"/>
                          <a:ea typeface="+mj-ea"/>
                          <a:cs typeface="+mj-cs"/>
                          <a:sym typeface="Helvetica"/>
                        </a:defRPr>
                      </a:pPr>
                      <a:r>
                        <a:t>vocabulary </a:t>
                      </a:r>
                    </a:p>
                    <a:p>
                      <a:pPr defTabSz="457200">
                        <a:defRPr sz="1900">
                          <a:solidFill>
                            <a:srgbClr val="FFFFFF"/>
                          </a:solidFill>
                          <a:latin typeface="+mj-lt"/>
                          <a:ea typeface="+mj-ea"/>
                          <a:cs typeface="+mj-cs"/>
                          <a:sym typeface="Helvetica"/>
                        </a:defRPr>
                      </a:pPr>
                      <a:r>
                        <a:t>from the poem</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blipFill rotWithShape="1">
                      <a:blip r:embed="rId2"/>
                      <a:srcRect l="0" t="0" r="0" b="0"/>
                      <a:stretch>
                        <a:fillRect/>
                      </a:stretch>
                    </a:blipFill>
                  </a:tcPr>
                </a:tc>
                <a:tc>
                  <a:txBody>
                    <a:bodyPr/>
                    <a:lstStyle/>
                    <a:p>
                      <a:pPr defTabSz="457200">
                        <a:defRPr sz="1900">
                          <a:latin typeface="+mj-lt"/>
                          <a:ea typeface="+mj-ea"/>
                          <a:cs typeface="+mj-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2">
                  <a:txBody>
                    <a:bodyPr/>
                    <a:lstStyle/>
                    <a:p>
                      <a:pPr defTabSz="457200">
                        <a:defRPr sz="1900">
                          <a:solidFill>
                            <a:srgbClr val="FFFFFF"/>
                          </a:solidFill>
                          <a:latin typeface="+mj-lt"/>
                          <a:ea typeface="+mj-ea"/>
                          <a:cs typeface="+mj-cs"/>
                          <a:sym typeface="Helvetica"/>
                        </a:defRPr>
                      </a:pPr>
                      <a:r>
                        <a:t>rhythm</a:t>
                      </a:r>
                    </a:p>
                    <a:p>
                      <a:pPr defTabSz="457200">
                        <a:defRPr sz="1900">
                          <a:solidFill>
                            <a:srgbClr val="FFFFFF"/>
                          </a:solidFill>
                          <a:latin typeface="+mj-lt"/>
                          <a:ea typeface="+mj-ea"/>
                          <a:cs typeface="+mj-cs"/>
                          <a:sym typeface="Helvetica"/>
                        </a:defRPr>
                      </a:pPr>
                      <a:r>
                        <a:t>rhyme</a:t>
                      </a:r>
                    </a:p>
                    <a:p>
                      <a:pPr defTabSz="457200">
                        <a:defRPr sz="1900">
                          <a:solidFill>
                            <a:srgbClr val="FFFFFF"/>
                          </a:solidFill>
                          <a:latin typeface="+mj-lt"/>
                          <a:ea typeface="+mj-ea"/>
                          <a:cs typeface="+mj-cs"/>
                          <a:sym typeface="Helvetica"/>
                        </a:defRPr>
                      </a:pPr>
                      <a:r>
                        <a:t>adjectives</a:t>
                      </a:r>
                    </a:p>
                    <a:p>
                      <a:pPr defTabSz="457200">
                        <a:defRPr sz="1900">
                          <a:solidFill>
                            <a:srgbClr val="FFFFFF"/>
                          </a:solidFill>
                          <a:latin typeface="+mj-lt"/>
                          <a:ea typeface="+mj-ea"/>
                          <a:cs typeface="+mj-cs"/>
                          <a:sym typeface="Helvetica"/>
                        </a:defRPr>
                      </a:pPr>
                      <a:r>
                        <a:t>nouns</a:t>
                      </a:r>
                    </a:p>
                    <a:p>
                      <a:pPr defTabSz="457200">
                        <a:defRPr sz="1900">
                          <a:solidFill>
                            <a:srgbClr val="FFFFFF"/>
                          </a:solidFill>
                          <a:latin typeface="+mj-lt"/>
                          <a:ea typeface="+mj-ea"/>
                          <a:cs typeface="+mj-cs"/>
                          <a:sym typeface="Helvetica"/>
                        </a:defRPr>
                      </a:pPr>
                      <a:r>
                        <a:t>powerful verbs</a:t>
                      </a:r>
                    </a:p>
                    <a:p>
                      <a:pPr defTabSz="457200">
                        <a:defRPr sz="1900">
                          <a:solidFill>
                            <a:srgbClr val="FFFFFF"/>
                          </a:solidFill>
                          <a:latin typeface="+mj-lt"/>
                          <a:ea typeface="+mj-ea"/>
                          <a:cs typeface="+mj-cs"/>
                          <a:sym typeface="Helvetica"/>
                        </a:defRPr>
                      </a:pPr>
                      <a:r>
                        <a:t>patterns</a:t>
                      </a:r>
                    </a:p>
                    <a:p>
                      <a:pPr defTabSz="457200">
                        <a:defRPr sz="1900">
                          <a:solidFill>
                            <a:srgbClr val="FFFFFF"/>
                          </a:solidFill>
                          <a:latin typeface="+mj-lt"/>
                          <a:ea typeface="+mj-ea"/>
                          <a:cs typeface="+mj-cs"/>
                          <a:sym typeface="Helvetica"/>
                        </a:defRPr>
                      </a:pPr>
                      <a:r>
                        <a:t>onomatopoeia</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blipFill rotWithShape="1">
                      <a:blip r:embed="rId3"/>
                      <a:srcRect l="0" t="0" r="0" b="0"/>
                      <a:stretch>
                        <a:fillRect/>
                      </a:stretch>
                    </a:blipFill>
                  </a:tcPr>
                </a:tc>
              </a:tr>
              <a:tr h="278765">
                <a:tc vMerge="1">
                  <a:tcPr/>
                </a:tc>
                <a:tc rowSpan="2">
                  <a:txBody>
                    <a:bodyPr/>
                    <a:lstStyle/>
                    <a:p>
                      <a:pPr defTabSz="457200">
                        <a:defRPr sz="1900">
                          <a:latin typeface="+mj-lt"/>
                          <a:ea typeface="+mj-ea"/>
                          <a:cs typeface="+mj-cs"/>
                          <a:sym typeface="Helvetica"/>
                        </a:defRPr>
                      </a:pPr>
                      <a:r>
                        <a:t>Poem</a:t>
                      </a:r>
                    </a:p>
                    <a:p>
                      <a:pPr defTabSz="457200">
                        <a:defRPr sz="1900">
                          <a:latin typeface="+mj-lt"/>
                          <a:ea typeface="+mj-ea"/>
                          <a:cs typeface="+mj-cs"/>
                          <a:sym typeface="Helvetica"/>
                        </a:defRPr>
                      </a:pPr>
                      <a:r>
                        <a:t>Paste your poem or extract here…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vMerge="1">
                  <a:tcPr/>
                </a:tc>
              </a:tr>
              <a:tr h="278765">
                <a:tc>
                  <a:txBody>
                    <a:bodyPr/>
                    <a:lstStyle/>
                    <a:p>
                      <a:pPr defTabSz="457200">
                        <a:defRPr sz="1900">
                          <a:latin typeface="+mj-lt"/>
                          <a:ea typeface="+mj-ea"/>
                          <a:cs typeface="+mj-cs"/>
                          <a:sym typeface="Helvetica"/>
                        </a:defRPr>
                      </a:pPr>
                    </a:p>
                    <a:p>
                      <a:pPr defTabSz="457200">
                        <a:defRPr sz="1900">
                          <a:latin typeface="+mj-lt"/>
                          <a:ea typeface="+mj-ea"/>
                          <a:cs typeface="+mj-cs"/>
                          <a:sym typeface="Helvetica"/>
                        </a:defRPr>
                      </a:pPr>
                    </a:p>
                    <a:p>
                      <a:pPr defTabSz="457200">
                        <a:defRPr sz="1900">
                          <a:solidFill>
                            <a:srgbClr val="FFFFFF"/>
                          </a:solidFill>
                          <a:latin typeface="+mj-lt"/>
                          <a:ea typeface="+mj-ea"/>
                          <a:cs typeface="+mj-cs"/>
                          <a:sym typeface="Helvetica"/>
                        </a:defRPr>
                      </a:pPr>
                      <a:r>
                        <a:t>simile</a:t>
                      </a:r>
                    </a:p>
                    <a:p>
                      <a:pPr defTabSz="457200">
                        <a:defRPr sz="1900">
                          <a:solidFill>
                            <a:srgbClr val="FFFFFF"/>
                          </a:solidFill>
                          <a:latin typeface="+mj-lt"/>
                          <a:ea typeface="+mj-ea"/>
                          <a:cs typeface="+mj-cs"/>
                          <a:sym typeface="Helvetica"/>
                        </a:defRPr>
                      </a:pPr>
                      <a:r>
                        <a:t>metaphor</a:t>
                      </a:r>
                    </a:p>
                    <a:p>
                      <a:pPr defTabSz="457200">
                        <a:defRPr sz="1900">
                          <a:solidFill>
                            <a:srgbClr val="FFFFFF"/>
                          </a:solidFill>
                          <a:latin typeface="+mj-lt"/>
                          <a:ea typeface="+mj-ea"/>
                          <a:cs typeface="+mj-cs"/>
                          <a:sym typeface="Helvetica"/>
                        </a:defRPr>
                      </a:pPr>
                      <a:r>
                        <a:t>personification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blipFill rotWithShape="1">
                      <a:blip r:embed="rId3"/>
                      <a:srcRect l="0" t="0" r="0" b="0"/>
                      <a:stretch>
                        <a:fillRect/>
                      </a:stretch>
                    </a:blipFill>
                  </a:tcPr>
                </a:tc>
                <a:tc vMerge="1">
                  <a:tcPr/>
                </a:tc>
                <a:tc>
                  <a:txBody>
                    <a:bodyPr/>
                    <a:lstStyle/>
                    <a:p>
                      <a:pPr defTabSz="457200">
                        <a:defRPr sz="1900">
                          <a:solidFill>
                            <a:srgbClr val="FFFFFF"/>
                          </a:solidFill>
                          <a:latin typeface="+mj-lt"/>
                          <a:ea typeface="+mj-ea"/>
                          <a:cs typeface="+mj-cs"/>
                          <a:sym typeface="Helvetica"/>
                        </a:defRPr>
                      </a:pPr>
                      <a:r>
                        <a:t>long lines?</a:t>
                      </a:r>
                    </a:p>
                    <a:p>
                      <a:pPr defTabSz="457200">
                        <a:defRPr sz="1900">
                          <a:solidFill>
                            <a:srgbClr val="FFFFFF"/>
                          </a:solidFill>
                          <a:latin typeface="+mj-lt"/>
                          <a:ea typeface="+mj-ea"/>
                          <a:cs typeface="+mj-cs"/>
                          <a:sym typeface="Helvetica"/>
                        </a:defRPr>
                      </a:pPr>
                      <a:r>
                        <a:t>short lines?</a:t>
                      </a:r>
                    </a:p>
                    <a:p>
                      <a:pPr defTabSz="457200">
                        <a:defRPr sz="1900">
                          <a:solidFill>
                            <a:srgbClr val="FFFFFF"/>
                          </a:solidFill>
                          <a:latin typeface="+mj-lt"/>
                          <a:ea typeface="+mj-ea"/>
                          <a:cs typeface="+mj-cs"/>
                          <a:sym typeface="Helvetica"/>
                        </a:defRPr>
                      </a:pPr>
                      <a:r>
                        <a:t>shape poem?</a:t>
                      </a:r>
                    </a:p>
                    <a:p>
                      <a:pPr defTabSz="457200">
                        <a:defRPr sz="1900">
                          <a:solidFill>
                            <a:srgbClr val="FFFFFF"/>
                          </a:solidFill>
                          <a:latin typeface="+mj-lt"/>
                          <a:ea typeface="+mj-ea"/>
                          <a:cs typeface="+mj-cs"/>
                          <a:sym typeface="Helvetica"/>
                        </a:defRPr>
                      </a:pPr>
                      <a:r>
                        <a:t>… but mainly how is it different to prose?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blipFill rotWithShape="1">
                      <a:blip r:embed="rId3"/>
                      <a:srcRect l="0" t="0" r="0" b="0"/>
                      <a:stretch>
                        <a:fillRect/>
                      </a:stretch>
                    </a:blipFill>
                  </a:tcPr>
                </a:tc>
              </a:tr>
              <a:tr h="278765">
                <a:tc>
                  <a:txBody>
                    <a:bodyPr/>
                    <a:lstStyle/>
                    <a:p>
                      <a:pPr defTabSz="457200"/>
                      <a:r>
                        <a:rPr sz="1500">
                          <a:latin typeface="+mj-lt"/>
                          <a:ea typeface="+mj-ea"/>
                          <a:cs typeface="+mj-cs"/>
                          <a:sym typeface="Helvetica"/>
                        </a:rPr>
                        <a:t>Are there any images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900">
                          <a:latin typeface="+mj-lt"/>
                          <a:ea typeface="+mj-ea"/>
                          <a:cs typeface="+mj-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500">
                          <a:latin typeface="+mj-lt"/>
                          <a:ea typeface="+mj-ea"/>
                          <a:cs typeface="+mj-cs"/>
                          <a:sym typeface="Helvetica"/>
                        </a:rPr>
                        <a:t>What is the shape of the lines?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
        <p:nvSpPr>
          <p:cNvPr id="3107" name="The Poetry Grid"/>
          <p:cNvSpPr txBox="1"/>
          <p:nvPr>
            <p:ph type="title" idx="4294967295"/>
          </p:nvPr>
        </p:nvSpPr>
        <p:spPr>
          <a:prstGeom prst="rect">
            <a:avLst/>
          </a:prstGeom>
        </p:spPr>
        <p:txBody>
          <a:bodyPr lIns="0" tIns="0" rIns="0" bIns="0"/>
          <a:lstStyle>
            <a:lvl1pPr defTabSz="830861">
              <a:defRPr sz="7800"/>
            </a:lvl1pPr>
          </a:lstStyle>
          <a:p>
            <a:pPr/>
            <a:r>
              <a:t>The Poetry Grid</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9" name="Image" descr="Image"/>
          <p:cNvPicPr>
            <a:picLocks noChangeAspect="1"/>
          </p:cNvPicPr>
          <p:nvPr/>
        </p:nvPicPr>
        <p:blipFill>
          <a:blip r:embed="rId2">
            <a:extLst/>
          </a:blip>
          <a:stretch>
            <a:fillRect/>
          </a:stretch>
        </p:blipFill>
        <p:spPr>
          <a:xfrm>
            <a:off x="2159000" y="215900"/>
            <a:ext cx="8686800" cy="93218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111" name="Table"/>
          <p:cNvGraphicFramePr/>
          <p:nvPr/>
        </p:nvGraphicFramePr>
        <p:xfrm>
          <a:off x="732116" y="239455"/>
          <a:ext cx="10958442" cy="813293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652813"/>
                <a:gridCol w="3652813"/>
                <a:gridCol w="3652813"/>
              </a:tblGrid>
              <a:tr h="590633">
                <a:tc gridSpan="3">
                  <a:txBody>
                    <a:bodyPr/>
                    <a:lstStyle/>
                    <a:p>
                      <a:pPr defTabSz="457200"/>
                      <a:r>
                        <a:rPr sz="1900">
                          <a:uFill>
                            <a:solidFill>
                              <a:srgbClr val="000000"/>
                            </a:solidFill>
                          </a:uFill>
                          <a:latin typeface="+mj-lt"/>
                          <a:ea typeface="+mj-ea"/>
                          <a:cs typeface="+mj-cs"/>
                          <a:sym typeface="Helvetica"/>
                        </a:rPr>
                        <a:t>Title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hMerge="1">
                  <a:tcPr/>
                </a:tc>
                <a:tc hMerge="1">
                  <a:tcPr/>
                </a:tc>
              </a:tr>
              <a:tr h="1021889">
                <a:tc>
                  <a:txBody>
                    <a:bodyPr/>
                    <a:lstStyle/>
                    <a:p>
                      <a:pPr defTabSz="457200"/>
                      <a:r>
                        <a:rPr sz="1900">
                          <a:uFill>
                            <a:solidFill>
                              <a:srgbClr val="000000"/>
                            </a:solidFill>
                          </a:uFill>
                          <a:latin typeface="+mj-lt"/>
                          <a:ea typeface="+mj-ea"/>
                          <a:cs typeface="+mj-cs"/>
                          <a:sym typeface="Helvetica"/>
                        </a:rPr>
                        <a:t>New Words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900">
                          <a:uFill>
                            <a:solidFill>
                              <a:srgbClr val="000000"/>
                            </a:solidFill>
                          </a:uFill>
                          <a:latin typeface="+mj-lt"/>
                          <a:ea typeface="+mj-ea"/>
                          <a:cs typeface="+mj-cs"/>
                          <a:sym typeface="Helvetica"/>
                        </a:rPr>
                        <a:t>What is the poem about?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r>
                        <a:rPr sz="1900">
                          <a:uFill>
                            <a:solidFill>
                              <a:srgbClr val="000000"/>
                            </a:solidFill>
                          </a:uFill>
                          <a:latin typeface="+mj-lt"/>
                          <a:ea typeface="+mj-ea"/>
                          <a:cs typeface="+mj-cs"/>
                          <a:sym typeface="Helvetica"/>
                        </a:rPr>
                        <a:t>How are the words working?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590633">
                <a:tc rowSpan="2">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rowSpan="2">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r>
              <a:tr h="2160969">
                <a:tc vMerge="1">
                  <a:tcPr/>
                </a:tc>
                <a:tc rowSpan="2">
                  <a:txBody>
                    <a:bodyPr/>
                    <a:lstStyle/>
                    <a:p>
                      <a:pPr algn="l" defTabSz="457200"/>
                      <a:r>
                        <a:rPr sz="1700">
                          <a:uFill>
                            <a:solidFill>
                              <a:srgbClr val="000000"/>
                            </a:solidFill>
                          </a:uFill>
                          <a:latin typeface="+mj-lt"/>
                          <a:ea typeface="+mj-ea"/>
                          <a:cs typeface="+mj-cs"/>
                          <a:sym typeface="Helvetica"/>
                        </a:rPr>
                        <a:t>How would you like it-
Supposing that you were a snail,
And your eyes grew out on threads,
Gentle, and small, and frail -
If an enormous creature,
Reaching almost up to the distant skies,
Leaned down, and with his great finger touched
Your eyes
Just for the fun
Of seeing you snatch them suddenly in
And cower, quivering back
Into your pitiful shell, so brittle and this?
Would you think it was fun then?
Would you think was fun?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vMerge="1">
                  <a:tcPr/>
                </a:tc>
              </a:tr>
              <a:tr h="2746915">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vMerge="1">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r>
              <a:tr h="1021889">
                <a:tc>
                  <a:txBody>
                    <a:bodyPr/>
                    <a:lstStyle/>
                    <a:p>
                      <a:pPr defTabSz="457200"/>
                      <a:r>
                        <a:rPr sz="1900">
                          <a:uFill>
                            <a:solidFill>
                              <a:srgbClr val="000000"/>
                            </a:solidFill>
                          </a:uFill>
                          <a:latin typeface="+mj-lt"/>
                          <a:ea typeface="+mj-ea"/>
                          <a:cs typeface="+mj-cs"/>
                          <a:sym typeface="Helvetica"/>
                        </a:rPr>
                        <a:t>Are there any images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r>
                        <a:rPr sz="1900">
                          <a:uFill>
                            <a:solidFill>
                              <a:srgbClr val="000000"/>
                            </a:solidFill>
                          </a:uFill>
                          <a:latin typeface="+mj-lt"/>
                          <a:ea typeface="+mj-ea"/>
                          <a:cs typeface="+mj-cs"/>
                          <a:sym typeface="Helvetica"/>
                        </a:rPr>
                        <a:t>What is the shape of the lines?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bl>
          </a:graphicData>
        </a:graphic>
      </p:graphicFrame>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113" name="Table"/>
          <p:cNvGraphicFramePr/>
          <p:nvPr/>
        </p:nvGraphicFramePr>
        <p:xfrm>
          <a:off x="1701800" y="552450"/>
          <a:ext cx="9249168" cy="167259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083055"/>
                <a:gridCol w="3083055"/>
                <a:gridCol w="3083055"/>
              </a:tblGrid>
              <a:tr h="278765">
                <a:tc gridSpan="3">
                  <a:txBody>
                    <a:bodyPr/>
                    <a:lstStyle/>
                    <a:p>
                      <a:pPr defTabSz="457200"/>
                      <a:r>
                        <a:rPr b="1" sz="1900">
                          <a:latin typeface="+mj-lt"/>
                          <a:ea typeface="+mj-ea"/>
                          <a:cs typeface="+mj-cs"/>
                          <a:sym typeface="Helvetica"/>
                        </a:rPr>
                        <a:t>From a Railway Carriage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c hMerge="1">
                  <a:tcPr/>
                </a:tc>
              </a:tr>
              <a:tr h="278765">
                <a:tc>
                  <a:txBody>
                    <a:bodyPr/>
                    <a:lstStyle/>
                    <a:p>
                      <a:pPr defTabSz="457200"/>
                      <a:r>
                        <a:rPr b="1" sz="1900">
                          <a:latin typeface="+mj-lt"/>
                          <a:ea typeface="+mj-ea"/>
                          <a:cs typeface="+mj-cs"/>
                          <a:sym typeface="Helvetica"/>
                        </a:rPr>
                        <a:t>New Words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900">
                          <a:latin typeface="+mj-lt"/>
                          <a:ea typeface="+mj-ea"/>
                          <a:cs typeface="+mj-cs"/>
                          <a:sym typeface="Helvetica"/>
                        </a:rPr>
                        <a:t>What is the poem about?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b="1" sz="1900">
                          <a:latin typeface="+mj-lt"/>
                          <a:ea typeface="+mj-ea"/>
                          <a:cs typeface="+mj-cs"/>
                          <a:sym typeface="Helvetica"/>
                        </a:rPr>
                        <a:t>How are the words working?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278765">
                <a:tc rowSpan="2">
                  <a:txBody>
                    <a:bodyPr/>
                    <a:lstStyle/>
                    <a:p>
                      <a:pPr defTabSz="457200">
                        <a:defRPr sz="1900">
                          <a:latin typeface="+mj-lt"/>
                          <a:ea typeface="+mj-ea"/>
                          <a:cs typeface="+mj-cs"/>
                          <a:sym typeface="Helvetica"/>
                        </a:defRPr>
                      </a:pPr>
                    </a:p>
                    <a:p>
                      <a:pPr defTabSz="457200">
                        <a:defRPr sz="1900">
                          <a:latin typeface="+mj-lt"/>
                          <a:ea typeface="+mj-ea"/>
                          <a:cs typeface="+mj-cs"/>
                          <a:sym typeface="Helvetica"/>
                        </a:defRPr>
                      </a:pPr>
                    </a:p>
                    <a:p>
                      <a:pPr defTabSz="457200">
                        <a:defRPr sz="1900">
                          <a:latin typeface="+mj-lt"/>
                          <a:ea typeface="+mj-ea"/>
                          <a:cs typeface="+mj-cs"/>
                          <a:sym typeface="Helvetica"/>
                        </a:defRPr>
                      </a:pPr>
                    </a:p>
                    <a:p>
                      <a:pPr defTabSz="457200">
                        <a:defRPr sz="1900">
                          <a:latin typeface="Chalkduster"/>
                          <a:ea typeface="Chalkduster"/>
                          <a:cs typeface="Chalkduster"/>
                          <a:sym typeface="Chalkduster"/>
                        </a:defRPr>
                      </a:pPr>
                      <a:r>
                        <a:t>meadows</a:t>
                      </a:r>
                    </a:p>
                    <a:p>
                      <a:pPr defTabSz="457200">
                        <a:defRPr sz="1900">
                          <a:latin typeface="Chalkduster"/>
                          <a:ea typeface="Chalkduster"/>
                          <a:cs typeface="Chalkduster"/>
                          <a:sym typeface="Chalkduster"/>
                        </a:defRPr>
                      </a:pPr>
                      <a:r>
                        <a:t>plain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r>
                        <a:rPr sz="1900">
                          <a:latin typeface="Chalkduster"/>
                          <a:ea typeface="Chalkduster"/>
                          <a:cs typeface="Chalkduster"/>
                          <a:sym typeface="Chalkduster"/>
                        </a:rPr>
                        <a:t>The view from a train when it’s travelling through the countryside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2">
                  <a:txBody>
                    <a:bodyPr/>
                    <a:lstStyle/>
                    <a:p>
                      <a:pPr algn="l" defTabSz="457200">
                        <a:defRPr sz="1900">
                          <a:latin typeface="Chalkduster"/>
                          <a:ea typeface="Chalkduster"/>
                          <a:cs typeface="Chalkduster"/>
                          <a:sym typeface="Chalkduster"/>
                        </a:defRPr>
                      </a:pPr>
                      <a:r>
                        <a:t>The last words at the end of the line rhyme. For example witches and ditches and battle and cattle</a:t>
                      </a:r>
                    </a:p>
                    <a:p>
                      <a:pPr algn="l" defTabSz="457200">
                        <a:defRPr sz="1900">
                          <a:latin typeface="Chalkduster"/>
                          <a:ea typeface="Chalkduster"/>
                          <a:cs typeface="Chalkduster"/>
                          <a:sym typeface="Chalkduster"/>
                        </a:defRPr>
                      </a:pPr>
                    </a:p>
                    <a:p>
                      <a:pPr algn="l" defTabSz="457200">
                        <a:defRPr sz="1900">
                          <a:latin typeface="Chalkduster"/>
                          <a:ea typeface="Chalkduster"/>
                          <a:cs typeface="Chalkduster"/>
                          <a:sym typeface="Chalkduster"/>
                        </a:defRPr>
                      </a:pPr>
                      <a:r>
                        <a:t>The rhythm is like a train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278765">
                <a:tc vMerge="1">
                  <a:tcPr/>
                </a:tc>
                <a:tc rowSpan="2">
                  <a:txBody>
                    <a:bodyPr/>
                    <a:lstStyle/>
                    <a:p>
                      <a:pPr defTabSz="457200">
                        <a:defRPr sz="1900">
                          <a:latin typeface="+mj-lt"/>
                          <a:ea typeface="+mj-ea"/>
                          <a:cs typeface="+mj-cs"/>
                          <a:sym typeface="Helvetica"/>
                        </a:defRPr>
                      </a:pPr>
                      <a:r>
                        <a:t>Faster than fairies, faster than witches.</a:t>
                      </a:r>
                    </a:p>
                    <a:p>
                      <a:pPr defTabSz="457200">
                        <a:defRPr sz="1900">
                          <a:latin typeface="+mj-lt"/>
                          <a:ea typeface="+mj-ea"/>
                          <a:cs typeface="+mj-cs"/>
                          <a:sym typeface="Helvetica"/>
                        </a:defRPr>
                      </a:pPr>
                      <a:r>
                        <a:t>bridges and houses, hedges and ditches,</a:t>
                      </a:r>
                    </a:p>
                    <a:p>
                      <a:pPr defTabSz="457200">
                        <a:defRPr sz="1900">
                          <a:solidFill>
                            <a:srgbClr val="F38F18"/>
                          </a:solidFill>
                          <a:latin typeface="+mj-lt"/>
                          <a:ea typeface="+mj-ea"/>
                          <a:cs typeface="+mj-cs"/>
                          <a:sym typeface="Helvetica"/>
                        </a:defRPr>
                      </a:pPr>
                      <a:r>
                        <a:t>And charging along like troops in a battle,</a:t>
                      </a:r>
                    </a:p>
                    <a:p>
                      <a:pPr defTabSz="457200">
                        <a:defRPr sz="1900">
                          <a:latin typeface="+mj-lt"/>
                          <a:ea typeface="+mj-ea"/>
                          <a:cs typeface="+mj-cs"/>
                          <a:sym typeface="Helvetica"/>
                        </a:defRPr>
                      </a:pPr>
                      <a:r>
                        <a:t>All through the </a:t>
                      </a:r>
                      <a:r>
                        <a:rPr>
                          <a:solidFill>
                            <a:srgbClr val="0433FF"/>
                          </a:solidFill>
                        </a:rPr>
                        <a:t>meadows</a:t>
                      </a:r>
                      <a:r>
                        <a:t>, the horses and cattle:</a:t>
                      </a:r>
                    </a:p>
                    <a:p>
                      <a:pPr defTabSz="457200">
                        <a:defRPr sz="1900">
                          <a:latin typeface="+mj-lt"/>
                          <a:ea typeface="+mj-ea"/>
                          <a:cs typeface="+mj-cs"/>
                          <a:sym typeface="Helvetica"/>
                        </a:defRPr>
                      </a:pPr>
                      <a:r>
                        <a:t>All of the sights of the hill and the </a:t>
                      </a:r>
                      <a:r>
                        <a:rPr>
                          <a:solidFill>
                            <a:srgbClr val="0433FF"/>
                          </a:solidFill>
                        </a:rPr>
                        <a:t>plain</a:t>
                      </a:r>
                      <a:endParaRPr>
                        <a:solidFill>
                          <a:srgbClr val="0433FF"/>
                        </a:solidFill>
                      </a:endParaRPr>
                    </a:p>
                    <a:p>
                      <a:pPr defTabSz="457200">
                        <a:defRPr sz="1900">
                          <a:solidFill>
                            <a:srgbClr val="FF9300"/>
                          </a:solidFill>
                          <a:latin typeface="+mj-lt"/>
                          <a:ea typeface="+mj-ea"/>
                          <a:cs typeface="+mj-cs"/>
                          <a:sym typeface="Helvetica"/>
                        </a:defRPr>
                      </a:pPr>
                      <a:r>
                        <a:t>Fly as thick as driving rain;</a:t>
                      </a:r>
                    </a:p>
                    <a:p>
                      <a:pPr defTabSz="457200">
                        <a:defRPr sz="1900">
                          <a:latin typeface="+mj-lt"/>
                          <a:ea typeface="+mj-ea"/>
                          <a:cs typeface="+mj-cs"/>
                          <a:sym typeface="Helvetica"/>
                        </a:defRPr>
                      </a:pPr>
                      <a:r>
                        <a:t>And ever again in the wink of an eye,</a:t>
                      </a:r>
                    </a:p>
                    <a:p>
                      <a:pPr defTabSz="457200">
                        <a:defRPr sz="1900">
                          <a:latin typeface="+mj-lt"/>
                          <a:ea typeface="+mj-ea"/>
                          <a:cs typeface="+mj-cs"/>
                          <a:sym typeface="Helvetica"/>
                        </a:defRPr>
                      </a:pPr>
                      <a:r>
                        <a:t>Painted stations whistle by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vMerge="1">
                  <a:tcPr/>
                </a:tc>
              </a:tr>
              <a:tr h="278765">
                <a:tc>
                  <a:txBody>
                    <a:bodyPr/>
                    <a:lstStyle/>
                    <a:p>
                      <a:pPr defTabSz="457200">
                        <a:defRPr sz="1900">
                          <a:solidFill>
                            <a:srgbClr val="F38F18"/>
                          </a:solidFill>
                          <a:latin typeface="Chalkduster"/>
                          <a:ea typeface="Chalkduster"/>
                          <a:cs typeface="Chalkduster"/>
                          <a:sym typeface="Chalkduster"/>
                        </a:defRPr>
                      </a:pPr>
                      <a:r>
                        <a:t>And charging along like troops in a battle,</a:t>
                      </a:r>
                    </a:p>
                    <a:p>
                      <a:pPr defTabSz="457200">
                        <a:defRPr sz="1900">
                          <a:latin typeface="Chalkduster"/>
                          <a:ea typeface="Chalkduster"/>
                          <a:cs typeface="Chalkduster"/>
                          <a:sym typeface="Chalkduster"/>
                        </a:defRPr>
                      </a:pPr>
                    </a:p>
                    <a:p>
                      <a:pPr defTabSz="457200">
                        <a:defRPr sz="1900">
                          <a:solidFill>
                            <a:srgbClr val="FF9300"/>
                          </a:solidFill>
                          <a:latin typeface="Chalkduster"/>
                          <a:ea typeface="Chalkduster"/>
                          <a:cs typeface="Chalkduster"/>
                          <a:sym typeface="Chalkduster"/>
                        </a:defRPr>
                      </a:pPr>
                      <a:r>
                        <a:t>Fly as thick as driving rain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vMerge="1">
                  <a:tcPr/>
                </a:tc>
                <a:tc>
                  <a:txBody>
                    <a:bodyPr/>
                    <a:lstStyle/>
                    <a:p>
                      <a:pPr defTabSz="457200">
                        <a:defRPr sz="1900">
                          <a:latin typeface="+mj-lt"/>
                          <a:ea typeface="+mj-ea"/>
                          <a:cs typeface="+mj-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278765">
                <a:tc>
                  <a:txBody>
                    <a:bodyPr/>
                    <a:lstStyle/>
                    <a:p>
                      <a:pPr defTabSz="457200"/>
                      <a:r>
                        <a:rPr b="1" sz="1900">
                          <a:latin typeface="+mj-lt"/>
                          <a:ea typeface="+mj-ea"/>
                          <a:cs typeface="+mj-cs"/>
                          <a:sym typeface="Helvetica"/>
                        </a:rPr>
                        <a:t>Are there any images?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900">
                          <a:latin typeface="+mj-lt"/>
                          <a:ea typeface="+mj-ea"/>
                          <a:cs typeface="+mj-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b="1" sz="1900">
                          <a:latin typeface="+mj-lt"/>
                          <a:ea typeface="+mj-ea"/>
                          <a:cs typeface="+mj-cs"/>
                          <a:sym typeface="Helvetica"/>
                        </a:rPr>
                        <a:t>What is the shape of the lines?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
        <p:nvSpPr>
          <p:cNvPr id="3114" name="Line"/>
          <p:cNvSpPr/>
          <p:nvPr/>
        </p:nvSpPr>
        <p:spPr>
          <a:xfrm flipV="1">
            <a:off x="3737421" y="4654548"/>
            <a:ext cx="2396684" cy="643241"/>
          </a:xfrm>
          <a:prstGeom prst="line">
            <a:avLst/>
          </a:prstGeom>
          <a:ln w="38100" cap="rnd">
            <a:solidFill>
              <a:srgbClr val="000000"/>
            </a:solidFill>
            <a:custDash>
              <a:ds d="100000" sp="200000"/>
            </a:custDash>
            <a:miter lim="400000"/>
            <a:tailEnd type="triangle"/>
          </a:ln>
        </p:spPr>
        <p:txBody>
          <a:bodyPr lIns="45718" tIns="45718" rIns="45718" bIns="45718"/>
          <a:lstStyle/>
          <a:p>
            <a:pPr/>
          </a:p>
        </p:txBody>
      </p:sp>
      <p:sp>
        <p:nvSpPr>
          <p:cNvPr id="3115" name="Line"/>
          <p:cNvSpPr/>
          <p:nvPr/>
        </p:nvSpPr>
        <p:spPr>
          <a:xfrm flipV="1">
            <a:off x="1951681" y="6368553"/>
            <a:ext cx="2953004" cy="297662"/>
          </a:xfrm>
          <a:prstGeom prst="line">
            <a:avLst/>
          </a:prstGeom>
          <a:ln w="38100" cap="rnd">
            <a:solidFill>
              <a:srgbClr val="000000"/>
            </a:solidFill>
            <a:custDash>
              <a:ds d="100000" sp="200000"/>
            </a:custDash>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Agenda - afternoon Session…"/>
          <p:cNvSpPr txBox="1"/>
          <p:nvPr/>
        </p:nvSpPr>
        <p:spPr>
          <a:xfrm>
            <a:off x="139773" y="3460750"/>
            <a:ext cx="9302650" cy="283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a:defRPr>
            </a:pPr>
            <a:r>
              <a:t>Agenda - afternoon Session</a:t>
            </a:r>
          </a:p>
          <a:p>
            <a:pPr algn="l">
              <a:defRPr>
                <a:latin typeface="Helvetica Light"/>
                <a:ea typeface="Helvetica Light"/>
                <a:cs typeface="Helvetica Light"/>
                <a:sym typeface="Helvetica Light"/>
              </a:defRPr>
            </a:pPr>
            <a:r>
              <a:t>» Punctuation and Grammar Test</a:t>
            </a:r>
          </a:p>
          <a:p>
            <a:pPr algn="l">
              <a:defRPr>
                <a:latin typeface="Helvetica Light"/>
                <a:ea typeface="Helvetica Light"/>
                <a:cs typeface="Helvetica Light"/>
                <a:sym typeface="Helvetica Light"/>
              </a:defRPr>
            </a:pPr>
            <a:r>
              <a:t>» ‘Interim’ Assessment Framework for Writing</a:t>
            </a:r>
          </a:p>
          <a:p>
            <a:pPr algn="l">
              <a:defRPr>
                <a:latin typeface="Helvetica Light"/>
                <a:ea typeface="Helvetica Light"/>
                <a:cs typeface="Helvetica Light"/>
                <a:sym typeface="Helvetica Light"/>
              </a:defRPr>
            </a:pPr>
            <a:r>
              <a:t>» Text Structure and Cohesion</a:t>
            </a:r>
          </a:p>
          <a:p>
            <a:pPr algn="l">
              <a:defRPr>
                <a:latin typeface="Helvetica Light"/>
                <a:ea typeface="Helvetica Light"/>
                <a:cs typeface="Helvetica Light"/>
                <a:sym typeface="Helvetica Light"/>
              </a:defRPr>
            </a:pPr>
            <a:r>
              <a:t>» Planning, Drafting and Editing</a:t>
            </a:r>
          </a:p>
        </p:txBody>
      </p:sp>
      <p:sp>
        <p:nvSpPr>
          <p:cNvPr id="1764" name="Last Time"/>
          <p:cNvSpPr txBox="1"/>
          <p:nvPr>
            <p:ph type="title" idx="4294967295"/>
          </p:nvPr>
        </p:nvSpPr>
        <p:spPr>
          <a:xfrm>
            <a:off x="1033639" y="101145"/>
            <a:ext cx="10403845" cy="1777657"/>
          </a:xfrm>
          <a:prstGeom prst="rect">
            <a:avLst/>
          </a:prstGeom>
        </p:spPr>
        <p:txBody>
          <a:bodyPr/>
          <a:lstStyle/>
          <a:p>
            <a:pPr/>
            <a:r>
              <a:t>Last Time</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graphicFrame>
        <p:nvGraphicFramePr>
          <p:cNvPr id="3117" name="Table"/>
          <p:cNvGraphicFramePr/>
          <p:nvPr/>
        </p:nvGraphicFramePr>
        <p:xfrm>
          <a:off x="475682" y="572596"/>
          <a:ext cx="12053435" cy="787144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017811"/>
                <a:gridCol w="4017811"/>
                <a:gridCol w="4017811"/>
              </a:tblGrid>
              <a:tr h="555631">
                <a:tc gridSpan="3">
                  <a:txBody>
                    <a:bodyPr/>
                    <a:lstStyle/>
                    <a:p>
                      <a:pPr defTabSz="457200"/>
                      <a:r>
                        <a:rPr sz="1900">
                          <a:uFill>
                            <a:solidFill>
                              <a:srgbClr val="000000"/>
                            </a:solidFill>
                          </a:uFill>
                          <a:latin typeface="+mj-lt"/>
                          <a:ea typeface="+mj-ea"/>
                          <a:cs typeface="+mj-cs"/>
                          <a:sym typeface="Helvetica"/>
                        </a:rPr>
                        <a:t>Title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hMerge="1">
                  <a:tcPr/>
                </a:tc>
                <a:tc hMerge="1">
                  <a:tcPr/>
                </a:tc>
              </a:tr>
              <a:tr h="961330">
                <a:tc>
                  <a:txBody>
                    <a:bodyPr/>
                    <a:lstStyle/>
                    <a:p>
                      <a:pPr defTabSz="457200"/>
                      <a:r>
                        <a:rPr sz="1900">
                          <a:uFill>
                            <a:solidFill>
                              <a:srgbClr val="000000"/>
                            </a:solidFill>
                          </a:uFill>
                          <a:latin typeface="+mj-lt"/>
                          <a:ea typeface="+mj-ea"/>
                          <a:cs typeface="+mj-cs"/>
                          <a:sym typeface="Helvetica"/>
                        </a:rPr>
                        <a:t>New Words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900">
                          <a:uFill>
                            <a:solidFill>
                              <a:srgbClr val="000000"/>
                            </a:solidFill>
                          </a:uFill>
                          <a:latin typeface="+mj-lt"/>
                          <a:ea typeface="+mj-ea"/>
                          <a:cs typeface="+mj-cs"/>
                          <a:sym typeface="Helvetica"/>
                        </a:rPr>
                        <a:t>What is the poem about?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r>
                        <a:rPr sz="1900">
                          <a:uFill>
                            <a:solidFill>
                              <a:srgbClr val="000000"/>
                            </a:solidFill>
                          </a:uFill>
                          <a:latin typeface="+mj-lt"/>
                          <a:ea typeface="+mj-ea"/>
                          <a:cs typeface="+mj-cs"/>
                          <a:sym typeface="Helvetica"/>
                        </a:rPr>
                        <a:t>How are the words working?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r h="555631">
                <a:tc rowSpan="2">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rowSpan="2">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r>
              <a:tr h="2032904">
                <a:tc vMerge="1">
                  <a:tcPr/>
                </a:tc>
                <a:tc rowSpan="2">
                  <a:txBody>
                    <a:bodyPr/>
                    <a:lstStyle/>
                    <a:p>
                      <a:pPr algn="l" defTabSz="457200">
                        <a:defRPr sz="2100">
                          <a:uFill>
                            <a:solidFill>
                              <a:srgbClr val="000000"/>
                            </a:solidFill>
                          </a:uFill>
                          <a:latin typeface="+mj-lt"/>
                          <a:ea typeface="+mj-ea"/>
                          <a:cs typeface="+mj-cs"/>
                          <a:sym typeface="Helvetica"/>
                        </a:defRPr>
                      </a:pPr>
                      <a:r>
                        <a:t>And how would you like it,</a:t>
                      </a:r>
                    </a:p>
                    <a:p>
                      <a:pPr algn="l" defTabSz="457200">
                        <a:defRPr sz="2100">
                          <a:uFill>
                            <a:solidFill>
                              <a:srgbClr val="000000"/>
                            </a:solidFill>
                          </a:uFill>
                          <a:latin typeface="+mj-lt"/>
                          <a:ea typeface="+mj-ea"/>
                          <a:cs typeface="+mj-cs"/>
                          <a:sym typeface="Helvetica"/>
                        </a:defRPr>
                      </a:pPr>
                      <a:r>
                        <a:t>Supposing you were a frog,</a:t>
                      </a:r>
                    </a:p>
                    <a:p>
                      <a:pPr algn="l" defTabSz="457200">
                        <a:defRPr sz="2100">
                          <a:uFill>
                            <a:solidFill>
                              <a:srgbClr val="000000"/>
                            </a:solidFill>
                          </a:uFill>
                          <a:latin typeface="+mj-lt"/>
                          <a:ea typeface="+mj-ea"/>
                          <a:cs typeface="+mj-cs"/>
                          <a:sym typeface="Helvetica"/>
                        </a:defRPr>
                      </a:pPr>
                      <a:r>
                        <a:t>An emerald scrap with a pale, trembling throat</a:t>
                      </a:r>
                    </a:p>
                    <a:p>
                      <a:pPr algn="l" defTabSz="457200">
                        <a:defRPr sz="2100">
                          <a:uFill>
                            <a:solidFill>
                              <a:srgbClr val="000000"/>
                            </a:solidFill>
                          </a:uFill>
                          <a:latin typeface="+mj-lt"/>
                          <a:ea typeface="+mj-ea"/>
                          <a:cs typeface="+mj-cs"/>
                          <a:sym typeface="Helvetica"/>
                        </a:defRPr>
                      </a:pPr>
                      <a:r>
                        <a:t>In a cool and shadowed bog,</a:t>
                      </a:r>
                    </a:p>
                    <a:p>
                      <a:pPr algn="l" defTabSz="457200">
                        <a:defRPr sz="2100">
                          <a:uFill>
                            <a:solidFill>
                              <a:srgbClr val="000000"/>
                            </a:solidFill>
                          </a:uFill>
                          <a:latin typeface="+mj-lt"/>
                          <a:ea typeface="+mj-ea"/>
                          <a:cs typeface="+mj-cs"/>
                          <a:sym typeface="Helvetica"/>
                        </a:defRPr>
                      </a:pPr>
                      <a:r>
                        <a:t>If a tremendous monster,</a:t>
                      </a:r>
                    </a:p>
                    <a:p>
                      <a:pPr algn="l" defTabSz="457200">
                        <a:defRPr sz="2100">
                          <a:uFill>
                            <a:solidFill>
                              <a:srgbClr val="000000"/>
                            </a:solidFill>
                          </a:uFill>
                          <a:latin typeface="+mj-lt"/>
                          <a:ea typeface="+mj-ea"/>
                          <a:cs typeface="+mj-cs"/>
                          <a:sym typeface="Helvetica"/>
                        </a:defRPr>
                      </a:pPr>
                      <a:r>
                        <a:t>Tall, so tall that his head seemed lost in the mist,</a:t>
                      </a:r>
                    </a:p>
                    <a:p>
                      <a:pPr algn="l" defTabSz="457200">
                        <a:defRPr sz="2100">
                          <a:uFill>
                            <a:solidFill>
                              <a:srgbClr val="000000"/>
                            </a:solidFill>
                          </a:uFill>
                          <a:latin typeface="+mj-lt"/>
                          <a:ea typeface="+mj-ea"/>
                          <a:cs typeface="+mj-cs"/>
                          <a:sym typeface="Helvetica"/>
                        </a:defRPr>
                      </a:pPr>
                      <a:r>
                        <a:t>Leaned over, and clutched you up in his great fist</a:t>
                      </a:r>
                    </a:p>
                    <a:p>
                      <a:pPr algn="l" defTabSz="457200">
                        <a:defRPr sz="2100">
                          <a:uFill>
                            <a:solidFill>
                              <a:srgbClr val="000000"/>
                            </a:solidFill>
                          </a:uFill>
                          <a:latin typeface="+mj-lt"/>
                          <a:ea typeface="+mj-ea"/>
                          <a:cs typeface="+mj-cs"/>
                          <a:sym typeface="Helvetica"/>
                        </a:defRPr>
                      </a:pPr>
                      <a:r>
                        <a:t>Just for the joy</a:t>
                      </a:r>
                    </a:p>
                    <a:p>
                      <a:pPr algn="l" defTabSz="457200">
                        <a:defRPr sz="2100">
                          <a:uFill>
                            <a:solidFill>
                              <a:srgbClr val="000000"/>
                            </a:solidFill>
                          </a:uFill>
                          <a:latin typeface="+mj-lt"/>
                          <a:ea typeface="+mj-ea"/>
                          <a:cs typeface="+mj-cs"/>
                          <a:sym typeface="Helvetica"/>
                        </a:defRPr>
                      </a:pPr>
                      <a:r>
                        <a:t>Of watching you jump, scramble, tumble, fall,</a:t>
                      </a:r>
                    </a:p>
                    <a:p>
                      <a:pPr algn="l" defTabSz="457200">
                        <a:defRPr sz="2100">
                          <a:uFill>
                            <a:solidFill>
                              <a:srgbClr val="000000"/>
                            </a:solidFill>
                          </a:uFill>
                          <a:latin typeface="+mj-lt"/>
                          <a:ea typeface="+mj-ea"/>
                          <a:cs typeface="+mj-cs"/>
                          <a:sym typeface="Helvetica"/>
                        </a:defRPr>
                      </a:pPr>
                      <a:r>
                        <a:t>Into graceless, shivering dread,</a:t>
                      </a:r>
                    </a:p>
                    <a:p>
                      <a:pPr algn="l" defTabSz="457200">
                        <a:defRPr sz="2100">
                          <a:uFill>
                            <a:solidFill>
                              <a:srgbClr val="000000"/>
                            </a:solidFill>
                          </a:uFill>
                          <a:latin typeface="+mj-lt"/>
                          <a:ea typeface="+mj-ea"/>
                          <a:cs typeface="+mj-cs"/>
                          <a:sym typeface="Helvetica"/>
                        </a:defRPr>
                      </a:pPr>
                      <a:r>
                        <a:t>Back into the trampled reeds that were grown so tall?</a:t>
                      </a:r>
                    </a:p>
                    <a:p>
                      <a:pPr algn="l" defTabSz="457200">
                        <a:defRPr sz="2100">
                          <a:uFill>
                            <a:solidFill>
                              <a:srgbClr val="000000"/>
                            </a:solidFill>
                          </a:uFill>
                          <a:latin typeface="+mj-lt"/>
                          <a:ea typeface="+mj-ea"/>
                          <a:cs typeface="+mj-cs"/>
                          <a:sym typeface="Helvetica"/>
                        </a:defRPr>
                      </a:pPr>
                      <a:r>
                        <a:t>Would you think it a joy then?</a:t>
                      </a:r>
                    </a:p>
                    <a:p>
                      <a:pPr algn="l" defTabSz="457200">
                        <a:defRPr sz="2100">
                          <a:uFill>
                            <a:solidFill>
                              <a:srgbClr val="000000"/>
                            </a:solidFill>
                          </a:uFill>
                          <a:latin typeface="+mj-lt"/>
                          <a:ea typeface="+mj-ea"/>
                          <a:cs typeface="+mj-cs"/>
                          <a:sym typeface="Helvetica"/>
                        </a:defRPr>
                      </a:pPr>
                      <a:r>
                        <a:t>Would you think it a joy?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vMerge="1">
                  <a:tcPr/>
                </a:tc>
              </a:tr>
              <a:tr h="2804614">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c vMerge="1">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0000">
                        <a:alpha val="0"/>
                      </a:srgbClr>
                    </a:solidFill>
                  </a:tcPr>
                </a:tc>
              </a:tr>
              <a:tr h="961330">
                <a:tc>
                  <a:txBody>
                    <a:bodyPr/>
                    <a:lstStyle/>
                    <a:p>
                      <a:pPr defTabSz="457200"/>
                      <a:r>
                        <a:rPr sz="1900">
                          <a:uFill>
                            <a:solidFill>
                              <a:srgbClr val="000000"/>
                            </a:solidFill>
                          </a:uFill>
                          <a:latin typeface="+mj-lt"/>
                          <a:ea typeface="+mj-ea"/>
                          <a:cs typeface="+mj-cs"/>
                          <a:sym typeface="Helvetica"/>
                        </a:rPr>
                        <a:t>Are there any images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algn="l" defTabSz="457200">
                        <a:defRPr sz="1200">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c>
                  <a:txBody>
                    <a:bodyPr/>
                    <a:lstStyle/>
                    <a:p>
                      <a:pPr defTabSz="457200"/>
                      <a:r>
                        <a:rPr sz="1900">
                          <a:uFill>
                            <a:solidFill>
                              <a:srgbClr val="000000"/>
                            </a:solidFill>
                          </a:uFill>
                          <a:latin typeface="+mj-lt"/>
                          <a:ea typeface="+mj-ea"/>
                          <a:cs typeface="+mj-cs"/>
                          <a:sym typeface="Helvetica"/>
                        </a:rPr>
                        <a:t>What is the shape of the lines?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EEEEE"/>
                    </a:solidFill>
                  </a:tcPr>
                </a:tc>
              </a:tr>
            </a:tbl>
          </a:graphicData>
        </a:graphic>
      </p:graphicFrame>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9" name="Image" descr="Image"/>
          <p:cNvPicPr>
            <a:picLocks noChangeAspect="1"/>
          </p:cNvPicPr>
          <p:nvPr/>
        </p:nvPicPr>
        <p:blipFill>
          <a:blip r:embed="rId2">
            <a:extLst/>
          </a:blip>
          <a:stretch>
            <a:fillRect/>
          </a:stretch>
        </p:blipFill>
        <p:spPr>
          <a:xfrm>
            <a:off x="0" y="1716606"/>
            <a:ext cx="13004802" cy="8050594"/>
          </a:xfrm>
          <a:prstGeom prst="rect">
            <a:avLst/>
          </a:prstGeom>
          <a:ln w="12700">
            <a:miter lim="400000"/>
          </a:ln>
        </p:spPr>
      </p:pic>
      <p:sp>
        <p:nvSpPr>
          <p:cNvPr id="3120" name="https://www.clpe.org.uk/poetryline"/>
          <p:cNvSpPr txBox="1"/>
          <p:nvPr/>
        </p:nvSpPr>
        <p:spPr>
          <a:xfrm>
            <a:off x="2973042" y="363138"/>
            <a:ext cx="705871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https://www.clpe.org.uk/poetryline</a:t>
            </a:r>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2" name="Image" descr="Image"/>
          <p:cNvPicPr>
            <a:picLocks noChangeAspect="1"/>
          </p:cNvPicPr>
          <p:nvPr/>
        </p:nvPicPr>
        <p:blipFill>
          <a:blip r:embed="rId3">
            <a:extLst/>
          </a:blip>
          <a:stretch>
            <a:fillRect/>
          </a:stretch>
        </p:blipFill>
        <p:spPr>
          <a:xfrm>
            <a:off x="896288" y="1891743"/>
            <a:ext cx="3961358" cy="5163502"/>
          </a:xfrm>
          <a:prstGeom prst="rect">
            <a:avLst/>
          </a:prstGeom>
          <a:ln w="12700">
            <a:miter lim="400000"/>
          </a:ln>
          <a:effectLst>
            <a:reflection blurRad="0" stA="50000" stPos="0" endA="0" endPos="40000" dist="0" dir="5400000" fadeDir="5400000" sx="100000" sy="-100000" kx="0" ky="0" algn="bl" rotWithShape="0"/>
          </a:effectLst>
        </p:spPr>
      </p:pic>
      <p:pic>
        <p:nvPicPr>
          <p:cNvPr id="3123" name="Image" descr="Image"/>
          <p:cNvPicPr>
            <a:picLocks noChangeAspect="1"/>
          </p:cNvPicPr>
          <p:nvPr/>
        </p:nvPicPr>
        <p:blipFill>
          <a:blip r:embed="rId4">
            <a:extLst/>
          </a:blip>
          <a:stretch>
            <a:fillRect/>
          </a:stretch>
        </p:blipFill>
        <p:spPr>
          <a:xfrm>
            <a:off x="6879956" y="2025966"/>
            <a:ext cx="3448907" cy="5163502"/>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7" name="The wood in late Autumn"/>
          <p:cNvSpPr txBox="1"/>
          <p:nvPr>
            <p:ph type="title"/>
          </p:nvPr>
        </p:nvSpPr>
        <p:spPr>
          <a:xfrm>
            <a:off x="975359" y="532835"/>
            <a:ext cx="11045050" cy="2284872"/>
          </a:xfrm>
          <a:prstGeom prst="rect">
            <a:avLst/>
          </a:prstGeom>
        </p:spPr>
        <p:txBody>
          <a:bodyPr/>
          <a:lstStyle/>
          <a:p>
            <a:pPr/>
            <a:r>
              <a:t>The wood in late Autumn</a:t>
            </a:r>
          </a:p>
        </p:txBody>
      </p:sp>
      <p:sp>
        <p:nvSpPr>
          <p:cNvPr id="3128" name="Fog crawls…"/>
          <p:cNvSpPr txBox="1"/>
          <p:nvPr>
            <p:ph type="body" idx="1"/>
          </p:nvPr>
        </p:nvSpPr>
        <p:spPr>
          <a:xfrm>
            <a:off x="979875" y="2761647"/>
            <a:ext cx="11045050" cy="6935901"/>
          </a:xfrm>
          <a:prstGeom prst="rect">
            <a:avLst/>
          </a:prstGeom>
        </p:spPr>
        <p:txBody>
          <a:bodyPr/>
          <a:lstStyle/>
          <a:p>
            <a:pPr/>
            <a:r>
              <a:t>Fog crawls</a:t>
            </a:r>
          </a:p>
          <a:p>
            <a:pPr/>
            <a:r>
              <a:t>Over the wood</a:t>
            </a:r>
          </a:p>
          <a:p>
            <a:pPr/>
            <a:r>
              <a:t>Wrapping its grey blanket</a:t>
            </a:r>
          </a:p>
          <a:p>
            <a:pPr/>
            <a:r>
              <a:t>Round the shivering bare shoulders</a:t>
            </a:r>
          </a:p>
          <a:p>
            <a:pPr/>
            <a:r>
              <a:t>Of trees.</a:t>
            </a:r>
          </a:p>
        </p:txBody>
      </p:sp>
      <p:grpSp>
        <p:nvGrpSpPr>
          <p:cNvPr id="3131" name="2"/>
          <p:cNvGrpSpPr/>
          <p:nvPr/>
        </p:nvGrpSpPr>
        <p:grpSpPr>
          <a:xfrm>
            <a:off x="4564117" y="2658241"/>
            <a:ext cx="964602" cy="761019"/>
            <a:chOff x="0" y="0"/>
            <a:chExt cx="964601" cy="761018"/>
          </a:xfrm>
        </p:grpSpPr>
        <p:sp>
          <p:nvSpPr>
            <p:cNvPr id="3129" name="Rounded Rectangle"/>
            <p:cNvSpPr/>
            <p:nvPr/>
          </p:nvSpPr>
          <p:spPr>
            <a:xfrm>
              <a:off x="-1" y="-1"/>
              <a:ext cx="964603" cy="761020"/>
            </a:xfrm>
            <a:prstGeom prst="roundRect">
              <a:avLst>
                <a:gd name="adj" fmla="val 21842"/>
              </a:avLst>
            </a:prstGeom>
            <a:solidFill>
              <a:srgbClr val="0096FF"/>
            </a:solidFill>
            <a:ln w="25400" cap="flat">
              <a:solidFill>
                <a:srgbClr val="0096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3130" name="2"/>
            <p:cNvSpPr txBox="1"/>
            <p:nvPr/>
          </p:nvSpPr>
          <p:spPr>
            <a:xfrm>
              <a:off x="61384" y="63058"/>
              <a:ext cx="841833"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2</a:t>
              </a:r>
            </a:p>
          </p:txBody>
        </p:sp>
      </p:grpSp>
      <p:grpSp>
        <p:nvGrpSpPr>
          <p:cNvPr id="3134" name="4"/>
          <p:cNvGrpSpPr/>
          <p:nvPr/>
        </p:nvGrpSpPr>
        <p:grpSpPr>
          <a:xfrm>
            <a:off x="5727262" y="3415862"/>
            <a:ext cx="964601" cy="761018"/>
            <a:chOff x="0" y="0"/>
            <a:chExt cx="964600" cy="761016"/>
          </a:xfrm>
        </p:grpSpPr>
        <p:sp>
          <p:nvSpPr>
            <p:cNvPr id="3132" name="Rounded Rectangle"/>
            <p:cNvSpPr/>
            <p:nvPr/>
          </p:nvSpPr>
          <p:spPr>
            <a:xfrm>
              <a:off x="-1" y="0"/>
              <a:ext cx="964602" cy="761017"/>
            </a:xfrm>
            <a:prstGeom prst="roundRect">
              <a:avLst>
                <a:gd name="adj" fmla="val 21842"/>
              </a:avLst>
            </a:prstGeom>
            <a:solidFill>
              <a:srgbClr val="0096FF"/>
            </a:solidFill>
            <a:ln w="25400" cap="flat">
              <a:solidFill>
                <a:srgbClr val="0096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3133" name="4"/>
            <p:cNvSpPr txBox="1"/>
            <p:nvPr/>
          </p:nvSpPr>
          <p:spPr>
            <a:xfrm>
              <a:off x="61383" y="63058"/>
              <a:ext cx="841833"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4</a:t>
              </a:r>
            </a:p>
          </p:txBody>
        </p:sp>
      </p:grpSp>
      <p:grpSp>
        <p:nvGrpSpPr>
          <p:cNvPr id="3137" name="6"/>
          <p:cNvGrpSpPr/>
          <p:nvPr/>
        </p:nvGrpSpPr>
        <p:grpSpPr>
          <a:xfrm>
            <a:off x="7703204" y="4243551"/>
            <a:ext cx="964603" cy="761019"/>
            <a:chOff x="0" y="0"/>
            <a:chExt cx="964601" cy="761018"/>
          </a:xfrm>
        </p:grpSpPr>
        <p:sp>
          <p:nvSpPr>
            <p:cNvPr id="3135" name="Rounded Rectangle"/>
            <p:cNvSpPr/>
            <p:nvPr/>
          </p:nvSpPr>
          <p:spPr>
            <a:xfrm>
              <a:off x="-1" y="-1"/>
              <a:ext cx="964603" cy="761020"/>
            </a:xfrm>
            <a:prstGeom prst="roundRect">
              <a:avLst>
                <a:gd name="adj" fmla="val 21842"/>
              </a:avLst>
            </a:prstGeom>
            <a:solidFill>
              <a:srgbClr val="0096FF"/>
            </a:solidFill>
            <a:ln w="25400" cap="flat">
              <a:solidFill>
                <a:srgbClr val="0096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3136" name="6"/>
            <p:cNvSpPr txBox="1"/>
            <p:nvPr/>
          </p:nvSpPr>
          <p:spPr>
            <a:xfrm>
              <a:off x="61384" y="63058"/>
              <a:ext cx="841833"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6</a:t>
              </a:r>
            </a:p>
          </p:txBody>
        </p:sp>
      </p:grpSp>
      <p:grpSp>
        <p:nvGrpSpPr>
          <p:cNvPr id="3140" name="8"/>
          <p:cNvGrpSpPr/>
          <p:nvPr/>
        </p:nvGrpSpPr>
        <p:grpSpPr>
          <a:xfrm>
            <a:off x="10184524" y="4959129"/>
            <a:ext cx="964602" cy="761019"/>
            <a:chOff x="0" y="0"/>
            <a:chExt cx="964601" cy="761018"/>
          </a:xfrm>
        </p:grpSpPr>
        <p:sp>
          <p:nvSpPr>
            <p:cNvPr id="3138" name="Rounded Rectangle"/>
            <p:cNvSpPr/>
            <p:nvPr/>
          </p:nvSpPr>
          <p:spPr>
            <a:xfrm>
              <a:off x="-1" y="-1"/>
              <a:ext cx="964603" cy="761020"/>
            </a:xfrm>
            <a:prstGeom prst="roundRect">
              <a:avLst>
                <a:gd name="adj" fmla="val 21842"/>
              </a:avLst>
            </a:prstGeom>
            <a:solidFill>
              <a:srgbClr val="0096FF"/>
            </a:solidFill>
            <a:ln w="25400" cap="flat">
              <a:solidFill>
                <a:srgbClr val="0096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3139" name="8"/>
            <p:cNvSpPr txBox="1"/>
            <p:nvPr/>
          </p:nvSpPr>
          <p:spPr>
            <a:xfrm>
              <a:off x="61384" y="63058"/>
              <a:ext cx="841833"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8</a:t>
              </a:r>
            </a:p>
          </p:txBody>
        </p:sp>
      </p:grpSp>
      <p:grpSp>
        <p:nvGrpSpPr>
          <p:cNvPr id="3143" name="2"/>
          <p:cNvGrpSpPr/>
          <p:nvPr/>
        </p:nvGrpSpPr>
        <p:grpSpPr>
          <a:xfrm>
            <a:off x="3345793" y="5695760"/>
            <a:ext cx="964602" cy="761019"/>
            <a:chOff x="0" y="0"/>
            <a:chExt cx="964601" cy="761018"/>
          </a:xfrm>
        </p:grpSpPr>
        <p:sp>
          <p:nvSpPr>
            <p:cNvPr id="3141" name="Rounded Rectangle"/>
            <p:cNvSpPr/>
            <p:nvPr/>
          </p:nvSpPr>
          <p:spPr>
            <a:xfrm>
              <a:off x="-1" y="-1"/>
              <a:ext cx="964603" cy="761020"/>
            </a:xfrm>
            <a:prstGeom prst="roundRect">
              <a:avLst>
                <a:gd name="adj" fmla="val 21842"/>
              </a:avLst>
            </a:prstGeom>
            <a:solidFill>
              <a:srgbClr val="0096FF"/>
            </a:solidFill>
            <a:ln w="25400" cap="flat">
              <a:solidFill>
                <a:srgbClr val="0096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3142" name="2"/>
            <p:cNvSpPr txBox="1"/>
            <p:nvPr/>
          </p:nvSpPr>
          <p:spPr>
            <a:xfrm>
              <a:off x="61384" y="63058"/>
              <a:ext cx="841833"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2</a:t>
              </a:r>
            </a:p>
          </p:txBody>
        </p:sp>
      </p:grpSp>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7" name="Migration"/>
          <p:cNvSpPr txBox="1"/>
          <p:nvPr>
            <p:ph type="title"/>
          </p:nvPr>
        </p:nvSpPr>
        <p:spPr>
          <a:xfrm>
            <a:off x="975359" y="532835"/>
            <a:ext cx="11045050" cy="2284872"/>
          </a:xfrm>
          <a:prstGeom prst="rect">
            <a:avLst/>
          </a:prstGeom>
        </p:spPr>
        <p:txBody>
          <a:bodyPr/>
          <a:lstStyle/>
          <a:p>
            <a:pPr/>
            <a:r>
              <a:t>Migration</a:t>
            </a:r>
          </a:p>
        </p:txBody>
      </p:sp>
      <p:sp>
        <p:nvSpPr>
          <p:cNvPr id="3148" name="Blackcap…"/>
          <p:cNvSpPr txBox="1"/>
          <p:nvPr>
            <p:ph type="body" idx="1"/>
          </p:nvPr>
        </p:nvSpPr>
        <p:spPr>
          <a:xfrm>
            <a:off x="975359" y="2817705"/>
            <a:ext cx="11045050" cy="6935897"/>
          </a:xfrm>
          <a:prstGeom prst="rect">
            <a:avLst/>
          </a:prstGeom>
        </p:spPr>
        <p:txBody>
          <a:bodyPr/>
          <a:lstStyle/>
          <a:p>
            <a:pPr/>
            <a:r>
              <a:t>Blackcap</a:t>
            </a:r>
          </a:p>
          <a:p>
            <a:pPr/>
            <a:r>
              <a:t>Leaves, flies, stops, settles</a:t>
            </a:r>
          </a:p>
          <a:p>
            <a:pPr/>
            <a:r>
              <a:t>Cold winter in Britain</a:t>
            </a:r>
          </a:p>
          <a:p>
            <a:pPr/>
            <a:r>
              <a:t>Springtime arrives, heading homeward </a:t>
            </a:r>
          </a:p>
          <a:p>
            <a:pPr/>
            <a:r>
              <a:t>Survived.</a:t>
            </a:r>
          </a:p>
        </p:txBody>
      </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2" name="IMG_1871.jpg" descr="IMG_1871.jpg"/>
          <p:cNvPicPr>
            <a:picLocks noChangeAspect="1"/>
          </p:cNvPicPr>
          <p:nvPr/>
        </p:nvPicPr>
        <p:blipFill>
          <a:blip r:embed="rId2">
            <a:extLst/>
          </a:blip>
          <a:stretch>
            <a:fillRect/>
          </a:stretch>
        </p:blipFill>
        <p:spPr>
          <a:xfrm>
            <a:off x="38611" y="562768"/>
            <a:ext cx="12927580" cy="9753601"/>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4" name="IMG_1871.jpg" descr="IMG_1871.jpg"/>
          <p:cNvPicPr>
            <a:picLocks noChangeAspect="1"/>
          </p:cNvPicPr>
          <p:nvPr/>
        </p:nvPicPr>
        <p:blipFill>
          <a:blip r:embed="rId2">
            <a:extLst/>
          </a:blip>
          <a:stretch>
            <a:fillRect/>
          </a:stretch>
        </p:blipFill>
        <p:spPr>
          <a:xfrm>
            <a:off x="38611" y="562768"/>
            <a:ext cx="12927580" cy="9753601"/>
          </a:xfrm>
          <a:prstGeom prst="rect">
            <a:avLst/>
          </a:prstGeom>
          <a:ln w="12700">
            <a:miter lim="400000"/>
          </a:ln>
        </p:spPr>
      </p:pic>
      <p:sp>
        <p:nvSpPr>
          <p:cNvPr id="3155" name="Rectangle"/>
          <p:cNvSpPr/>
          <p:nvPr/>
        </p:nvSpPr>
        <p:spPr>
          <a:xfrm>
            <a:off x="4070346" y="2527300"/>
            <a:ext cx="4589816" cy="533252"/>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56" name="Rectangle"/>
          <p:cNvSpPr/>
          <p:nvPr/>
        </p:nvSpPr>
        <p:spPr>
          <a:xfrm>
            <a:off x="958850" y="3382216"/>
            <a:ext cx="4307086"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57" name="Rectangle"/>
          <p:cNvSpPr/>
          <p:nvPr/>
        </p:nvSpPr>
        <p:spPr>
          <a:xfrm>
            <a:off x="7753350" y="3382216"/>
            <a:ext cx="4307086"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58" name="Rectangle"/>
          <p:cNvSpPr/>
          <p:nvPr/>
        </p:nvSpPr>
        <p:spPr>
          <a:xfrm>
            <a:off x="869949" y="4334716"/>
            <a:ext cx="1593607"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59" name="Rectangle"/>
          <p:cNvSpPr/>
          <p:nvPr/>
        </p:nvSpPr>
        <p:spPr>
          <a:xfrm>
            <a:off x="5381549" y="4995116"/>
            <a:ext cx="4913861"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0" name="Rectangle"/>
          <p:cNvSpPr/>
          <p:nvPr/>
        </p:nvSpPr>
        <p:spPr>
          <a:xfrm>
            <a:off x="1514597" y="5871416"/>
            <a:ext cx="1417891"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1" name="Rectangle"/>
          <p:cNvSpPr/>
          <p:nvPr/>
        </p:nvSpPr>
        <p:spPr>
          <a:xfrm>
            <a:off x="1514596" y="6620718"/>
            <a:ext cx="2560942" cy="63083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2" name="Rectangle"/>
          <p:cNvSpPr/>
          <p:nvPr/>
        </p:nvSpPr>
        <p:spPr>
          <a:xfrm>
            <a:off x="9159999" y="6735018"/>
            <a:ext cx="2275979" cy="63083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3" name="Rectangle"/>
          <p:cNvSpPr/>
          <p:nvPr/>
        </p:nvSpPr>
        <p:spPr>
          <a:xfrm>
            <a:off x="3317997" y="7624018"/>
            <a:ext cx="1417891" cy="533256"/>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4" name="Rectangle"/>
          <p:cNvSpPr/>
          <p:nvPr/>
        </p:nvSpPr>
        <p:spPr>
          <a:xfrm>
            <a:off x="857249" y="5001466"/>
            <a:ext cx="992934" cy="63083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3166" name="Moments later the cabin was plunged into darkness, and the Electra went into a steep nosedive. Koepcke couldn’t see anything in the pitch black, and could hear nothing but the roar of the engines. Then, just as suddenly, everything went silent. With a sh"/>
          <p:cNvSpPr txBox="1"/>
          <p:nvPr>
            <p:ph type="body" idx="1"/>
          </p:nvPr>
        </p:nvSpPr>
        <p:spPr>
          <a:xfrm>
            <a:off x="952498" y="1270000"/>
            <a:ext cx="11099805" cy="7213601"/>
          </a:xfrm>
          <a:prstGeom prst="rect">
            <a:avLst/>
          </a:prstGeom>
        </p:spPr>
        <p:txBody>
          <a:bodyPr/>
          <a:lstStyle/>
          <a:p>
            <a:pPr marL="0" indent="0" defTabSz="306276">
              <a:lnSpc>
                <a:spcPts val="7000"/>
              </a:lnSpc>
              <a:spcBef>
                <a:spcPts val="700"/>
              </a:spcBef>
              <a:buSzTx/>
              <a:buNone/>
              <a:defRPr sz="3000">
                <a:latin typeface="Arial"/>
                <a:ea typeface="Arial"/>
                <a:cs typeface="Arial"/>
                <a:sym typeface="Arial"/>
              </a:defRPr>
            </a:pPr>
            <a:r>
              <a:t>Moments later the cabin was plunged into darkness, and the Electra went into a steep nosedive. Koepcke couldn’t see anything in the pitch black, and could hear nothing but the roar of the engines. Then, just as suddenly, everything went silent. With a shock the teenager realised she was somehow outside the aeroplane, still strapped in her seat but tumbling over</a:t>
            </a:r>
            <a:br/>
            <a:r>
              <a:t>and over and over. With nothing around her but the rush of cold air, she was plummeting down towards the jungle. </a:t>
            </a:r>
          </a:p>
        </p:txBody>
      </p:sp>
      <p:sp>
        <p:nvSpPr>
          <p:cNvPr id="3167" name="Rectangle"/>
          <p:cNvSpPr/>
          <p:nvPr/>
        </p:nvSpPr>
        <p:spPr>
          <a:xfrm>
            <a:off x="1424688" y="7826616"/>
            <a:ext cx="1609164" cy="61884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8" name="Rectangle"/>
          <p:cNvSpPr/>
          <p:nvPr/>
        </p:nvSpPr>
        <p:spPr>
          <a:xfrm>
            <a:off x="4235315" y="6991532"/>
            <a:ext cx="4738757"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69" name="Rectangle"/>
          <p:cNvSpPr/>
          <p:nvPr/>
        </p:nvSpPr>
        <p:spPr>
          <a:xfrm>
            <a:off x="10974216" y="4365881"/>
            <a:ext cx="1355523"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0" name="Rectangle"/>
          <p:cNvSpPr/>
          <p:nvPr/>
        </p:nvSpPr>
        <p:spPr>
          <a:xfrm>
            <a:off x="833958" y="5248440"/>
            <a:ext cx="8415244"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1" name="Rectangle"/>
          <p:cNvSpPr/>
          <p:nvPr/>
        </p:nvSpPr>
        <p:spPr>
          <a:xfrm>
            <a:off x="10299364" y="5832940"/>
            <a:ext cx="1695870" cy="523119"/>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2" name="Rectangle"/>
          <p:cNvSpPr/>
          <p:nvPr/>
        </p:nvSpPr>
        <p:spPr>
          <a:xfrm>
            <a:off x="875874" y="6150290"/>
            <a:ext cx="6727891" cy="523119"/>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3" name="Rectangle"/>
          <p:cNvSpPr/>
          <p:nvPr/>
        </p:nvSpPr>
        <p:spPr>
          <a:xfrm>
            <a:off x="10638759" y="5248440"/>
            <a:ext cx="1355523"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4" name="Rectangle"/>
          <p:cNvSpPr/>
          <p:nvPr/>
        </p:nvSpPr>
        <p:spPr>
          <a:xfrm>
            <a:off x="983182" y="1531500"/>
            <a:ext cx="4872909"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5" name="Rectangle"/>
          <p:cNvSpPr/>
          <p:nvPr/>
        </p:nvSpPr>
        <p:spPr>
          <a:xfrm>
            <a:off x="9892965" y="1679619"/>
            <a:ext cx="1695870" cy="523119"/>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6" name="Rectangle"/>
          <p:cNvSpPr/>
          <p:nvPr/>
        </p:nvSpPr>
        <p:spPr>
          <a:xfrm>
            <a:off x="1018653" y="2518424"/>
            <a:ext cx="4176746"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7" name="Rectangle"/>
          <p:cNvSpPr/>
          <p:nvPr/>
        </p:nvSpPr>
        <p:spPr>
          <a:xfrm>
            <a:off x="970101" y="3505348"/>
            <a:ext cx="2613424"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8" name="Rectangle"/>
          <p:cNvSpPr/>
          <p:nvPr/>
        </p:nvSpPr>
        <p:spPr>
          <a:xfrm>
            <a:off x="5422832" y="3505348"/>
            <a:ext cx="2750947"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79" name="Rectangle"/>
          <p:cNvSpPr/>
          <p:nvPr/>
        </p:nvSpPr>
        <p:spPr>
          <a:xfrm>
            <a:off x="3018870" y="4429381"/>
            <a:ext cx="2332118"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3180" name="Rectangle"/>
          <p:cNvSpPr/>
          <p:nvPr/>
        </p:nvSpPr>
        <p:spPr>
          <a:xfrm>
            <a:off x="6835253" y="2670262"/>
            <a:ext cx="4176746" cy="523118"/>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2" name="Moments later the cabin was plunged into darkness, and the Electra went into a steep nosedive. Koepcke couldn’t see anything in the pitch black, and could hear nothing but the roar of the engines. Then, just as suddenly, everything went silent. With a sh"/>
          <p:cNvSpPr txBox="1"/>
          <p:nvPr>
            <p:ph type="body" idx="1"/>
          </p:nvPr>
        </p:nvSpPr>
        <p:spPr>
          <a:xfrm>
            <a:off x="1054792" y="919655"/>
            <a:ext cx="11099805" cy="7213601"/>
          </a:xfrm>
          <a:prstGeom prst="rect">
            <a:avLst/>
          </a:prstGeom>
        </p:spPr>
        <p:txBody>
          <a:bodyPr/>
          <a:lstStyle/>
          <a:p>
            <a:pPr marL="0" indent="0" defTabSz="306276">
              <a:lnSpc>
                <a:spcPts val="7000"/>
              </a:lnSpc>
              <a:spcBef>
                <a:spcPts val="700"/>
              </a:spcBef>
              <a:buSzTx/>
              <a:buNone/>
              <a:defRPr sz="3000">
                <a:latin typeface="Arial"/>
                <a:ea typeface="Arial"/>
                <a:cs typeface="Arial"/>
                <a:sym typeface="Arial"/>
              </a:defRPr>
            </a:pPr>
            <a:r>
              <a:t>Plunged into darkness,</a:t>
            </a:r>
          </a:p>
          <a:p>
            <a:pPr marL="0" indent="0" defTabSz="306276">
              <a:lnSpc>
                <a:spcPts val="7000"/>
              </a:lnSpc>
              <a:spcBef>
                <a:spcPts val="700"/>
              </a:spcBef>
              <a:buSzTx/>
              <a:buNone/>
              <a:defRPr sz="3000">
                <a:latin typeface="Arial"/>
                <a:ea typeface="Arial"/>
                <a:cs typeface="Arial"/>
                <a:sym typeface="Arial"/>
              </a:defRPr>
            </a:pPr>
            <a:r>
              <a:t>Steep nosedive.</a:t>
            </a:r>
          </a:p>
          <a:p>
            <a:pPr marL="0" indent="0" defTabSz="306276">
              <a:lnSpc>
                <a:spcPts val="7000"/>
              </a:lnSpc>
              <a:spcBef>
                <a:spcPts val="700"/>
              </a:spcBef>
              <a:buSzTx/>
              <a:buNone/>
              <a:defRPr sz="3000">
                <a:latin typeface="Arial"/>
                <a:ea typeface="Arial"/>
                <a:cs typeface="Arial"/>
                <a:sym typeface="Arial"/>
              </a:defRPr>
            </a:pPr>
            <a:r>
              <a:t>Pitch black</a:t>
            </a:r>
          </a:p>
          <a:p>
            <a:pPr marL="0" indent="0" defTabSz="306276">
              <a:lnSpc>
                <a:spcPts val="7000"/>
              </a:lnSpc>
              <a:spcBef>
                <a:spcPts val="700"/>
              </a:spcBef>
              <a:buSzTx/>
              <a:buNone/>
              <a:defRPr sz="3000">
                <a:latin typeface="Arial"/>
                <a:ea typeface="Arial"/>
                <a:cs typeface="Arial"/>
                <a:sym typeface="Arial"/>
              </a:defRPr>
            </a:pPr>
            <a:r>
              <a:t>Nothing but the roar of the engines. </a:t>
            </a:r>
          </a:p>
          <a:p>
            <a:pPr marL="0" indent="0" defTabSz="306276">
              <a:lnSpc>
                <a:spcPts val="7000"/>
              </a:lnSpc>
              <a:spcBef>
                <a:spcPts val="700"/>
              </a:spcBef>
              <a:buSzTx/>
              <a:buNone/>
              <a:defRPr sz="3000">
                <a:latin typeface="Arial"/>
                <a:ea typeface="Arial"/>
                <a:cs typeface="Arial"/>
                <a:sym typeface="Arial"/>
              </a:defRPr>
            </a:pPr>
            <a:r>
              <a:t>Suddenly, everything went silent …</a:t>
            </a:r>
          </a:p>
        </p:txBody>
      </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4" name="Coming out of the clouds she momentarily glimpsed the tops of the trees spinning up to meet her like a patch of giant broccoli. It was petrifying, but she must have passed out immediately because the next thing she remembered was waking up the following "/>
          <p:cNvSpPr txBox="1"/>
          <p:nvPr>
            <p:ph type="body" idx="1"/>
          </p:nvPr>
        </p:nvSpPr>
        <p:spPr>
          <a:prstGeom prst="rect">
            <a:avLst/>
          </a:prstGeom>
        </p:spPr>
        <p:txBody>
          <a:bodyPr/>
          <a:lstStyle>
            <a:lvl1pPr marL="0" indent="0" defTabSz="352042">
              <a:lnSpc>
                <a:spcPts val="8000"/>
              </a:lnSpc>
              <a:spcBef>
                <a:spcPts val="900"/>
              </a:spcBef>
              <a:buSzTx/>
              <a:buNone/>
              <a:defRPr sz="3400">
                <a:latin typeface="Arial"/>
                <a:ea typeface="Arial"/>
                <a:cs typeface="Arial"/>
                <a:sym typeface="Arial"/>
              </a:defRPr>
            </a:lvl1pPr>
          </a:lstStyle>
          <a:p>
            <a:pPr/>
            <a:r>
              <a:t>Coming out of the clouds she momentarily glimpsed the tops of the trees spinning up to meet her like a patch of giant broccoli. It was petrifying, but she must have passed out immediately because the next thing she remembered was waking up the following morning. It was Christmas Day. She was still strapped into her seat, but it was now wedged firmly into the ground.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6" name="Agenda - Morning Session"/>
          <p:cNvSpPr txBox="1"/>
          <p:nvPr>
            <p:ph type="title" idx="4294967295"/>
          </p:nvPr>
        </p:nvSpPr>
        <p:spPr>
          <a:xfrm>
            <a:off x="650237" y="130950"/>
            <a:ext cx="11704326" cy="2144891"/>
          </a:xfrm>
          <a:prstGeom prst="rect">
            <a:avLst/>
          </a:prstGeom>
        </p:spPr>
        <p:txBody>
          <a:bodyPr lIns="65022" tIns="65022" rIns="65022" bIns="65022"/>
          <a:lstStyle>
            <a:lvl1pPr algn="l" defTabSz="1300480">
              <a:defRPr b="1" sz="5600">
                <a:latin typeface="Arial"/>
                <a:ea typeface="Arial"/>
                <a:cs typeface="Arial"/>
                <a:sym typeface="Arial"/>
              </a:defRPr>
            </a:lvl1pPr>
          </a:lstStyle>
          <a:p>
            <a:pPr/>
            <a:r>
              <a:t>Agenda - Morning Session</a:t>
            </a:r>
          </a:p>
        </p:txBody>
      </p:sp>
      <p:sp>
        <p:nvSpPr>
          <p:cNvPr id="1767" name="Prediction…"/>
          <p:cNvSpPr txBox="1"/>
          <p:nvPr>
            <p:ph type="body" idx="4294967295"/>
          </p:nvPr>
        </p:nvSpPr>
        <p:spPr>
          <a:xfrm>
            <a:off x="650237" y="2275838"/>
            <a:ext cx="11704326" cy="7477760"/>
          </a:xfrm>
          <a:prstGeom prst="rect">
            <a:avLst/>
          </a:prstGeom>
        </p:spPr>
        <p:txBody>
          <a:bodyPr lIns="65022" tIns="65022" rIns="65022" bIns="65022" anchor="t"/>
          <a:lstStyle/>
          <a:p>
            <a:pPr marL="471487" indent="-471487" defTabSz="1300480">
              <a:spcBef>
                <a:spcPts val="1000"/>
              </a:spcBef>
              <a:buSzPct val="100000"/>
              <a:buChar char="»"/>
              <a:defRPr sz="4400">
                <a:latin typeface="Arial"/>
                <a:ea typeface="Arial"/>
                <a:cs typeface="Arial"/>
                <a:sym typeface="Arial"/>
              </a:defRPr>
            </a:pPr>
          </a:p>
          <a:p>
            <a:pPr marL="471487" indent="-471487" defTabSz="1300480">
              <a:spcBef>
                <a:spcPts val="1000"/>
              </a:spcBef>
              <a:buSzPct val="100000"/>
              <a:buChar char="»"/>
              <a:defRPr sz="4400">
                <a:latin typeface="Arial"/>
                <a:ea typeface="Arial"/>
                <a:cs typeface="Arial"/>
                <a:sym typeface="Arial"/>
              </a:defRPr>
            </a:pPr>
            <a:r>
              <a:t>Non-fiction teaching sequences</a:t>
            </a:r>
          </a:p>
          <a:p>
            <a:pPr marL="471487" indent="-471487" defTabSz="1300480">
              <a:spcBef>
                <a:spcPts val="1000"/>
              </a:spcBef>
              <a:buSzPct val="100000"/>
              <a:buChar char="»"/>
              <a:defRPr sz="4400">
                <a:latin typeface="Arial"/>
                <a:ea typeface="Arial"/>
                <a:cs typeface="Arial"/>
                <a:sym typeface="Arial"/>
              </a:defRPr>
            </a:pPr>
            <a:r>
              <a:t>Non-fiction SATS</a:t>
            </a:r>
          </a:p>
          <a:p>
            <a:pPr marL="471487" indent="-471487" defTabSz="1300480">
              <a:spcBef>
                <a:spcPts val="1000"/>
              </a:spcBef>
              <a:buSzPct val="100000"/>
              <a:buChar char="»"/>
              <a:defRPr sz="4400">
                <a:latin typeface="Arial"/>
                <a:ea typeface="Arial"/>
                <a:cs typeface="Arial"/>
                <a:sym typeface="Arial"/>
              </a:defRPr>
            </a:pPr>
            <a:r>
              <a:t>Reading to writing ideas</a:t>
            </a:r>
          </a:p>
          <a:p>
            <a:pPr marL="471487" indent="-471487" defTabSz="1300480">
              <a:spcBef>
                <a:spcPts val="1000"/>
              </a:spcBef>
              <a:buSzPct val="100000"/>
              <a:buChar char="»"/>
              <a:defRPr sz="4400">
                <a:latin typeface="Arial"/>
                <a:ea typeface="Arial"/>
                <a:cs typeface="Arial"/>
                <a:sym typeface="Arial"/>
              </a:defRPr>
            </a:pPr>
            <a:r>
              <a:t>Writing expectations and effective practice</a:t>
            </a:r>
          </a:p>
          <a:p>
            <a:pPr marL="471487" indent="-471487" defTabSz="1300480">
              <a:spcBef>
                <a:spcPts val="1000"/>
              </a:spcBef>
              <a:buSzPct val="100000"/>
              <a:buChar char="»"/>
              <a:defRPr sz="4400">
                <a:latin typeface="Arial"/>
                <a:ea typeface="Arial"/>
                <a:cs typeface="Arial"/>
                <a:sym typeface="Arial"/>
              </a:defRPr>
            </a:pPr>
            <a:r>
              <a:t>Greater Depth in writing</a:t>
            </a:r>
          </a:p>
          <a:p>
            <a:pPr lvl="4" marL="2300284" indent="-471484" defTabSz="1300480">
              <a:spcBef>
                <a:spcPts val="1000"/>
              </a:spcBef>
              <a:buSzPct val="100000"/>
              <a:buChar char="»"/>
              <a:defRPr sz="2900">
                <a:latin typeface="Arial"/>
                <a:ea typeface="Arial"/>
                <a:cs typeface="Arial"/>
                <a:sym typeface="Arial"/>
              </a:defRPr>
            </a:pPr>
            <a:r>
              <a:t>CIA</a:t>
            </a:r>
          </a:p>
          <a:p>
            <a:pPr lvl="4" marL="2300284" indent="-471484" defTabSz="1300480">
              <a:spcBef>
                <a:spcPts val="1000"/>
              </a:spcBef>
              <a:buSzPct val="100000"/>
              <a:buChar char="»"/>
              <a:defRPr sz="2900">
                <a:latin typeface="Arial"/>
                <a:ea typeface="Arial"/>
                <a:cs typeface="Arial"/>
                <a:sym typeface="Arial"/>
              </a:defRPr>
            </a:pPr>
            <a:r>
              <a:t>Exemplar materials</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6" name="IMG_2737.jpeg" descr="IMG_2737.jpeg"/>
          <p:cNvPicPr>
            <a:picLocks noChangeAspect="1"/>
          </p:cNvPicPr>
          <p:nvPr/>
        </p:nvPicPr>
        <p:blipFill>
          <a:blip r:embed="rId2">
            <a:extLst/>
          </a:blip>
          <a:stretch>
            <a:fillRect/>
          </a:stretch>
        </p:blipFill>
        <p:spPr>
          <a:xfrm>
            <a:off x="-3" y="1410482"/>
            <a:ext cx="13004805" cy="7576926"/>
          </a:xfrm>
          <a:prstGeom prst="rect">
            <a:avLst/>
          </a:prstGeom>
          <a:ln w="12700">
            <a:miter lim="400000"/>
          </a:ln>
        </p:spPr>
      </p:pic>
      <p:sp>
        <p:nvSpPr>
          <p:cNvPr id="3187" name="Hadrian’s Wall"/>
          <p:cNvSpPr txBox="1"/>
          <p:nvPr>
            <p:ph type="title"/>
          </p:nvPr>
        </p:nvSpPr>
        <p:spPr>
          <a:xfrm>
            <a:off x="3780310" y="-426062"/>
            <a:ext cx="5444183" cy="2284873"/>
          </a:xfrm>
          <a:prstGeom prst="rect">
            <a:avLst/>
          </a:prstGeom>
        </p:spPr>
        <p:txBody>
          <a:bodyPr/>
          <a:lstStyle/>
          <a:p>
            <a:pPr/>
            <a:r>
              <a:t>Hadrian’s Wall</a:t>
            </a:r>
          </a:p>
        </p:txBody>
      </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9" name="The Poetry Machine"/>
          <p:cNvSpPr txBox="1"/>
          <p:nvPr>
            <p:ph type="title"/>
          </p:nvPr>
        </p:nvSpPr>
        <p:spPr>
          <a:xfrm>
            <a:off x="979875" y="-545923"/>
            <a:ext cx="11045050" cy="2284874"/>
          </a:xfrm>
          <a:prstGeom prst="rect">
            <a:avLst/>
          </a:prstGeom>
        </p:spPr>
        <p:txBody>
          <a:bodyPr/>
          <a:lstStyle/>
          <a:p>
            <a:pPr/>
            <a:r>
              <a:t>The Poetry Machine</a:t>
            </a:r>
          </a:p>
        </p:txBody>
      </p:sp>
      <p:sp>
        <p:nvSpPr>
          <p:cNvPr id="3190" name="A noun…"/>
          <p:cNvSpPr txBox="1"/>
          <p:nvPr>
            <p:ph type="body" idx="1"/>
          </p:nvPr>
        </p:nvSpPr>
        <p:spPr>
          <a:xfrm>
            <a:off x="979875" y="1408851"/>
            <a:ext cx="11045050" cy="6935893"/>
          </a:xfrm>
          <a:prstGeom prst="rect">
            <a:avLst/>
          </a:prstGeom>
        </p:spPr>
        <p:txBody>
          <a:bodyPr/>
          <a:lstStyle/>
          <a:p>
            <a:pPr/>
            <a:r>
              <a:t>A </a:t>
            </a:r>
            <a:r>
              <a:rPr b="1"/>
              <a:t>noun</a:t>
            </a:r>
            <a:endParaRPr b="1"/>
          </a:p>
          <a:p>
            <a:pPr/>
            <a:r>
              <a:t>A </a:t>
            </a:r>
            <a:r>
              <a:rPr b="1"/>
              <a:t>fact</a:t>
            </a:r>
            <a:r>
              <a:t> about the noun</a:t>
            </a:r>
          </a:p>
          <a:p>
            <a:pPr/>
            <a:r>
              <a:t>3 </a:t>
            </a:r>
            <a:r>
              <a:rPr b="1"/>
              <a:t>adjectives</a:t>
            </a:r>
            <a:r>
              <a:t> to describe the noun</a:t>
            </a:r>
          </a:p>
          <a:p>
            <a:pPr/>
            <a:r>
              <a:t>Simile</a:t>
            </a:r>
            <a:r>
              <a:rPr b="1"/>
              <a:t> as</a:t>
            </a:r>
            <a:endParaRPr b="1"/>
          </a:p>
          <a:p>
            <a:pPr/>
            <a:r>
              <a:t>Simile </a:t>
            </a:r>
            <a:r>
              <a:rPr b="1"/>
              <a:t>like</a:t>
            </a:r>
            <a:endParaRPr b="1"/>
          </a:p>
          <a:p>
            <a:pPr/>
            <a:r>
              <a:t>The </a:t>
            </a:r>
            <a:r>
              <a:rPr b="1"/>
              <a:t>noun</a:t>
            </a:r>
            <a:r>
              <a:t> again</a:t>
            </a:r>
          </a:p>
          <a:p>
            <a:pPr/>
            <a:r>
              <a:t>3 </a:t>
            </a:r>
            <a:r>
              <a:rPr b="1"/>
              <a:t>verbs</a:t>
            </a:r>
            <a:endParaRPr b="1"/>
          </a:p>
          <a:p>
            <a:pPr/>
            <a:r>
              <a:t>Another </a:t>
            </a:r>
            <a:r>
              <a:rPr b="1"/>
              <a:t>fact</a:t>
            </a:r>
            <a:r>
              <a:t> about the noun</a:t>
            </a:r>
          </a:p>
          <a:p>
            <a:pPr>
              <a:defRPr b="1"/>
            </a:pPr>
            <a:r>
              <a:t>I’d like to…</a:t>
            </a:r>
          </a:p>
        </p:txBody>
      </p:sp>
      <p:pic>
        <p:nvPicPr>
          <p:cNvPr id="3191" name="Image" descr="Image"/>
          <p:cNvPicPr>
            <a:picLocks noChangeAspect="1"/>
          </p:cNvPicPr>
          <p:nvPr/>
        </p:nvPicPr>
        <p:blipFill>
          <a:blip r:embed="rId2">
            <a:extLst/>
          </a:blip>
          <a:stretch>
            <a:fillRect/>
          </a:stretch>
        </p:blipFill>
        <p:spPr>
          <a:xfrm>
            <a:off x="8174724" y="3591309"/>
            <a:ext cx="4112162" cy="308639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93" name="What will you?"/>
          <p:cNvSpPr txBox="1"/>
          <p:nvPr>
            <p:ph type="title"/>
          </p:nvPr>
        </p:nvSpPr>
        <p:spPr>
          <a:prstGeom prst="rect">
            <a:avLst/>
          </a:prstGeom>
        </p:spPr>
        <p:txBody>
          <a:bodyPr/>
          <a:lstStyle/>
          <a:p>
            <a:pPr/>
            <a:r>
              <a:t>What will you?</a:t>
            </a:r>
          </a:p>
        </p:txBody>
      </p:sp>
      <p:sp>
        <p:nvSpPr>
          <p:cNvPr id="3194" name="Stop doing…"/>
          <p:cNvSpPr txBox="1"/>
          <p:nvPr>
            <p:ph type="body" idx="1"/>
          </p:nvPr>
        </p:nvSpPr>
        <p:spPr>
          <a:prstGeom prst="rect">
            <a:avLst/>
          </a:prstGeom>
        </p:spPr>
        <p:txBody>
          <a:bodyPr/>
          <a:lstStyle/>
          <a:p>
            <a:pPr/>
            <a:r>
              <a:t>Stop doing</a:t>
            </a:r>
          </a:p>
          <a:p>
            <a:pPr/>
            <a:r>
              <a:t>Start doing</a:t>
            </a:r>
          </a:p>
          <a:p>
            <a:pPr/>
            <a:r>
              <a:t>Keep doing</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6" name="Test strand…"/>
          <p:cNvSpPr txBox="1"/>
          <p:nvPr>
            <p:ph type="body" idx="1"/>
          </p:nvPr>
        </p:nvSpPr>
        <p:spPr>
          <a:xfrm>
            <a:off x="596279" y="1405702"/>
            <a:ext cx="11099805" cy="7213601"/>
          </a:xfrm>
          <a:prstGeom prst="rect">
            <a:avLst/>
          </a:prstGeom>
        </p:spPr>
        <p:txBody>
          <a:bodyPr/>
          <a:lstStyle/>
          <a:p>
            <a:pPr marL="373379" indent="-373379" defTabSz="490727">
              <a:spcBef>
                <a:spcPts val="3500"/>
              </a:spcBef>
              <a:defRPr b="1" sz="4100">
                <a:latin typeface="+mj-lt"/>
                <a:ea typeface="+mj-ea"/>
                <a:cs typeface="+mj-cs"/>
                <a:sym typeface="Helvetica"/>
              </a:defRPr>
            </a:pPr>
            <a:r>
              <a:t>Test strand</a:t>
            </a:r>
          </a:p>
          <a:p>
            <a:pPr marL="373379" indent="-373379" defTabSz="490727">
              <a:spcBef>
                <a:spcPts val="3500"/>
              </a:spcBef>
              <a:defRPr b="1" sz="4100">
                <a:latin typeface="+mj-lt"/>
                <a:ea typeface="+mj-ea"/>
                <a:cs typeface="+mj-cs"/>
                <a:sym typeface="Helvetica"/>
              </a:defRPr>
            </a:pPr>
            <a:r>
              <a:t>Writing strand at ARE</a:t>
            </a:r>
          </a:p>
          <a:p>
            <a:pPr marL="373379" indent="-373379" defTabSz="490727">
              <a:spcBef>
                <a:spcPts val="3500"/>
              </a:spcBef>
              <a:defRPr b="1" sz="4100">
                <a:latin typeface="+mj-lt"/>
                <a:ea typeface="+mj-ea"/>
                <a:cs typeface="+mj-cs"/>
                <a:sym typeface="Helvetica"/>
              </a:defRPr>
            </a:pPr>
            <a:r>
              <a:t>Y5/6 Spelling curriculum</a:t>
            </a:r>
          </a:p>
          <a:p>
            <a:pPr marL="373379" indent="-373379" defTabSz="490727">
              <a:spcBef>
                <a:spcPts val="3500"/>
              </a:spcBef>
              <a:defRPr sz="4100"/>
            </a:pPr>
            <a:r>
              <a:t>What has gone before</a:t>
            </a:r>
          </a:p>
          <a:p>
            <a:pPr marL="373379" indent="-373379" defTabSz="490727">
              <a:spcBef>
                <a:spcPts val="3500"/>
              </a:spcBef>
              <a:defRPr sz="4100"/>
            </a:pPr>
            <a:r>
              <a:t>Some quick and easy ideas</a:t>
            </a:r>
          </a:p>
          <a:p>
            <a:pPr marL="373379" indent="-373379" defTabSz="490727">
              <a:spcBef>
                <a:spcPts val="3500"/>
              </a:spcBef>
              <a:defRPr sz="4100"/>
            </a:pPr>
            <a:r>
              <a:t>Memory strategies</a:t>
            </a:r>
          </a:p>
          <a:p>
            <a:pPr marL="373379" indent="-373379" defTabSz="490727">
              <a:spcBef>
                <a:spcPts val="3500"/>
              </a:spcBef>
              <a:defRPr sz="4100"/>
            </a:pPr>
            <a:r>
              <a:t>One grid - four games</a:t>
            </a:r>
          </a:p>
        </p:txBody>
      </p:sp>
      <p:sp>
        <p:nvSpPr>
          <p:cNvPr id="3197" name="Spelling"/>
          <p:cNvSpPr txBox="1"/>
          <p:nvPr>
            <p:ph type="title" idx="4294967295"/>
          </p:nvPr>
        </p:nvSpPr>
        <p:spPr>
          <a:xfrm>
            <a:off x="596279" y="-556305"/>
            <a:ext cx="11099805" cy="2159001"/>
          </a:xfrm>
          <a:prstGeom prst="rect">
            <a:avLst/>
          </a:prstGeom>
        </p:spPr>
        <p:txBody>
          <a:bodyPr/>
          <a:lstStyle/>
          <a:p>
            <a:pPr/>
            <a:r>
              <a:t>Spelling</a:t>
            </a:r>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99" name="officeArt object"/>
          <p:cNvSpPr/>
          <p:nvPr/>
        </p:nvSpPr>
        <p:spPr>
          <a:xfrm>
            <a:off x="1160762" y="625709"/>
            <a:ext cx="7167270" cy="5896047"/>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0" name="Shape 1073741825"/>
          <p:cNvSpPr/>
          <p:nvPr/>
        </p:nvSpPr>
        <p:spPr>
          <a:xfrm>
            <a:off x="8257137" y="780259"/>
            <a:ext cx="1652263" cy="509234"/>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1" name="Shape 1073741829"/>
          <p:cNvSpPr/>
          <p:nvPr/>
        </p:nvSpPr>
        <p:spPr>
          <a:xfrm>
            <a:off x="8389124" y="4143047"/>
            <a:ext cx="1647740" cy="977773"/>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2" name="Shape 1073741830"/>
          <p:cNvSpPr txBox="1"/>
          <p:nvPr/>
        </p:nvSpPr>
        <p:spPr>
          <a:xfrm>
            <a:off x="8421212" y="4439110"/>
            <a:ext cx="1569037" cy="51678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457200">
              <a:defRPr b="1" sz="1800">
                <a:uFill>
                  <a:solidFill>
                    <a:srgbClr val="000000"/>
                  </a:solidFill>
                </a:uFill>
              </a:defRPr>
            </a:pPr>
            <a:r>
              <a:t>Adding</a:t>
            </a:r>
            <a:r>
              <a:rPr b="0"/>
              <a:t> </a:t>
            </a:r>
            <a:r>
              <a:rPr b="0" sz="1100"/>
              <a:t>(total/totally)</a:t>
            </a:r>
          </a:p>
        </p:txBody>
      </p:sp>
      <p:sp>
        <p:nvSpPr>
          <p:cNvPr id="3203" name="Shape 1073741832"/>
          <p:cNvSpPr/>
          <p:nvPr/>
        </p:nvSpPr>
        <p:spPr>
          <a:xfrm>
            <a:off x="8379599" y="5130341"/>
            <a:ext cx="1652263" cy="678741"/>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4" name="Shape 1073741833"/>
          <p:cNvSpPr txBox="1"/>
          <p:nvPr/>
        </p:nvSpPr>
        <p:spPr>
          <a:xfrm>
            <a:off x="8398715" y="5279904"/>
            <a:ext cx="1659527" cy="6537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457200">
              <a:defRPr b="1" sz="1800">
                <a:uFill>
                  <a:solidFill>
                    <a:srgbClr val="000000"/>
                  </a:solidFill>
                </a:uFill>
              </a:defRPr>
            </a:lvl1pPr>
          </a:lstStyle>
          <a:p>
            <a:pPr/>
            <a:r>
              <a:t>Phoneme check</a:t>
            </a:r>
          </a:p>
        </p:txBody>
      </p:sp>
      <p:sp>
        <p:nvSpPr>
          <p:cNvPr id="3205" name="officeArt object"/>
          <p:cNvSpPr/>
          <p:nvPr/>
        </p:nvSpPr>
        <p:spPr>
          <a:xfrm>
            <a:off x="8389124" y="5818604"/>
            <a:ext cx="1640477" cy="703153"/>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6" name="Shape 1073741837"/>
          <p:cNvSpPr/>
          <p:nvPr/>
        </p:nvSpPr>
        <p:spPr>
          <a:xfrm>
            <a:off x="8389124" y="2751961"/>
            <a:ext cx="1640477" cy="679524"/>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7" name="Shape 1073741838"/>
          <p:cNvSpPr txBox="1"/>
          <p:nvPr/>
        </p:nvSpPr>
        <p:spPr>
          <a:xfrm>
            <a:off x="8451901" y="2291420"/>
            <a:ext cx="1522181" cy="51679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457200">
              <a:defRPr b="1" sz="1800">
                <a:uFill>
                  <a:solidFill>
                    <a:srgbClr val="000000"/>
                  </a:solidFill>
                </a:uFill>
              </a:defRPr>
            </a:pPr>
            <a:r>
              <a:t>Doubling</a:t>
            </a:r>
            <a:r>
              <a:rPr b="0"/>
              <a:t> </a:t>
            </a:r>
            <a:r>
              <a:rPr b="0" sz="1100"/>
              <a:t>(eg stop / stopping)</a:t>
            </a:r>
          </a:p>
        </p:txBody>
      </p:sp>
      <p:sp>
        <p:nvSpPr>
          <p:cNvPr id="3208" name="Shape 1073741837"/>
          <p:cNvSpPr/>
          <p:nvPr/>
        </p:nvSpPr>
        <p:spPr>
          <a:xfrm>
            <a:off x="8389124" y="3444476"/>
            <a:ext cx="1640477" cy="679524"/>
          </a:xfrm>
          <a:prstGeom prst="rect">
            <a:avLst/>
          </a:prstGeom>
          <a:ln w="12700">
            <a:solidFill>
              <a:srgbClr val="000000"/>
            </a:solidFill>
            <a:miter lim="400000"/>
          </a:ln>
        </p:spPr>
        <p:txBody>
          <a:bodyPr lIns="50800" tIns="50800" rIns="50800" bIns="50800" anchor="ctr"/>
          <a:lstStyle/>
          <a:p>
            <a:pPr algn="l" defTabSz="914400">
              <a:defRPr sz="1600"/>
            </a:pPr>
          </a:p>
        </p:txBody>
      </p:sp>
      <p:sp>
        <p:nvSpPr>
          <p:cNvPr id="3209" name="Shape 1073741838"/>
          <p:cNvSpPr txBox="1"/>
          <p:nvPr/>
        </p:nvSpPr>
        <p:spPr>
          <a:xfrm>
            <a:off x="8370074" y="3474420"/>
            <a:ext cx="1426392" cy="51678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457200">
              <a:defRPr b="1" sz="1800">
                <a:uFill>
                  <a:solidFill>
                    <a:srgbClr val="000000"/>
                  </a:solidFill>
                </a:uFill>
              </a:defRPr>
            </a:pPr>
            <a:r>
              <a:t>Dropping</a:t>
            </a:r>
            <a:r>
              <a:rPr b="0"/>
              <a:t> </a:t>
            </a:r>
            <a:r>
              <a:rPr b="0" sz="1100"/>
              <a:t>(eg shine / shining</a:t>
            </a:r>
          </a:p>
        </p:txBody>
      </p:sp>
      <p:sp>
        <p:nvSpPr>
          <p:cNvPr id="3210" name="Shape 1073741838"/>
          <p:cNvSpPr txBox="1"/>
          <p:nvPr/>
        </p:nvSpPr>
        <p:spPr>
          <a:xfrm>
            <a:off x="8467387" y="725058"/>
            <a:ext cx="1522181" cy="6537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457200">
              <a:defRPr b="1" sz="1800">
                <a:uFill>
                  <a:solidFill>
                    <a:srgbClr val="000000"/>
                  </a:solidFill>
                </a:uFill>
              </a:defRPr>
            </a:lvl1pPr>
          </a:lstStyle>
          <a:p>
            <a:pPr/>
            <a:r>
              <a:t>Quickwrite - spelling</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12" name="IMG_1128.JPG" descr="IMG_1128.JPG"/>
          <p:cNvPicPr>
            <a:picLocks noChangeAspect="1"/>
          </p:cNvPicPr>
          <p:nvPr/>
        </p:nvPicPr>
        <p:blipFill>
          <a:blip r:embed="rId2">
            <a:extLst/>
          </a:blip>
          <a:stretch>
            <a:fillRect/>
          </a:stretch>
        </p:blipFill>
        <p:spPr>
          <a:xfrm>
            <a:off x="1422399" y="427929"/>
            <a:ext cx="10160001" cy="8470904"/>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3214" name="Table"/>
          <p:cNvGraphicFramePr/>
          <p:nvPr/>
        </p:nvGraphicFramePr>
        <p:xfrm>
          <a:off x="675289" y="2722397"/>
          <a:ext cx="5321295" cy="570229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60185"/>
                <a:gridCol w="760185"/>
                <a:gridCol w="760185"/>
                <a:gridCol w="760185"/>
                <a:gridCol w="760185"/>
                <a:gridCol w="760185"/>
                <a:gridCol w="760185"/>
              </a:tblGrid>
              <a:tr h="633588">
                <a:tc gridSpan="5">
                  <a:txBody>
                    <a:bodyPr/>
                    <a:lstStyle/>
                    <a:p>
                      <a:pPr defTabSz="914400"/>
                      <a:r>
                        <a:rPr b="1" sz="2200">
                          <a:sym typeface="Helvetica Neue"/>
                        </a:rPr>
                        <a:t>enlist</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r>
                        <a:rPr b="1" sz="2200">
                          <a:sym typeface="Helvetica Neue"/>
                        </a:rPr>
                        <a:t>Total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633588">
                <a:tc>
                  <a:txBody>
                    <a:bodyPr/>
                    <a:lstStyle/>
                    <a:p>
                      <a:pPr defTabSz="914400"/>
                      <a:r>
                        <a:rPr b="1" sz="2200">
                          <a:sym typeface="Helvetica Neue"/>
                        </a:rPr>
                        <a: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t</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olidFill>
                            <a:srgbClr val="EE220C"/>
                          </a:solidFill>
                          <a:sym typeface="Helvetica Neue"/>
                        </a:rPr>
                        <a:t>6</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gridSpan="5">
                  <a:txBody>
                    <a:bodyPr/>
                    <a:lstStyle/>
                    <a:p>
                      <a:pPr defTabSz="914400"/>
                      <a:r>
                        <a:rPr b="1" sz="2200">
                          <a:sym typeface="Helvetica Neue"/>
                        </a:rPr>
                        <a:t>allied</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ym typeface="Helvetica Neue"/>
                        </a:rPr>
                        <a:t>a</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d</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d</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2</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olidFill>
                            <a:srgbClr val="EE220C"/>
                          </a:solidFill>
                          <a:sym typeface="Helvetica Neue"/>
                        </a:rPr>
                        <a:t>7</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gridSpan="5">
                  <a:txBody>
                    <a:bodyPr/>
                    <a:lstStyle/>
                    <a:p>
                      <a:pPr defTabSz="914400"/>
                      <a:r>
                        <a:rPr b="1" sz="2200">
                          <a:sym typeface="Helvetica Neue"/>
                        </a:rPr>
                        <a:t>empire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b="1" sz="2200">
                          <a:sym typeface="Helvetica Neue"/>
                        </a:rPr>
                        <a: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m</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p</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3</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3</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b="1" sz="2200">
                          <a:solidFill>
                            <a:srgbClr val="EE220C"/>
                          </a:solidFill>
                          <a:sym typeface="Helvetica Neue"/>
                        </a:rPr>
                        <a:t>10</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graphicFrame>
        <p:nvGraphicFramePr>
          <p:cNvPr id="3215" name="Table"/>
          <p:cNvGraphicFramePr/>
          <p:nvPr/>
        </p:nvGraphicFramePr>
        <p:xfrm>
          <a:off x="675289" y="2722397"/>
          <a:ext cx="5321295" cy="570229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60185"/>
                <a:gridCol w="760185"/>
                <a:gridCol w="760185"/>
                <a:gridCol w="760185"/>
                <a:gridCol w="760185"/>
                <a:gridCol w="760185"/>
                <a:gridCol w="760185"/>
              </a:tblGrid>
              <a:tr h="633588">
                <a:tc gridSpan="6">
                  <a:txBody>
                    <a:bodyPr/>
                    <a:lstStyle/>
                    <a:p>
                      <a:pPr defTabSz="914400"/>
                      <a:r>
                        <a:rPr b="1" sz="2200">
                          <a:sym typeface="Helvetica Neue"/>
                        </a:rPr>
                        <a:t>enlist</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c hMerge="1">
                  <a:tcPr/>
                </a:tc>
                <a:tc hMerge="1">
                  <a:tcPr/>
                </a:tc>
                <a:tc>
                  <a:txBody>
                    <a:bodyPr/>
                    <a:lstStyle/>
                    <a:p>
                      <a:pPr defTabSz="914400"/>
                      <a:r>
                        <a:rPr b="1" sz="2200">
                          <a:sym typeface="Helvetica Neue"/>
                        </a:rPr>
                        <a:t>Total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633588">
                <a:tc>
                  <a:txBody>
                    <a:bodyPr/>
                    <a:lstStyle/>
                    <a:p>
                      <a:pPr defTabSz="914400"/>
                      <a:r>
                        <a:rPr sz="2200">
                          <a:sym typeface="Helvetica Neue"/>
                        </a:rPr>
                        <a: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sz="2200">
                          <a:sym typeface="Helvetica Neue"/>
                        </a:rPr>
                        <a:t>t</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gridSpan="6">
                  <a:txBody>
                    <a:bodyPr/>
                    <a:lstStyle/>
                    <a:p>
                      <a:pPr defTabSz="914400"/>
                      <a:r>
                        <a:rPr b="1" sz="2200">
                          <a:sym typeface="Helvetica Neue"/>
                        </a:rPr>
                        <a:t>allied</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r>
                        <a:rPr b="1" sz="2200">
                          <a:sym typeface="Helvetica Neue"/>
                        </a:rPr>
                        <a:t>a</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200">
                          <a:sym typeface="Helvetica Neue"/>
                        </a:rPr>
                        <a:t>d</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gridSpan="6">
                  <a:txBody>
                    <a:bodyPr/>
                    <a:lstStyle/>
                    <a:p>
                      <a:pPr defTabSz="914400"/>
                      <a:r>
                        <a:rPr b="1" sz="2200">
                          <a:sym typeface="Helvetica Neue"/>
                        </a:rPr>
                        <a:t>empire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c hMerge="1">
                  <a:tcPr/>
                </a:tc>
                <a:tc hMerge="1">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633588">
                <a:tc>
                  <a:txBody>
                    <a:bodyPr/>
                    <a:lstStyle/>
                    <a:p>
                      <a:pPr defTabSz="914400"/>
                      <a:r>
                        <a:rPr b="1" sz="2200">
                          <a:sym typeface="Helvetica Neue"/>
                        </a:rPr>
                        <a: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m</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p</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i</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r>
                        <a:rPr b="1" sz="2200">
                          <a:sym typeface="Helvetica Neue"/>
                        </a:rPr>
                        <a:t>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defTabSz="914400">
                        <a:defRPr b="1" sz="22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633588">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b="1" sz="2200">
                          <a:solidFill>
                            <a:srgbClr val="EE220C"/>
                          </a:solidFill>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pic>
        <p:nvPicPr>
          <p:cNvPr id="3216" name="IMG_1128.JPG" descr="IMG_1128.JPG"/>
          <p:cNvPicPr>
            <a:picLocks noChangeAspect="1"/>
          </p:cNvPicPr>
          <p:nvPr/>
        </p:nvPicPr>
        <p:blipFill>
          <a:blip r:embed="rId2">
            <a:extLst/>
          </a:blip>
          <a:stretch>
            <a:fillRect/>
          </a:stretch>
        </p:blipFill>
        <p:spPr>
          <a:xfrm>
            <a:off x="6789680" y="3349935"/>
            <a:ext cx="5334004" cy="44472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2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5" grpId="1"/>
    </p:bldLst>
  </p:timing>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8" name="70% from Year 3/4…"/>
          <p:cNvSpPr txBox="1"/>
          <p:nvPr>
            <p:ph type="body" idx="4294967295"/>
          </p:nvPr>
        </p:nvSpPr>
        <p:spPr>
          <a:xfrm>
            <a:off x="2074767" y="1733546"/>
            <a:ext cx="11099805" cy="6286508"/>
          </a:xfrm>
          <a:prstGeom prst="rect">
            <a:avLst/>
          </a:prstGeom>
        </p:spPr>
        <p:txBody>
          <a:bodyPr/>
          <a:lstStyle/>
          <a:p>
            <a:pPr>
              <a:defRPr sz="6400"/>
            </a:pPr>
            <a:r>
              <a:t>70% from Year 3/4</a:t>
            </a:r>
          </a:p>
          <a:p>
            <a:pPr>
              <a:defRPr sz="6400"/>
            </a:pPr>
            <a:r>
              <a:t>30% from Year 5/6</a:t>
            </a:r>
          </a:p>
        </p:txBody>
      </p:sp>
      <p:sp>
        <p:nvSpPr>
          <p:cNvPr id="3219" name="2018"/>
          <p:cNvSpPr txBox="1"/>
          <p:nvPr/>
        </p:nvSpPr>
        <p:spPr>
          <a:xfrm>
            <a:off x="10471249" y="8698692"/>
            <a:ext cx="1131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2018</a:t>
            </a: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1" name="Image" descr="Image"/>
          <p:cNvPicPr>
            <a:picLocks noChangeAspect="1"/>
          </p:cNvPicPr>
          <p:nvPr/>
        </p:nvPicPr>
        <p:blipFill>
          <a:blip r:embed="rId2">
            <a:extLst/>
          </a:blip>
          <a:stretch>
            <a:fillRect/>
          </a:stretch>
        </p:blipFill>
        <p:spPr>
          <a:xfrm>
            <a:off x="1149349" y="1499913"/>
            <a:ext cx="10706101" cy="7531101"/>
          </a:xfrm>
          <a:prstGeom prst="rect">
            <a:avLst/>
          </a:prstGeom>
          <a:ln w="12700">
            <a:miter lim="400000"/>
          </a:ln>
        </p:spPr>
      </p:pic>
      <p:sp>
        <p:nvSpPr>
          <p:cNvPr id="3222" name="https://www.risingstars-uk.com/media/Rising-Stars/Blog/KS2-SATs-past-spelling-test-words.pdf"/>
          <p:cNvSpPr txBox="1"/>
          <p:nvPr/>
        </p:nvSpPr>
        <p:spPr>
          <a:xfrm>
            <a:off x="233957" y="115645"/>
            <a:ext cx="1253688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https://www.risingstars-uk.com/media/Rising-Stars/Blog/KS2-SATs-past-spelling-test-words.pdf</a:t>
            </a:r>
          </a:p>
        </p:txBody>
      </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4" name="Image" descr="Image"/>
          <p:cNvPicPr>
            <a:picLocks noChangeAspect="1"/>
          </p:cNvPicPr>
          <p:nvPr/>
        </p:nvPicPr>
        <p:blipFill>
          <a:blip r:embed="rId2">
            <a:extLst/>
          </a:blip>
          <a:stretch>
            <a:fillRect/>
          </a:stretch>
        </p:blipFill>
        <p:spPr>
          <a:xfrm>
            <a:off x="-443958" y="-70481"/>
            <a:ext cx="13236492" cy="7907357"/>
          </a:xfrm>
          <a:prstGeom prst="rect">
            <a:avLst/>
          </a:prstGeom>
          <a:ln w="12700">
            <a:miter lim="400000"/>
          </a:ln>
        </p:spPr>
      </p:pic>
      <p:sp>
        <p:nvSpPr>
          <p:cNvPr id="3225" name="https://www.risingstars-uk.com/media/Rising-Stars/Blog/KS2-SATs-past-spelling-test-words.pdf"/>
          <p:cNvSpPr txBox="1"/>
          <p:nvPr/>
        </p:nvSpPr>
        <p:spPr>
          <a:xfrm>
            <a:off x="233957" y="7963520"/>
            <a:ext cx="1253688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https://www.risingstars-uk.com/media/Rising-Stars/Blog/KS2-SATs-past-spelling-test-words.pdf</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Agenda - afternoon Session"/>
          <p:cNvSpPr txBox="1"/>
          <p:nvPr>
            <p:ph type="title" idx="4294967295"/>
          </p:nvPr>
        </p:nvSpPr>
        <p:spPr>
          <a:xfrm>
            <a:off x="650237" y="130950"/>
            <a:ext cx="11704326" cy="2144891"/>
          </a:xfrm>
          <a:prstGeom prst="rect">
            <a:avLst/>
          </a:prstGeom>
        </p:spPr>
        <p:txBody>
          <a:bodyPr lIns="65022" tIns="65022" rIns="65022" bIns="65022"/>
          <a:lstStyle>
            <a:lvl1pPr algn="l" defTabSz="1300480">
              <a:defRPr b="1" sz="5600">
                <a:latin typeface="Arial"/>
                <a:ea typeface="Arial"/>
                <a:cs typeface="Arial"/>
                <a:sym typeface="Arial"/>
              </a:defRPr>
            </a:lvl1pPr>
          </a:lstStyle>
          <a:p>
            <a:pPr/>
            <a:r>
              <a:t>Agenda - afternoon Session</a:t>
            </a:r>
          </a:p>
        </p:txBody>
      </p:sp>
      <p:sp>
        <p:nvSpPr>
          <p:cNvPr id="1770" name="Punctuation and Grammar Test…"/>
          <p:cNvSpPr txBox="1"/>
          <p:nvPr>
            <p:ph type="body" idx="4294967295"/>
          </p:nvPr>
        </p:nvSpPr>
        <p:spPr>
          <a:xfrm>
            <a:off x="650237" y="2275838"/>
            <a:ext cx="11704326" cy="7477760"/>
          </a:xfrm>
          <a:prstGeom prst="rect">
            <a:avLst/>
          </a:prstGeom>
        </p:spPr>
        <p:txBody>
          <a:bodyPr lIns="65022" tIns="65022" rIns="65022" bIns="65022" anchor="t"/>
          <a:lstStyle/>
          <a:p>
            <a:pPr marL="471487" indent="-471487" defTabSz="1300480">
              <a:spcBef>
                <a:spcPts val="1000"/>
              </a:spcBef>
              <a:buSzPct val="100000"/>
              <a:buChar char="»"/>
              <a:defRPr sz="4400">
                <a:latin typeface="Arial"/>
                <a:ea typeface="Arial"/>
                <a:cs typeface="Arial"/>
                <a:sym typeface="Arial"/>
              </a:defRPr>
            </a:pPr>
            <a:r>
              <a:t>Poetry</a:t>
            </a:r>
          </a:p>
          <a:p>
            <a:pPr lvl="1" marL="915987" indent="-471487" defTabSz="1300480">
              <a:spcBef>
                <a:spcPts val="1000"/>
              </a:spcBef>
              <a:buSzPct val="100000"/>
              <a:buChar char="»"/>
              <a:defRPr sz="4400">
                <a:latin typeface="Arial"/>
                <a:ea typeface="Arial"/>
                <a:cs typeface="Arial"/>
                <a:sym typeface="Arial"/>
              </a:defRPr>
            </a:pPr>
            <a:r>
              <a:t>A teaching sequence and ideas</a:t>
            </a:r>
          </a:p>
          <a:p>
            <a:pPr lvl="1" marL="915987" indent="-471487" defTabSz="1300480">
              <a:spcBef>
                <a:spcPts val="1000"/>
              </a:spcBef>
              <a:buSzPct val="100000"/>
              <a:buChar char="»"/>
              <a:defRPr sz="4400">
                <a:latin typeface="Arial"/>
                <a:ea typeface="Arial"/>
                <a:cs typeface="Arial"/>
                <a:sym typeface="Arial"/>
              </a:defRPr>
            </a:pPr>
            <a:r>
              <a:t>SATS</a:t>
            </a:r>
          </a:p>
          <a:p>
            <a:pPr marL="471487" indent="-471487" defTabSz="1300480">
              <a:spcBef>
                <a:spcPts val="1000"/>
              </a:spcBef>
              <a:buSzPct val="100000"/>
              <a:buChar char="»"/>
              <a:defRPr sz="4400">
                <a:latin typeface="Arial"/>
                <a:ea typeface="Arial"/>
                <a:cs typeface="Arial"/>
                <a:sym typeface="Arial"/>
              </a:defRPr>
            </a:pPr>
            <a:r>
              <a:t>Previous tests</a:t>
            </a:r>
          </a:p>
          <a:p>
            <a:pPr marL="471487" indent="-471487" defTabSz="1300480">
              <a:spcBef>
                <a:spcPts val="1000"/>
              </a:spcBef>
              <a:buSzPct val="100000"/>
              <a:buChar char="»"/>
              <a:defRPr sz="4400">
                <a:latin typeface="Arial"/>
                <a:ea typeface="Arial"/>
                <a:cs typeface="Arial"/>
                <a:sym typeface="Arial"/>
              </a:defRPr>
            </a:pPr>
            <a:r>
              <a:t>Ideas for teaching spelling</a:t>
            </a:r>
          </a:p>
          <a:p>
            <a:pPr marL="471487" indent="-471487" defTabSz="1300480">
              <a:spcBef>
                <a:spcPts val="1000"/>
              </a:spcBef>
              <a:buSzPct val="100000"/>
              <a:buChar char="»"/>
              <a:defRPr sz="4400">
                <a:latin typeface="Arial"/>
                <a:ea typeface="Arial"/>
                <a:cs typeface="Arial"/>
                <a:sym typeface="Arial"/>
              </a:defRPr>
            </a:pPr>
            <a:r>
              <a:t>Memory strategies</a:t>
            </a:r>
          </a:p>
          <a:p>
            <a:pPr marL="471487" indent="-471487" defTabSz="1300480">
              <a:spcBef>
                <a:spcPts val="1000"/>
              </a:spcBef>
              <a:buSzPct val="100000"/>
              <a:buChar char="»"/>
              <a:defRPr sz="4400">
                <a:latin typeface="Arial"/>
                <a:ea typeface="Arial"/>
                <a:cs typeface="Arial"/>
                <a:sym typeface="Arial"/>
              </a:defRPr>
            </a:pPr>
            <a:r>
              <a:t>Spelling games and resources</a:t>
            </a: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7" name="accept/except,…"/>
          <p:cNvSpPr txBox="1"/>
          <p:nvPr/>
        </p:nvSpPr>
        <p:spPr>
          <a:xfrm>
            <a:off x="417149" y="2214025"/>
            <a:ext cx="6002401"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Helvetica Light"/>
                <a:ea typeface="Helvetica Light"/>
                <a:cs typeface="Helvetica Light"/>
                <a:sym typeface="Helvetica Light"/>
              </a:defRPr>
            </a:pPr>
            <a:r>
              <a:t>accept/except, </a:t>
            </a:r>
          </a:p>
          <a:p>
            <a:pPr algn="l">
              <a:defRPr>
                <a:latin typeface="Helvetica Light"/>
                <a:ea typeface="Helvetica Light"/>
                <a:cs typeface="Helvetica Light"/>
                <a:sym typeface="Helvetica Light"/>
              </a:defRPr>
            </a:pPr>
            <a:r>
              <a:t>affect/effect, </a:t>
            </a:r>
          </a:p>
          <a:p>
            <a:pPr algn="l">
              <a:defRPr>
                <a:latin typeface="Helvetica Light"/>
                <a:ea typeface="Helvetica Light"/>
                <a:cs typeface="Helvetica Light"/>
                <a:sym typeface="Helvetica Light"/>
              </a:defRPr>
            </a:pPr>
            <a:r>
              <a:t>ball/bawl, </a:t>
            </a:r>
          </a:p>
          <a:p>
            <a:pPr algn="l">
              <a:defRPr>
                <a:latin typeface="Helvetica Light"/>
                <a:ea typeface="Helvetica Light"/>
                <a:cs typeface="Helvetica Light"/>
                <a:sym typeface="Helvetica Light"/>
              </a:defRPr>
            </a:pPr>
            <a:r>
              <a:t>berry/bury, </a:t>
            </a:r>
          </a:p>
          <a:p>
            <a:pPr algn="l">
              <a:defRPr>
                <a:latin typeface="Helvetica Light"/>
                <a:ea typeface="Helvetica Light"/>
                <a:cs typeface="Helvetica Light"/>
                <a:sym typeface="Helvetica Light"/>
              </a:defRPr>
            </a:pPr>
            <a:r>
              <a:t>brake/break, </a:t>
            </a:r>
          </a:p>
          <a:p>
            <a:pPr algn="l">
              <a:defRPr>
                <a:latin typeface="Helvetica Light"/>
                <a:ea typeface="Helvetica Light"/>
                <a:cs typeface="Helvetica Light"/>
                <a:sym typeface="Helvetica Light"/>
              </a:defRPr>
            </a:pPr>
            <a:r>
              <a:t>fair/fare, </a:t>
            </a:r>
          </a:p>
          <a:p>
            <a:pPr algn="l">
              <a:defRPr>
                <a:latin typeface="Helvetica Light"/>
                <a:ea typeface="Helvetica Light"/>
                <a:cs typeface="Helvetica Light"/>
                <a:sym typeface="Helvetica Light"/>
              </a:defRPr>
            </a:pPr>
            <a:r>
              <a:t>grate/great, </a:t>
            </a:r>
          </a:p>
          <a:p>
            <a:pPr algn="l">
              <a:defRPr>
                <a:latin typeface="Helvetica Light"/>
                <a:ea typeface="Helvetica Light"/>
                <a:cs typeface="Helvetica Light"/>
                <a:sym typeface="Helvetica Light"/>
              </a:defRPr>
            </a:pPr>
            <a:r>
              <a:t>groan/grown, </a:t>
            </a:r>
          </a:p>
          <a:p>
            <a:pPr algn="l">
              <a:defRPr>
                <a:latin typeface="Helvetica Light"/>
                <a:ea typeface="Helvetica Light"/>
                <a:cs typeface="Helvetica Light"/>
                <a:sym typeface="Helvetica Light"/>
              </a:defRPr>
            </a:pPr>
            <a:r>
              <a:t>here/hear, </a:t>
            </a:r>
          </a:p>
          <a:p>
            <a:pPr algn="l">
              <a:defRPr>
                <a:latin typeface="Helvetica Light"/>
                <a:ea typeface="Helvetica Light"/>
                <a:cs typeface="Helvetica Light"/>
                <a:sym typeface="Helvetica Light"/>
              </a:defRPr>
            </a:pPr>
            <a:r>
              <a:t>heel/heal/he’ll, </a:t>
            </a:r>
          </a:p>
          <a:p>
            <a:pPr algn="l">
              <a:defRPr>
                <a:latin typeface="Helvetica Light"/>
                <a:ea typeface="Helvetica Light"/>
                <a:cs typeface="Helvetica Light"/>
                <a:sym typeface="Helvetica Light"/>
              </a:defRPr>
            </a:pPr>
            <a:r>
              <a:t>knot/not, </a:t>
            </a:r>
          </a:p>
        </p:txBody>
      </p:sp>
      <p:sp>
        <p:nvSpPr>
          <p:cNvPr id="3228" name="Y3/4 Homophones"/>
          <p:cNvSpPr txBox="1"/>
          <p:nvPr>
            <p:ph type="title" idx="4294967295"/>
          </p:nvPr>
        </p:nvSpPr>
        <p:spPr>
          <a:xfrm>
            <a:off x="1787021" y="47332"/>
            <a:ext cx="10403845" cy="1777657"/>
          </a:xfrm>
          <a:prstGeom prst="rect">
            <a:avLst/>
          </a:prstGeom>
        </p:spPr>
        <p:txBody>
          <a:bodyPr/>
          <a:lstStyle/>
          <a:p>
            <a:pPr/>
            <a:r>
              <a:t>Y3/4 Homophones</a:t>
            </a:r>
          </a:p>
        </p:txBody>
      </p:sp>
      <p:sp>
        <p:nvSpPr>
          <p:cNvPr id="3229" name="mail/male,…"/>
          <p:cNvSpPr txBox="1"/>
          <p:nvPr/>
        </p:nvSpPr>
        <p:spPr>
          <a:xfrm>
            <a:off x="7506227" y="1361054"/>
            <a:ext cx="6864755"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Helvetica Light"/>
                <a:ea typeface="Helvetica Light"/>
                <a:cs typeface="Helvetica Light"/>
                <a:sym typeface="Helvetica Light"/>
              </a:defRPr>
            </a:pPr>
          </a:p>
          <a:p>
            <a:pPr algn="l">
              <a:defRPr>
                <a:latin typeface="Helvetica Light"/>
                <a:ea typeface="Helvetica Light"/>
                <a:cs typeface="Helvetica Light"/>
                <a:sym typeface="Helvetica Light"/>
              </a:defRPr>
            </a:pPr>
            <a:r>
              <a:t>mail/male, </a:t>
            </a:r>
          </a:p>
          <a:p>
            <a:pPr algn="l">
              <a:defRPr>
                <a:latin typeface="Helvetica Light"/>
                <a:ea typeface="Helvetica Light"/>
                <a:cs typeface="Helvetica Light"/>
                <a:sym typeface="Helvetica Light"/>
              </a:defRPr>
            </a:pPr>
            <a:r>
              <a:t>main/mane, </a:t>
            </a:r>
          </a:p>
          <a:p>
            <a:pPr algn="l">
              <a:defRPr>
                <a:latin typeface="Helvetica Light"/>
                <a:ea typeface="Helvetica Light"/>
                <a:cs typeface="Helvetica Light"/>
                <a:sym typeface="Helvetica Light"/>
              </a:defRPr>
            </a:pPr>
            <a:r>
              <a:t>meat/meet, </a:t>
            </a:r>
          </a:p>
          <a:p>
            <a:pPr algn="l">
              <a:defRPr>
                <a:latin typeface="Helvetica Light"/>
                <a:ea typeface="Helvetica Light"/>
                <a:cs typeface="Helvetica Light"/>
                <a:sym typeface="Helvetica Light"/>
              </a:defRPr>
            </a:pPr>
            <a:r>
              <a:t>medal/meddle, </a:t>
            </a:r>
          </a:p>
          <a:p>
            <a:pPr algn="l">
              <a:defRPr>
                <a:latin typeface="Helvetica Light"/>
                <a:ea typeface="Helvetica Light"/>
                <a:cs typeface="Helvetica Light"/>
                <a:sym typeface="Helvetica Light"/>
              </a:defRPr>
            </a:pPr>
            <a:r>
              <a:t>missed/mist, </a:t>
            </a:r>
          </a:p>
          <a:p>
            <a:pPr algn="l">
              <a:defRPr>
                <a:latin typeface="Helvetica Light"/>
                <a:ea typeface="Helvetica Light"/>
                <a:cs typeface="Helvetica Light"/>
                <a:sym typeface="Helvetica Light"/>
              </a:defRPr>
            </a:pPr>
            <a:r>
              <a:t>peace/piece, </a:t>
            </a:r>
          </a:p>
          <a:p>
            <a:pPr algn="l">
              <a:defRPr>
                <a:latin typeface="Helvetica Light"/>
                <a:ea typeface="Helvetica Light"/>
                <a:cs typeface="Helvetica Light"/>
                <a:sym typeface="Helvetica Light"/>
              </a:defRPr>
            </a:pPr>
            <a:r>
              <a:t>plain/plane, </a:t>
            </a:r>
          </a:p>
          <a:p>
            <a:pPr algn="l">
              <a:defRPr>
                <a:latin typeface="Helvetica Light"/>
                <a:ea typeface="Helvetica Light"/>
                <a:cs typeface="Helvetica Light"/>
                <a:sym typeface="Helvetica Light"/>
              </a:defRPr>
            </a:pPr>
            <a:r>
              <a:t>rain/rein/reign, </a:t>
            </a:r>
          </a:p>
          <a:p>
            <a:pPr algn="l">
              <a:defRPr>
                <a:latin typeface="Helvetica Light"/>
                <a:ea typeface="Helvetica Light"/>
                <a:cs typeface="Helvetica Light"/>
                <a:sym typeface="Helvetica Light"/>
              </a:defRPr>
            </a:pPr>
            <a:r>
              <a:t>scene/seen, </a:t>
            </a:r>
          </a:p>
          <a:p>
            <a:pPr algn="l">
              <a:defRPr>
                <a:latin typeface="Helvetica Light"/>
                <a:ea typeface="Helvetica Light"/>
                <a:cs typeface="Helvetica Light"/>
                <a:sym typeface="Helvetica Light"/>
              </a:defRPr>
            </a:pPr>
            <a:r>
              <a:t>weather/whether, </a:t>
            </a:r>
          </a:p>
          <a:p>
            <a:pPr algn="l">
              <a:defRPr>
                <a:latin typeface="Helvetica Light"/>
                <a:ea typeface="Helvetica Light"/>
                <a:cs typeface="Helvetica Light"/>
                <a:sym typeface="Helvetica Light"/>
              </a:defRPr>
            </a:pPr>
            <a:r>
              <a:t>whose/who’s</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1" name="principal: adjective – most important (e.g. principal ballerina) noun – important person (e.g. principal of a college)…"/>
          <p:cNvSpPr txBox="1"/>
          <p:nvPr/>
        </p:nvSpPr>
        <p:spPr>
          <a:xfrm>
            <a:off x="102401" y="1465688"/>
            <a:ext cx="12799992" cy="77470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a:defRPr>
            </a:pPr>
            <a:r>
              <a:t>principal</a:t>
            </a:r>
            <a:r>
              <a:rPr b="0">
                <a:latin typeface="Helvetica Light"/>
                <a:ea typeface="Helvetica Light"/>
                <a:cs typeface="Helvetica Light"/>
                <a:sym typeface="Helvetica Light"/>
              </a:rPr>
              <a:t>: adjective – most important (e.g. principal ballerina) noun – important person (e.g. principal of a college)</a:t>
            </a:r>
          </a:p>
          <a:p>
            <a:pPr algn="l">
              <a:defRPr b="1">
                <a:latin typeface="+mj-lt"/>
                <a:ea typeface="+mj-ea"/>
                <a:cs typeface="+mj-cs"/>
                <a:sym typeface="Helvetica"/>
              </a:defRPr>
            </a:pPr>
            <a:r>
              <a:t>principle</a:t>
            </a:r>
            <a:r>
              <a:rPr b="0">
                <a:latin typeface="Helvetica Light"/>
                <a:ea typeface="Helvetica Light"/>
                <a:cs typeface="Helvetica Light"/>
                <a:sym typeface="Helvetica Light"/>
              </a:rPr>
              <a:t>: basic truth or belief</a:t>
            </a:r>
          </a:p>
          <a:p>
            <a:pPr algn="l">
              <a:defRPr b="1">
                <a:latin typeface="+mj-lt"/>
                <a:ea typeface="+mj-ea"/>
                <a:cs typeface="+mj-cs"/>
                <a:sym typeface="Helvetica"/>
              </a:defRPr>
            </a:pPr>
            <a:r>
              <a:t>profit</a:t>
            </a:r>
            <a:r>
              <a:rPr b="0">
                <a:latin typeface="Helvetica Light"/>
                <a:ea typeface="Helvetica Light"/>
                <a:cs typeface="Helvetica Light"/>
                <a:sym typeface="Helvetica Light"/>
              </a:rPr>
              <a:t>: money that is made in selling things</a:t>
            </a:r>
          </a:p>
          <a:p>
            <a:pPr algn="l">
              <a:defRPr b="1">
                <a:latin typeface="+mj-lt"/>
                <a:ea typeface="+mj-ea"/>
                <a:cs typeface="+mj-cs"/>
                <a:sym typeface="Helvetica"/>
              </a:defRPr>
            </a:pPr>
            <a:r>
              <a:t>prophet</a:t>
            </a:r>
            <a:r>
              <a:rPr b="0">
                <a:latin typeface="Helvetica Light"/>
                <a:ea typeface="Helvetica Light"/>
                <a:cs typeface="Helvetica Light"/>
                <a:sym typeface="Helvetica Light"/>
              </a:rPr>
              <a:t>: someone who foretells the future</a:t>
            </a:r>
          </a:p>
          <a:p>
            <a:pPr algn="l">
              <a:defRPr b="1">
                <a:latin typeface="+mj-lt"/>
                <a:ea typeface="+mj-ea"/>
                <a:cs typeface="+mj-cs"/>
                <a:sym typeface="Helvetica"/>
              </a:defRPr>
            </a:pPr>
            <a:r>
              <a:t>stationary</a:t>
            </a:r>
            <a:r>
              <a:rPr b="0">
                <a:latin typeface="Helvetica Light"/>
                <a:ea typeface="Helvetica Light"/>
                <a:cs typeface="Helvetica Light"/>
                <a:sym typeface="Helvetica Light"/>
              </a:rPr>
              <a:t>: not moving </a:t>
            </a:r>
          </a:p>
          <a:p>
            <a:pPr algn="l">
              <a:defRPr b="1">
                <a:latin typeface="+mj-lt"/>
                <a:ea typeface="+mj-ea"/>
                <a:cs typeface="+mj-cs"/>
                <a:sym typeface="Helvetica"/>
              </a:defRPr>
            </a:pPr>
            <a:r>
              <a:t>stationery</a:t>
            </a:r>
            <a:r>
              <a:rPr b="0">
                <a:latin typeface="Helvetica Light"/>
                <a:ea typeface="Helvetica Light"/>
                <a:cs typeface="Helvetica Light"/>
                <a:sym typeface="Helvetica Light"/>
              </a:rPr>
              <a:t>: paper, envelopes etc.</a:t>
            </a:r>
          </a:p>
          <a:p>
            <a:pPr algn="l">
              <a:defRPr b="1">
                <a:latin typeface="+mj-lt"/>
                <a:ea typeface="+mj-ea"/>
                <a:cs typeface="+mj-cs"/>
                <a:sym typeface="Helvetica"/>
              </a:defRPr>
            </a:pPr>
            <a:r>
              <a:t>steal</a:t>
            </a:r>
            <a:r>
              <a:rPr b="0">
                <a:latin typeface="Helvetica Light"/>
                <a:ea typeface="Helvetica Light"/>
                <a:cs typeface="Helvetica Light"/>
                <a:sym typeface="Helvetica Light"/>
              </a:rPr>
              <a:t>: take something that does not belong to you </a:t>
            </a:r>
          </a:p>
          <a:p>
            <a:pPr algn="l">
              <a:defRPr b="1">
                <a:latin typeface="+mj-lt"/>
                <a:ea typeface="+mj-ea"/>
                <a:cs typeface="+mj-cs"/>
                <a:sym typeface="Helvetica"/>
              </a:defRPr>
            </a:pPr>
            <a:r>
              <a:t>steel</a:t>
            </a:r>
            <a:r>
              <a:rPr b="0">
                <a:latin typeface="Helvetica Light"/>
                <a:ea typeface="Helvetica Light"/>
                <a:cs typeface="Helvetica Light"/>
                <a:sym typeface="Helvetica Light"/>
              </a:rPr>
              <a:t>: metal</a:t>
            </a:r>
          </a:p>
          <a:p>
            <a:pPr algn="l">
              <a:defRPr b="1">
                <a:latin typeface="+mj-lt"/>
                <a:ea typeface="+mj-ea"/>
                <a:cs typeface="+mj-cs"/>
                <a:sym typeface="Helvetica"/>
              </a:defRPr>
            </a:pPr>
            <a:r>
              <a:t>wary</a:t>
            </a:r>
            <a:r>
              <a:rPr b="0">
                <a:latin typeface="Helvetica Light"/>
                <a:ea typeface="Helvetica Light"/>
                <a:cs typeface="Helvetica Light"/>
                <a:sym typeface="Helvetica Light"/>
              </a:rPr>
              <a:t>: cautious </a:t>
            </a:r>
          </a:p>
          <a:p>
            <a:pPr algn="l">
              <a:defRPr b="1">
                <a:latin typeface="+mj-lt"/>
                <a:ea typeface="+mj-ea"/>
                <a:cs typeface="+mj-cs"/>
                <a:sym typeface="Helvetica"/>
              </a:defRPr>
            </a:pPr>
            <a:r>
              <a:t>weary</a:t>
            </a:r>
            <a:r>
              <a:rPr b="0">
                <a:latin typeface="Helvetica Light"/>
                <a:ea typeface="Helvetica Light"/>
                <a:cs typeface="Helvetica Light"/>
                <a:sym typeface="Helvetica Light"/>
              </a:rPr>
              <a:t>: tired</a:t>
            </a:r>
          </a:p>
          <a:p>
            <a:pPr algn="l">
              <a:defRPr b="1">
                <a:latin typeface="+mj-lt"/>
                <a:ea typeface="+mj-ea"/>
                <a:cs typeface="+mj-cs"/>
                <a:sym typeface="Helvetica"/>
              </a:defRPr>
            </a:pPr>
            <a:r>
              <a:t>who’s</a:t>
            </a:r>
            <a:r>
              <a:rPr b="0">
                <a:latin typeface="Helvetica Light"/>
                <a:ea typeface="Helvetica Light"/>
                <a:cs typeface="Helvetica Light"/>
                <a:sym typeface="Helvetica Light"/>
              </a:rPr>
              <a:t>: contraction of who is or who has</a:t>
            </a:r>
          </a:p>
          <a:p>
            <a:pPr algn="l">
              <a:defRPr b="1">
                <a:latin typeface="+mj-lt"/>
                <a:ea typeface="+mj-ea"/>
                <a:cs typeface="+mj-cs"/>
                <a:sym typeface="Helvetica"/>
              </a:defRPr>
            </a:pPr>
            <a:r>
              <a:t>whose</a:t>
            </a:r>
            <a:r>
              <a:rPr b="0">
                <a:latin typeface="Helvetica Light"/>
                <a:ea typeface="Helvetica Light"/>
                <a:cs typeface="Helvetica Light"/>
                <a:sym typeface="Helvetica Light"/>
              </a:rPr>
              <a:t>: belonging to someone (e.g. Whose jacket is that?)</a:t>
            </a:r>
          </a:p>
          <a:p>
            <a:pPr algn="l">
              <a:defRPr>
                <a:latin typeface="Helvetica Light"/>
                <a:ea typeface="Helvetica Light"/>
                <a:cs typeface="Helvetica Light"/>
                <a:sym typeface="Helvetica Light"/>
              </a:defRPr>
            </a:pPr>
            <a:r>
              <a:t>60</a:t>
            </a:r>
          </a:p>
        </p:txBody>
      </p:sp>
      <p:sp>
        <p:nvSpPr>
          <p:cNvPr id="3232" name="Y5/6 Homophones"/>
          <p:cNvSpPr txBox="1"/>
          <p:nvPr>
            <p:ph type="title" idx="4294967295"/>
          </p:nvPr>
        </p:nvSpPr>
        <p:spPr>
          <a:xfrm>
            <a:off x="1300477" y="-383173"/>
            <a:ext cx="10403845" cy="1777658"/>
          </a:xfrm>
          <a:prstGeom prst="rect">
            <a:avLst/>
          </a:prstGeom>
        </p:spPr>
        <p:txBody>
          <a:bodyPr/>
          <a:lstStyle/>
          <a:p>
            <a:pPr/>
            <a:r>
              <a:t>Y5/6 Homophones</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4" name="Image" descr="Image"/>
          <p:cNvPicPr>
            <a:picLocks noChangeAspect="1"/>
          </p:cNvPicPr>
          <p:nvPr/>
        </p:nvPicPr>
        <p:blipFill>
          <a:blip r:embed="rId2">
            <a:extLst/>
          </a:blip>
          <a:stretch>
            <a:fillRect/>
          </a:stretch>
        </p:blipFill>
        <p:spPr>
          <a:xfrm>
            <a:off x="1365250" y="1917700"/>
            <a:ext cx="10274300" cy="7086600"/>
          </a:xfrm>
          <a:prstGeom prst="rect">
            <a:avLst/>
          </a:prstGeom>
          <a:ln w="12700">
            <a:miter lim="400000"/>
          </a:ln>
        </p:spPr>
      </p:pic>
      <p:sp>
        <p:nvSpPr>
          <p:cNvPr id="3235" name="Expected"/>
          <p:cNvSpPr txBox="1"/>
          <p:nvPr/>
        </p:nvSpPr>
        <p:spPr>
          <a:xfrm>
            <a:off x="4888288" y="917490"/>
            <a:ext cx="2542419" cy="706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300">
                <a:latin typeface="Arial"/>
                <a:ea typeface="Arial"/>
                <a:cs typeface="Arial"/>
                <a:sym typeface="Arial"/>
              </a:defRPr>
            </a:lvl1pPr>
          </a:lstStyle>
          <a:p>
            <a:pPr/>
            <a:r>
              <a:t>Expected</a:t>
            </a:r>
          </a:p>
        </p:txBody>
      </p:sp>
      <p:sp>
        <p:nvSpPr>
          <p:cNvPr id="3236" name="Rectangle"/>
          <p:cNvSpPr/>
          <p:nvPr/>
        </p:nvSpPr>
        <p:spPr>
          <a:xfrm>
            <a:off x="1457454" y="7697530"/>
            <a:ext cx="10089892" cy="781326"/>
          </a:xfrm>
          <a:prstGeom prst="rect">
            <a:avLst/>
          </a:prstGeom>
          <a:ln w="50800">
            <a:solidFill>
              <a:schemeClr val="accent5"/>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8" name="Image" descr="Image"/>
          <p:cNvPicPr>
            <a:picLocks noChangeAspect="1"/>
          </p:cNvPicPr>
          <p:nvPr/>
        </p:nvPicPr>
        <p:blipFill>
          <a:blip r:embed="rId2">
            <a:extLst/>
          </a:blip>
          <a:stretch>
            <a:fillRect/>
          </a:stretch>
        </p:blipFill>
        <p:spPr>
          <a:xfrm>
            <a:off x="1591226" y="4103570"/>
            <a:ext cx="9822348" cy="2643106"/>
          </a:xfrm>
          <a:prstGeom prst="rect">
            <a:avLst/>
          </a:prstGeom>
          <a:ln w="12700">
            <a:miter lim="400000"/>
          </a:ln>
        </p:spPr>
      </p:pic>
      <p:sp>
        <p:nvSpPr>
          <p:cNvPr id="3239" name="Spelling 2019"/>
          <p:cNvSpPr txBox="1"/>
          <p:nvPr>
            <p:ph type="title" idx="4294967295"/>
          </p:nvPr>
        </p:nvSpPr>
        <p:spPr>
          <a:xfrm>
            <a:off x="1300476" y="911452"/>
            <a:ext cx="10403848" cy="1777658"/>
          </a:xfrm>
          <a:prstGeom prst="rect">
            <a:avLst/>
          </a:prstGeom>
        </p:spPr>
        <p:txBody>
          <a:bodyPr lIns="50796" tIns="50796" rIns="50796" bIns="50796"/>
          <a:lstStyle>
            <a:lvl1pPr defTabSz="830861">
              <a:defRPr sz="7800"/>
            </a:lvl1pPr>
          </a:lstStyle>
          <a:p>
            <a:pPr/>
            <a:r>
              <a:t>Spelling 2019</a:t>
            </a:r>
          </a:p>
        </p:txBody>
      </p:sp>
      <p:sp>
        <p:nvSpPr>
          <p:cNvPr id="3240" name="https://www.risingstars-uk.com/blog/june-2019-(1)/thoughts-on-the-2019-sats-grammar,-punctuation"/>
          <p:cNvSpPr txBox="1"/>
          <p:nvPr/>
        </p:nvSpPr>
        <p:spPr>
          <a:xfrm>
            <a:off x="334998" y="7418427"/>
            <a:ext cx="1233480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https://www.risingstars-uk.com/blog/june-2019-(1)/thoughts-on-the-2019-sats-grammar,-punctuation</a:t>
            </a: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42" name="Table"/>
          <p:cNvGraphicFramePr/>
          <p:nvPr/>
        </p:nvGraphicFramePr>
        <p:xfrm>
          <a:off x="484402" y="2110121"/>
          <a:ext cx="12035995" cy="699215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81028"/>
                <a:gridCol w="2792909"/>
                <a:gridCol w="2438301"/>
                <a:gridCol w="3723756"/>
              </a:tblGrid>
              <a:tr h="998878">
                <a:tc gridSpan="4">
                  <a:txBody>
                    <a:bodyPr/>
                    <a:lstStyle/>
                    <a:p>
                      <a:pPr defTabSz="914400"/>
                      <a:r>
                        <a:rPr b="1" sz="2600">
                          <a:latin typeface="+mj-lt"/>
                          <a:ea typeface="+mj-ea"/>
                          <a:cs typeface="+mj-cs"/>
                          <a:sym typeface="Helvetica"/>
                        </a:rPr>
                        <a:t>Suffixes</a:t>
                      </a:r>
                    </a:p>
                  </a:txBody>
                  <a:tcPr marL="50800" marR="50800" marT="50800" marB="50800" anchor="ctr" anchorCtr="0"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r>
              <a:tr h="998878">
                <a:tc>
                  <a:txBody>
                    <a:bodyPr/>
                    <a:lstStyle/>
                    <a:p>
                      <a:pPr defTabSz="914400"/>
                      <a:r>
                        <a:rPr b="1" sz="2600">
                          <a:latin typeface="+mj-lt"/>
                          <a:ea typeface="+mj-ea"/>
                          <a:cs typeface="+mj-cs"/>
                          <a:sym typeface="Helvetica"/>
                        </a:rPr>
                        <a:t>-ly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-ation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-ous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100">
                          <a:latin typeface="+mj-lt"/>
                          <a:ea typeface="+mj-ea"/>
                          <a:cs typeface="+mj-cs"/>
                          <a:sym typeface="Helvetica"/>
                        </a:rPr>
                        <a:t>suffixes beginning with vowel letters to word of more than one syllable</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likely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sensation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nervous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inspiring</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originally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previous </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disobeyed</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ferociously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polishing</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offering</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r>
                        <a:rPr sz="2600">
                          <a:sym typeface="Helvetica Neue"/>
                        </a:rPr>
                        <a:t>nationality</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
        <p:nvSpPr>
          <p:cNvPr id="3243" name="From previous test(s)"/>
          <p:cNvSpPr txBox="1"/>
          <p:nvPr>
            <p:ph type="title" idx="4294967295"/>
          </p:nvPr>
        </p:nvSpPr>
        <p:spPr>
          <a:xfrm>
            <a:off x="1507429" y="150760"/>
            <a:ext cx="10403841" cy="1777658"/>
          </a:xfrm>
          <a:prstGeom prst="rect">
            <a:avLst/>
          </a:prstGeom>
        </p:spPr>
        <p:txBody>
          <a:bodyPr lIns="50796" tIns="50796" rIns="50796" bIns="50796"/>
          <a:lstStyle>
            <a:lvl1pPr defTabSz="830861">
              <a:defRPr sz="7800"/>
            </a:lvl1pPr>
          </a:lstStyle>
          <a:p>
            <a:pPr/>
            <a:r>
              <a:t>From previous test(s)</a:t>
            </a:r>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45" name="Table"/>
          <p:cNvGraphicFramePr/>
          <p:nvPr/>
        </p:nvGraphicFramePr>
        <p:xfrm>
          <a:off x="484402" y="2110121"/>
          <a:ext cx="12035995" cy="699215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81028"/>
                <a:gridCol w="2792909"/>
                <a:gridCol w="2438301"/>
                <a:gridCol w="3723756"/>
              </a:tblGrid>
              <a:tr h="998878">
                <a:tc gridSpan="4">
                  <a:txBody>
                    <a:bodyPr/>
                    <a:lstStyle/>
                    <a:p>
                      <a:pPr defTabSz="914400"/>
                      <a:r>
                        <a:rPr b="1" sz="2600">
                          <a:latin typeface="+mj-lt"/>
                          <a:ea typeface="+mj-ea"/>
                          <a:cs typeface="+mj-cs"/>
                          <a:sym typeface="Helvetica"/>
                        </a:rPr>
                        <a:t>Endings</a:t>
                      </a:r>
                    </a:p>
                  </a:txBody>
                  <a:tcPr marL="50800" marR="50800" marT="50800" marB="50800" anchor="ctr" anchorCtr="0"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r>
              <a:tr h="998878">
                <a:tc>
                  <a:txBody>
                    <a:bodyPr/>
                    <a:lstStyle/>
                    <a:p>
                      <a:pPr defTabSz="914400">
                        <a:defRPr b="1" sz="2600">
                          <a:latin typeface="+mj-lt"/>
                          <a:ea typeface="+mj-ea"/>
                          <a:cs typeface="+mj-cs"/>
                          <a:sym typeface="Helvetica"/>
                        </a:defRPr>
                      </a:pPr>
                      <a:r>
                        <a:t>-able and -ible</a:t>
                      </a:r>
                    </a:p>
                    <a:p>
                      <a:pPr defTabSz="914400">
                        <a:defRPr b="1" sz="2600">
                          <a:latin typeface="+mj-lt"/>
                          <a:ea typeface="+mj-ea"/>
                          <a:cs typeface="+mj-cs"/>
                          <a:sym typeface="Helvetica"/>
                        </a:defRPr>
                      </a:pPr>
                      <a:r>
                        <a:t>-ably and -ibly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600">
                          <a:latin typeface="+mj-lt"/>
                          <a:ea typeface="+mj-ea"/>
                          <a:cs typeface="+mj-cs"/>
                          <a:sym typeface="Helvetica"/>
                        </a:defRPr>
                      </a:pPr>
                      <a:r>
                        <a:t>-ant -ance - ancy</a:t>
                      </a:r>
                    </a:p>
                    <a:p>
                      <a:pPr defTabSz="914400">
                        <a:defRPr b="1" sz="2600">
                          <a:latin typeface="+mj-lt"/>
                          <a:ea typeface="+mj-ea"/>
                          <a:cs typeface="+mj-cs"/>
                          <a:sym typeface="Helvetica"/>
                        </a:defRPr>
                      </a:pPr>
                      <a:r>
                        <a:t>-ent -ence -ency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sound like…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b="1" sz="2100">
                          <a:latin typeface="+mj-lt"/>
                          <a:ea typeface="+mj-ea"/>
                          <a:cs typeface="+mj-cs"/>
                          <a:sym typeface="Helvetica"/>
                        </a:defRPr>
                      </a:pPr>
                      <a:r>
                        <a:t>sound like ‘shun/ spelt</a:t>
                      </a:r>
                    </a:p>
                    <a:p>
                      <a:pPr defTabSz="914400">
                        <a:defRPr b="1" sz="2100">
                          <a:latin typeface="+mj-lt"/>
                          <a:ea typeface="+mj-ea"/>
                          <a:cs typeface="+mj-cs"/>
                          <a:sym typeface="Helvetica"/>
                        </a:defRPr>
                      </a:pPr>
                      <a:r>
                        <a:t> -tion -sion -ssion —cian</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probable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substance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facial</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variation</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sensibly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violence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sound like…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operation</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washable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distance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vision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percussion</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brilliant</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passion</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
        <p:nvSpPr>
          <p:cNvPr id="3246" name="From previous test(s)"/>
          <p:cNvSpPr txBox="1"/>
          <p:nvPr>
            <p:ph type="title" idx="4294967295"/>
          </p:nvPr>
        </p:nvSpPr>
        <p:spPr>
          <a:xfrm>
            <a:off x="1507429" y="150760"/>
            <a:ext cx="10403841" cy="1777658"/>
          </a:xfrm>
          <a:prstGeom prst="rect">
            <a:avLst/>
          </a:prstGeom>
        </p:spPr>
        <p:txBody>
          <a:bodyPr lIns="50796" tIns="50796" rIns="50796" bIns="50796"/>
          <a:lstStyle>
            <a:lvl1pPr defTabSz="830861">
              <a:defRPr sz="7800"/>
            </a:lvl1pPr>
          </a:lstStyle>
          <a:p>
            <a:pPr/>
            <a:r>
              <a:t>From previous test(s)</a:t>
            </a:r>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48" name="Table"/>
          <p:cNvGraphicFramePr/>
          <p:nvPr/>
        </p:nvGraphicFramePr>
        <p:xfrm>
          <a:off x="484402" y="2059233"/>
          <a:ext cx="12035995" cy="699215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81028"/>
                <a:gridCol w="2792909"/>
                <a:gridCol w="2438301"/>
                <a:gridCol w="3723756"/>
              </a:tblGrid>
              <a:tr h="998878">
                <a:tc>
                  <a:txBody>
                    <a:bodyPr/>
                    <a:lstStyle/>
                    <a:p>
                      <a:pPr defTabSz="914400"/>
                      <a:r>
                        <a:rPr b="1" sz="2600">
                          <a:latin typeface="+mj-lt"/>
                          <a:ea typeface="+mj-ea"/>
                          <a:cs typeface="+mj-cs"/>
                          <a:sym typeface="Helvetica"/>
                        </a:rPr>
                        <a:t>Silent Letters</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gridSpan="2">
                  <a:txBody>
                    <a:bodyPr/>
                    <a:lstStyle/>
                    <a:p>
                      <a:pPr defTabSz="914400"/>
                      <a:r>
                        <a:rPr b="1" sz="2600">
                          <a:latin typeface="+mj-lt"/>
                          <a:ea typeface="+mj-ea"/>
                          <a:cs typeface="+mj-cs"/>
                          <a:sym typeface="Helvetica"/>
                        </a:rPr>
                        <a:t>Prefixes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a:txBody>
                    <a:bodyPr/>
                    <a:lstStyle/>
                    <a:p>
                      <a:pPr defTabSz="914400"/>
                      <a:r>
                        <a:rPr b="1" sz="2100">
                          <a:latin typeface="+mj-lt"/>
                          <a:ea typeface="+mj-ea"/>
                          <a:cs typeface="+mj-cs"/>
                          <a:sym typeface="Helvetica"/>
                        </a:rPr>
                        <a:t>Letter string -ough-</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998878">
                <a:tc>
                  <a:txBody>
                    <a:bodyPr/>
                    <a:lstStyle/>
                    <a:p>
                      <a:pPr defTabSz="914400"/>
                      <a:r>
                        <a:rPr sz="2600">
                          <a:sym typeface="Helvetica Neue"/>
                        </a:rPr>
                        <a:t>straight</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-dis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-mis</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100">
                          <a:sym typeface="Helvetica Neue"/>
                        </a:rPr>
                        <a:t>toughest</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bruise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disorder</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misplaced</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thoughtless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knock</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
        <p:nvSpPr>
          <p:cNvPr id="3249" name="From previous test(s)"/>
          <p:cNvSpPr txBox="1"/>
          <p:nvPr>
            <p:ph type="title" idx="4294967295"/>
          </p:nvPr>
        </p:nvSpPr>
        <p:spPr>
          <a:xfrm>
            <a:off x="1507429" y="150760"/>
            <a:ext cx="10403841" cy="1777658"/>
          </a:xfrm>
          <a:prstGeom prst="rect">
            <a:avLst/>
          </a:prstGeom>
        </p:spPr>
        <p:txBody>
          <a:bodyPr lIns="50796" tIns="50796" rIns="50796" bIns="50796"/>
          <a:lstStyle>
            <a:lvl1pPr defTabSz="830861">
              <a:defRPr sz="7800"/>
            </a:lvl1pPr>
          </a:lstStyle>
          <a:p>
            <a:pPr/>
            <a:r>
              <a:t>From previous test(s)</a:t>
            </a:r>
          </a:p>
        </p:txBody>
      </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51" name="Table"/>
          <p:cNvGraphicFramePr/>
          <p:nvPr/>
        </p:nvGraphicFramePr>
        <p:xfrm>
          <a:off x="484402" y="1872643"/>
          <a:ext cx="12035995" cy="728425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53034"/>
                <a:gridCol w="2132993"/>
                <a:gridCol w="1862172"/>
                <a:gridCol w="2843897"/>
                <a:gridCol w="2843897"/>
              </a:tblGrid>
              <a:tr h="998878">
                <a:tc>
                  <a:txBody>
                    <a:bodyPr/>
                    <a:lstStyle/>
                    <a:p>
                      <a:pPr defTabSz="914400"/>
                      <a:r>
                        <a:rPr b="1" sz="2600">
                          <a:latin typeface="+mj-lt"/>
                          <a:ea typeface="+mj-ea"/>
                          <a:cs typeface="+mj-cs"/>
                          <a:sym typeface="Helvetica"/>
                        </a:rPr>
                        <a:t>Homophones</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gridSpan="4">
                  <a:txBody>
                    <a:bodyPr/>
                    <a:lstStyle/>
                    <a:p>
                      <a:pPr defTabSz="914400"/>
                      <a:r>
                        <a:rPr b="1" sz="2600">
                          <a:latin typeface="+mj-lt"/>
                          <a:ea typeface="+mj-ea"/>
                          <a:cs typeface="+mj-cs"/>
                          <a:sym typeface="Helvetica"/>
                        </a:rPr>
                        <a:t>sound/spelt</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r>
              <a:tr h="1290979">
                <a:tc>
                  <a:txBody>
                    <a:bodyPr/>
                    <a:lstStyle/>
                    <a:p>
                      <a:pPr defTabSz="914400"/>
                      <a:r>
                        <a:rPr sz="2600">
                          <a:sym typeface="Helvetica Neue"/>
                        </a:rPr>
                        <a:t>prey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/u/ spelt -ou-</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600">
                          <a:latin typeface="+mj-lt"/>
                          <a:ea typeface="+mj-ea"/>
                          <a:cs typeface="+mj-cs"/>
                          <a:sym typeface="Helvetica"/>
                        </a:rPr>
                        <a:t>/ey/ sound spelt -ei- -eigh- -ey-</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100">
                          <a:latin typeface="+mj-lt"/>
                          <a:ea typeface="+mj-ea"/>
                          <a:cs typeface="+mj-cs"/>
                          <a:sym typeface="Helvetica"/>
                        </a:rPr>
                        <a:t>/k/ spelt /ch/</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100">
                          <a:latin typeface="+mj-lt"/>
                          <a:ea typeface="+mj-ea"/>
                          <a:cs typeface="+mj-cs"/>
                          <a:sym typeface="Helvetica"/>
                        </a:rPr>
                        <a:t>/i/ spelt y in words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r>
                        <a:rPr sz="2600">
                          <a:sym typeface="Helvetica Neue"/>
                        </a:rPr>
                        <a:t>coarse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cousin</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lightweight</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monarch</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sympathetic</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thorough</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b="1" sz="2100">
                          <a:latin typeface="+mj-lt"/>
                          <a:ea typeface="+mj-ea"/>
                          <a:cs typeface="+mj-cs"/>
                          <a:sym typeface="Helvetica"/>
                        </a:rPr>
                        <a:t>/i/ spelt -ei- after c</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r>
                        <a:rPr sz="2600">
                          <a:sym typeface="Helvetica Neue"/>
                        </a:rPr>
                        <a:t>ceiling</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998878">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
        <p:nvSpPr>
          <p:cNvPr id="3252" name="From previous test(s)"/>
          <p:cNvSpPr txBox="1"/>
          <p:nvPr>
            <p:ph type="title" idx="4294967295"/>
          </p:nvPr>
        </p:nvSpPr>
        <p:spPr>
          <a:xfrm>
            <a:off x="1507429" y="150760"/>
            <a:ext cx="10403841" cy="1777658"/>
          </a:xfrm>
          <a:prstGeom prst="rect">
            <a:avLst/>
          </a:prstGeom>
        </p:spPr>
        <p:txBody>
          <a:bodyPr lIns="50796" tIns="50796" rIns="50796" bIns="50796"/>
          <a:lstStyle>
            <a:lvl1pPr defTabSz="830861">
              <a:defRPr sz="7800"/>
            </a:lvl1pPr>
          </a:lstStyle>
          <a:p>
            <a:pPr/>
            <a:r>
              <a:t>From previous test(s)</a:t>
            </a:r>
          </a:p>
        </p:txBody>
      </p:sp>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54" name="Table"/>
          <p:cNvGraphicFramePr/>
          <p:nvPr/>
        </p:nvGraphicFramePr>
        <p:xfrm>
          <a:off x="2066463" y="1964033"/>
          <a:ext cx="8871872" cy="49951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7650"/>
                <a:gridCol w="1404037"/>
                <a:gridCol w="1404037"/>
                <a:gridCol w="1404037"/>
                <a:gridCol w="1404037"/>
                <a:gridCol w="1404037"/>
                <a:gridCol w="1404037"/>
              </a:tblGrid>
              <a:tr h="763290">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 accident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centre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decide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describe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complete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business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different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diffficult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experiment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build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actually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calendar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address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certain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caught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a:sym typeface="Helvetica Neue"/>
                        </a:rPr>
                        <a:t>accidentally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circle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actual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consider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busy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disappear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continue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bicycle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experience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early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exercise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answer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earth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believe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enough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arrive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15357">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3255" name="One grid - Four Games - Y3/4 grid 1"/>
          <p:cNvSpPr txBox="1"/>
          <p:nvPr/>
        </p:nvSpPr>
        <p:spPr>
          <a:xfrm>
            <a:off x="2998367" y="574584"/>
            <a:ext cx="700806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vl1pPr>
          </a:lstStyle>
          <a:p>
            <a:pPr/>
            <a:r>
              <a:t>One grid - Four Games - Y3/4 grid 1</a:t>
            </a:r>
          </a:p>
        </p:txBody>
      </p:sp>
      <p:sp>
        <p:nvSpPr>
          <p:cNvPr id="3256" name="spelling coordinates - pairs game - now you see me - connect four"/>
          <p:cNvSpPr txBox="1"/>
          <p:nvPr/>
        </p:nvSpPr>
        <p:spPr>
          <a:xfrm>
            <a:off x="1756952" y="7763471"/>
            <a:ext cx="9764269"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spelling coordinates - pairs game - now you see me - connect four</a:t>
            </a:r>
          </a:p>
        </p:txBody>
      </p:sp>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58" name="Table"/>
          <p:cNvGraphicFramePr/>
          <p:nvPr/>
        </p:nvGraphicFramePr>
        <p:xfrm>
          <a:off x="2066463" y="2703964"/>
          <a:ext cx="8871872" cy="49950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7650"/>
                <a:gridCol w="1404037"/>
                <a:gridCol w="1404037"/>
                <a:gridCol w="1404037"/>
                <a:gridCol w="1404037"/>
                <a:gridCol w="1404037"/>
                <a:gridCol w="1404037"/>
              </a:tblGrid>
              <a:tr h="763290">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 accident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centre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decide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describe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complete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business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different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diffficult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experiment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build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actually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calendar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address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certain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caught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a:sym typeface="Helvetica Neue"/>
                        </a:rPr>
                        <a:t>accidentally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circle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actual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consider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busy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disappear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continue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bicycle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experience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early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exercise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answer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earth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believe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enough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arrive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15357">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3259" name="One grid - Four Games - Y3/4 grid 1 - Spelling Coordinates"/>
          <p:cNvSpPr txBox="1"/>
          <p:nvPr/>
        </p:nvSpPr>
        <p:spPr>
          <a:xfrm>
            <a:off x="786329" y="574584"/>
            <a:ext cx="11432135"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vl1pPr>
          </a:lstStyle>
          <a:p>
            <a:pPr/>
            <a:r>
              <a:t>One grid - Four Games - Y3/4 grid 1 - Spelling Coordinates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72" name="2D Pie Chart"/>
          <p:cNvGraphicFramePr/>
          <p:nvPr/>
        </p:nvGraphicFramePr>
        <p:xfrm>
          <a:off x="3363460" y="1820046"/>
          <a:ext cx="6277879" cy="6277879"/>
        </p:xfrm>
        <a:graphic xmlns:a="http://schemas.openxmlformats.org/drawingml/2006/main">
          <a:graphicData uri="http://schemas.openxmlformats.org/drawingml/2006/chart">
            <c:chart xmlns:c="http://schemas.openxmlformats.org/drawingml/2006/chart" r:id="rId2"/>
          </a:graphicData>
        </a:graphic>
      </p:graphicFrame>
      <p:sp>
        <p:nvSpPr>
          <p:cNvPr id="1773" name="2018"/>
          <p:cNvSpPr txBox="1"/>
          <p:nvPr>
            <p:ph type="title"/>
          </p:nvPr>
        </p:nvSpPr>
        <p:spPr>
          <a:xfrm>
            <a:off x="5531303" y="-421110"/>
            <a:ext cx="1942192" cy="2284873"/>
          </a:xfrm>
          <a:prstGeom prst="rect">
            <a:avLst/>
          </a:prstGeom>
        </p:spPr>
        <p:txBody>
          <a:bodyPr/>
          <a:lstStyle/>
          <a:p>
            <a:pPr/>
            <a:r>
              <a:t>2018</a:t>
            </a: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61" name="Table"/>
          <p:cNvGraphicFramePr/>
          <p:nvPr/>
        </p:nvGraphicFramePr>
        <p:xfrm>
          <a:off x="2290289" y="2931966"/>
          <a:ext cx="8424224" cy="457974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04037"/>
                <a:gridCol w="1404037"/>
                <a:gridCol w="1404037"/>
                <a:gridCol w="1404037"/>
                <a:gridCol w="1404037"/>
                <a:gridCol w="1404037"/>
              </a:tblGrid>
              <a:tr h="763290">
                <a:tc>
                  <a:txBody>
                    <a:bodyPr/>
                    <a:lstStyle/>
                    <a:p>
                      <a:pPr defTabSz="457200"/>
                      <a:r>
                        <a:rPr sz="1400">
                          <a:sym typeface="Helvetica Neue"/>
                        </a:rPr>
                        <a:t> accident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centre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decide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describe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complete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business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2000">
                          <a:sym typeface="Helvetica Neue"/>
                        </a:rPr>
                        <a:t>different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diffficult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experiment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build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actually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sz="2000">
                          <a:sym typeface="Helvetica Neue"/>
                        </a:rPr>
                        <a:t>calendar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address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certain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caught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a:sym typeface="Helvetica Neue"/>
                        </a:rPr>
                        <a:t>accidentally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circle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2000">
                          <a:sym typeface="Helvetica Neue"/>
                        </a:rPr>
                        <a:t>actual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consider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busy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disappear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continue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sz="2000">
                          <a:sym typeface="Helvetica Neue"/>
                        </a:rPr>
                        <a:t>bicycle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experience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early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exercise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answer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1400">
                          <a:sym typeface="Helvetica Neue"/>
                        </a:rPr>
                        <a:t>earth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believe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enough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arrive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
        <p:nvSpPr>
          <p:cNvPr id="3262" name="One grid - Four Games - Y3/4 grid 1- The Pairs Game"/>
          <p:cNvSpPr txBox="1"/>
          <p:nvPr/>
        </p:nvSpPr>
        <p:spPr>
          <a:xfrm>
            <a:off x="1320542" y="574584"/>
            <a:ext cx="1036370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vl1pPr>
          </a:lstStyle>
          <a:p>
            <a:pPr/>
            <a:r>
              <a:t>One grid - Four Games - Y3/4 grid 1- The Pairs Game</a:t>
            </a:r>
          </a:p>
        </p:txBody>
      </p:sp>
      <p:sp>
        <p:nvSpPr>
          <p:cNvPr id="3263" name="One grid - Four Games - Y3/4 grid 1- Now you see me"/>
          <p:cNvSpPr txBox="1"/>
          <p:nvPr/>
        </p:nvSpPr>
        <p:spPr>
          <a:xfrm>
            <a:off x="1256334" y="1631750"/>
            <a:ext cx="1049213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vl1pPr>
          </a:lstStyle>
          <a:p>
            <a:pPr/>
            <a:r>
              <a:t>One grid - Four Games - Y3/4 grid 1- Now you see me</a:t>
            </a:r>
          </a:p>
        </p:txBody>
      </p:sp>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5" name="Now you see me …"/>
          <p:cNvSpPr txBox="1"/>
          <p:nvPr>
            <p:ph type="title" idx="4294967295"/>
          </p:nvPr>
        </p:nvSpPr>
        <p:spPr>
          <a:xfrm>
            <a:off x="3663691" y="524522"/>
            <a:ext cx="6795439" cy="1625604"/>
          </a:xfrm>
          <a:prstGeom prst="rect">
            <a:avLst/>
          </a:prstGeom>
        </p:spPr>
        <p:txBody>
          <a:bodyPr lIns="0" tIns="0" rIns="0" bIns="0"/>
          <a:lstStyle>
            <a:lvl1pPr algn="l" defTabSz="1300480">
              <a:defRPr b="1" sz="5600">
                <a:latin typeface="Arial"/>
                <a:ea typeface="Arial"/>
                <a:cs typeface="Arial"/>
                <a:sym typeface="Arial"/>
              </a:defRPr>
            </a:lvl1pPr>
          </a:lstStyle>
          <a:p>
            <a:pPr/>
            <a:r>
              <a:t>Now you see me …</a:t>
            </a:r>
          </a:p>
        </p:txBody>
      </p:sp>
      <p:graphicFrame>
        <p:nvGraphicFramePr>
          <p:cNvPr id="3266" name="Table"/>
          <p:cNvGraphicFramePr/>
          <p:nvPr/>
        </p:nvGraphicFramePr>
        <p:xfrm>
          <a:off x="975358" y="2817703"/>
          <a:ext cx="11041382" cy="420708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760345"/>
                <a:gridCol w="2760345"/>
                <a:gridCol w="2760345"/>
                <a:gridCol w="2760345"/>
              </a:tblGrid>
              <a:tr h="526729">
                <a:tc gridSpan="4">
                  <a:txBody>
                    <a:bodyPr/>
                    <a:lstStyle/>
                    <a:p>
                      <a:pPr defTabSz="1300480"/>
                      <a:r>
                        <a:rPr sz="2400">
                          <a:latin typeface="+mj-lt"/>
                          <a:ea typeface="+mj-ea"/>
                          <a:cs typeface="+mj-cs"/>
                          <a:sym typeface="Helvetica"/>
                        </a:rPr>
                        <a:t>Score Board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r>
              <a:tr h="524478">
                <a:tc gridSpan="2">
                  <a:txBody>
                    <a:bodyPr/>
                    <a:lstStyle/>
                    <a:p>
                      <a:pPr defTabSz="1300480"/>
                      <a:r>
                        <a:rPr sz="2400">
                          <a:latin typeface="+mj-lt"/>
                          <a:ea typeface="+mj-ea"/>
                          <a:cs typeface="+mj-cs"/>
                          <a:sym typeface="Helvetica"/>
                        </a:rPr>
                        <a:t>Player 1</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gridSpan="2">
                  <a:txBody>
                    <a:bodyPr/>
                    <a:lstStyle/>
                    <a:p>
                      <a:pPr defTabSz="1300480"/>
                      <a:r>
                        <a:rPr sz="2400">
                          <a:latin typeface="+mj-lt"/>
                          <a:ea typeface="+mj-ea"/>
                          <a:cs typeface="+mj-cs"/>
                          <a:sym typeface="Helvetica"/>
                        </a:rPr>
                        <a:t>Player 2</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r>
              <a:tr h="526729">
                <a:tc>
                  <a:txBody>
                    <a:bodyPr/>
                    <a:lstStyle/>
                    <a:p>
                      <a:pPr algn="l" defTabSz="1300480"/>
                      <a:r>
                        <a:rPr sz="2400">
                          <a:latin typeface="+mj-lt"/>
                          <a:ea typeface="+mj-ea"/>
                          <a:cs typeface="+mj-cs"/>
                          <a:sym typeface="Helvetica"/>
                        </a:rPr>
                        <a:t>Word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1300480"/>
                      <a:r>
                        <a:rPr sz="2400">
                          <a:latin typeface="+mj-lt"/>
                          <a:ea typeface="+mj-ea"/>
                          <a:cs typeface="+mj-cs"/>
                          <a:sym typeface="Helvetica"/>
                        </a:rPr>
                        <a:t>Points</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r>
                        <a:rPr sz="2400">
                          <a:latin typeface="+mj-lt"/>
                          <a:ea typeface="+mj-ea"/>
                          <a:cs typeface="+mj-cs"/>
                          <a:sym typeface="Helvetica"/>
                        </a:rPr>
                        <a:t>Word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1300480"/>
                      <a:r>
                        <a:rPr sz="2400">
                          <a:latin typeface="+mj-lt"/>
                          <a:ea typeface="+mj-ea"/>
                          <a:cs typeface="+mj-cs"/>
                          <a:sym typeface="Helvetica"/>
                        </a:rPr>
                        <a:t>Points</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4478">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4478">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graphicFrame>
        <p:nvGraphicFramePr>
          <p:cNvPr id="3267" name="Table"/>
          <p:cNvGraphicFramePr/>
          <p:nvPr/>
        </p:nvGraphicFramePr>
        <p:xfrm>
          <a:off x="973100" y="2828993"/>
          <a:ext cx="11041382" cy="420708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760345"/>
                <a:gridCol w="2760345"/>
                <a:gridCol w="2760345"/>
                <a:gridCol w="2760345"/>
              </a:tblGrid>
              <a:tr h="526729">
                <a:tc gridSpan="4">
                  <a:txBody>
                    <a:bodyPr/>
                    <a:lstStyle/>
                    <a:p>
                      <a:pPr defTabSz="1300480"/>
                      <a:r>
                        <a:rPr sz="2400">
                          <a:latin typeface="+mj-lt"/>
                          <a:ea typeface="+mj-ea"/>
                          <a:cs typeface="+mj-cs"/>
                          <a:sym typeface="Helvetica"/>
                        </a:rPr>
                        <a:t>Score Board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r>
              <a:tr h="524478">
                <a:tc gridSpan="2">
                  <a:txBody>
                    <a:bodyPr/>
                    <a:lstStyle/>
                    <a:p>
                      <a:pPr defTabSz="1300480"/>
                      <a:r>
                        <a:rPr sz="2400">
                          <a:latin typeface="+mj-lt"/>
                          <a:ea typeface="+mj-ea"/>
                          <a:cs typeface="+mj-cs"/>
                          <a:sym typeface="Helvetica"/>
                        </a:rPr>
                        <a:t>Player 1</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gridSpan="2">
                  <a:txBody>
                    <a:bodyPr/>
                    <a:lstStyle/>
                    <a:p>
                      <a:pPr defTabSz="1300480"/>
                      <a:r>
                        <a:rPr sz="2400">
                          <a:latin typeface="+mj-lt"/>
                          <a:ea typeface="+mj-ea"/>
                          <a:cs typeface="+mj-cs"/>
                          <a:sym typeface="Helvetica"/>
                        </a:rPr>
                        <a:t>Player 2</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r>
              <a:tr h="526729">
                <a:tc>
                  <a:txBody>
                    <a:bodyPr/>
                    <a:lstStyle/>
                    <a:p>
                      <a:pPr algn="l" defTabSz="1300480"/>
                      <a:r>
                        <a:rPr sz="2400">
                          <a:latin typeface="+mj-lt"/>
                          <a:ea typeface="+mj-ea"/>
                          <a:cs typeface="+mj-cs"/>
                          <a:sym typeface="Helvetica"/>
                        </a:rPr>
                        <a:t>Word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1300480"/>
                      <a:r>
                        <a:rPr sz="2400">
                          <a:latin typeface="+mj-lt"/>
                          <a:ea typeface="+mj-ea"/>
                          <a:cs typeface="+mj-cs"/>
                          <a:sym typeface="Helvetica"/>
                        </a:rPr>
                        <a:t>Points</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r>
                        <a:rPr sz="2400">
                          <a:latin typeface="+mj-lt"/>
                          <a:ea typeface="+mj-ea"/>
                          <a:cs typeface="+mj-cs"/>
                          <a:sym typeface="Helvetica"/>
                        </a:rPr>
                        <a:t>Word</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1300480"/>
                      <a:r>
                        <a:rPr sz="2400">
                          <a:latin typeface="+mj-lt"/>
                          <a:ea typeface="+mj-ea"/>
                          <a:cs typeface="+mj-cs"/>
                          <a:sym typeface="Helvetica"/>
                        </a:rPr>
                        <a:t>Points</a:t>
                      </a: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4478">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4478">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26729">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defRPr sz="2400">
                          <a:latin typeface="+mj-lt"/>
                          <a:ea typeface="+mj-ea"/>
                          <a:cs typeface="+mj-cs"/>
                          <a:sym typeface="Helvetica"/>
                        </a:defRPr>
                      </a:pPr>
                    </a:p>
                  </a:txBody>
                  <a:tcPr marL="45700" marR="45700" marT="45700" marB="4570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69" name="Table"/>
          <p:cNvGraphicFramePr/>
          <p:nvPr/>
        </p:nvGraphicFramePr>
        <p:xfrm>
          <a:off x="2070100" y="2381250"/>
          <a:ext cx="8871871" cy="49950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7650"/>
                <a:gridCol w="1404037"/>
                <a:gridCol w="1404037"/>
                <a:gridCol w="1404037"/>
                <a:gridCol w="1404037"/>
                <a:gridCol w="1404037"/>
                <a:gridCol w="1404037"/>
              </a:tblGrid>
              <a:tr h="763290">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defRPr sz="1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15357">
                <a:tc>
                  <a:txBody>
                    <a:bodyPr/>
                    <a:lstStyle/>
                    <a:p>
                      <a:pPr defTabSz="457200">
                        <a:defRPr sz="20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b="1"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3270" name="One Grid - Four Games - Blank Template"/>
          <p:cNvSpPr txBox="1"/>
          <p:nvPr>
            <p:ph type="title" idx="4294967295"/>
          </p:nvPr>
        </p:nvSpPr>
        <p:spPr>
          <a:xfrm>
            <a:off x="320618" y="262583"/>
            <a:ext cx="12243786" cy="1777658"/>
          </a:xfrm>
          <a:prstGeom prst="rect">
            <a:avLst/>
          </a:prstGeom>
        </p:spPr>
        <p:txBody>
          <a:bodyPr/>
          <a:lstStyle>
            <a:lvl1pPr>
              <a:defRPr sz="4400"/>
            </a:lvl1pPr>
          </a:lstStyle>
          <a:p>
            <a:pPr/>
            <a:r>
              <a:t>One Grid - Four Games - Blank Template</a:t>
            </a:r>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2" name="Clear the Board"/>
          <p:cNvSpPr txBox="1"/>
          <p:nvPr>
            <p:ph type="title" idx="4294967295"/>
          </p:nvPr>
        </p:nvSpPr>
        <p:spPr>
          <a:xfrm>
            <a:off x="1300480" y="289490"/>
            <a:ext cx="10403841" cy="1777658"/>
          </a:xfrm>
          <a:prstGeom prst="rect">
            <a:avLst/>
          </a:prstGeom>
        </p:spPr>
        <p:txBody>
          <a:bodyPr/>
          <a:lstStyle/>
          <a:p>
            <a:pPr/>
            <a:r>
              <a:t>Clear the Board</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4" name="Clear the board"/>
          <p:cNvSpPr txBox="1"/>
          <p:nvPr>
            <p:ph type="title" idx="4294967295"/>
          </p:nvPr>
        </p:nvSpPr>
        <p:spPr>
          <a:xfrm>
            <a:off x="975359" y="866985"/>
            <a:ext cx="11054082" cy="1625604"/>
          </a:xfrm>
          <a:prstGeom prst="rect">
            <a:avLst/>
          </a:prstGeom>
        </p:spPr>
        <p:txBody>
          <a:bodyPr lIns="0" tIns="0" rIns="0" bIns="0"/>
          <a:lstStyle>
            <a:lvl1pPr algn="l" defTabSz="1300480">
              <a:defRPr b="1" sz="5600">
                <a:latin typeface="Arial"/>
                <a:ea typeface="Arial"/>
                <a:cs typeface="Arial"/>
                <a:sym typeface="Arial"/>
              </a:defRPr>
            </a:lvl1pPr>
          </a:lstStyle>
          <a:p>
            <a:pPr/>
            <a:r>
              <a:t>Clear the board</a:t>
            </a:r>
          </a:p>
        </p:txBody>
      </p:sp>
      <p:sp>
        <p:nvSpPr>
          <p:cNvPr id="3275" name="Player 1………………."/>
          <p:cNvSpPr txBox="1"/>
          <p:nvPr/>
        </p:nvSpPr>
        <p:spPr>
          <a:xfrm>
            <a:off x="460581" y="2447835"/>
            <a:ext cx="4608135" cy="47567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2400">
                <a:latin typeface="Arial"/>
                <a:ea typeface="Arial"/>
                <a:cs typeface="Arial"/>
                <a:sym typeface="Arial"/>
              </a:defRPr>
            </a:lvl1pPr>
          </a:lstStyle>
          <a:p>
            <a:pPr/>
            <a:r>
              <a:t>Player 1……………….</a:t>
            </a:r>
          </a:p>
        </p:txBody>
      </p:sp>
      <p:sp>
        <p:nvSpPr>
          <p:cNvPr id="3276" name="Player 2………………."/>
          <p:cNvSpPr txBox="1"/>
          <p:nvPr/>
        </p:nvSpPr>
        <p:spPr>
          <a:xfrm>
            <a:off x="460581" y="7949634"/>
            <a:ext cx="4608135" cy="47567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2400">
                <a:latin typeface="Arial"/>
                <a:ea typeface="Arial"/>
                <a:cs typeface="Arial"/>
                <a:sym typeface="Arial"/>
              </a:defRPr>
            </a:lvl1pPr>
          </a:lstStyle>
          <a:p>
            <a:pPr/>
            <a:r>
              <a:t>Player 2……………….</a:t>
            </a:r>
          </a:p>
        </p:txBody>
      </p:sp>
      <p:pic>
        <p:nvPicPr>
          <p:cNvPr id="3277" name="Image" descr="Image"/>
          <p:cNvPicPr>
            <a:picLocks noChangeAspect="1"/>
          </p:cNvPicPr>
          <p:nvPr/>
        </p:nvPicPr>
        <p:blipFill>
          <a:blip r:embed="rId2">
            <a:extLst/>
          </a:blip>
          <a:stretch>
            <a:fillRect/>
          </a:stretch>
        </p:blipFill>
        <p:spPr>
          <a:xfrm>
            <a:off x="0" y="3038637"/>
            <a:ext cx="13004802" cy="4795869"/>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279" name="Table"/>
          <p:cNvGraphicFramePr/>
          <p:nvPr/>
        </p:nvGraphicFramePr>
        <p:xfrm>
          <a:off x="2290289" y="2892306"/>
          <a:ext cx="8424224" cy="457974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04037"/>
                <a:gridCol w="1404037"/>
                <a:gridCol w="1404037"/>
                <a:gridCol w="1404037"/>
                <a:gridCol w="1404037"/>
                <a:gridCol w="1404037"/>
              </a:tblGrid>
              <a:tr h="763290">
                <a:tc>
                  <a:txBody>
                    <a:bodyPr/>
                    <a:lstStyle/>
                    <a:p>
                      <a:pPr defTabSz="457200"/>
                      <a:r>
                        <a:rPr sz="1400">
                          <a:sym typeface="Helvetica Neue"/>
                        </a:rPr>
                        <a:t> accident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centre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decide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describe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complete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business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2000">
                          <a:sym typeface="Helvetica Neue"/>
                        </a:rPr>
                        <a:t>different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diffficult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experiment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build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actually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sz="2000">
                          <a:sym typeface="Helvetica Neue"/>
                        </a:rPr>
                        <a:t>calendar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address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certain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caught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a:sym typeface="Helvetica Neue"/>
                        </a:rPr>
                        <a:t>accidentally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circle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2000">
                          <a:sym typeface="Helvetica Neue"/>
                        </a:rPr>
                        <a:t>actual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consider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busy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disappear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continue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763290">
                <a:tc>
                  <a:txBody>
                    <a:bodyPr/>
                    <a:lstStyle/>
                    <a:p>
                      <a:pPr defTabSz="457200"/>
                      <a:r>
                        <a:rPr sz="2000">
                          <a:sym typeface="Helvetica Neue"/>
                        </a:rPr>
                        <a:t>bicycle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experience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early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exercise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1400">
                          <a:sym typeface="Helvetica Neue"/>
                        </a:rPr>
                        <a:t>answer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63290">
                <a:tc>
                  <a:txBody>
                    <a:bodyPr/>
                    <a:lstStyle/>
                    <a:p>
                      <a:pPr defTabSz="457200"/>
                      <a:r>
                        <a:rPr sz="1400">
                          <a:sym typeface="Helvetica Neue"/>
                        </a:rPr>
                        <a:t>earth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believe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appear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eight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enough</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1400">
                          <a:sym typeface="Helvetica Neue"/>
                        </a:rPr>
                        <a:t>arrive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
        <p:nvSpPr>
          <p:cNvPr id="3280" name="One grid - Four Games - Y3/4 grid 1 - Connect 4"/>
          <p:cNvSpPr txBox="1"/>
          <p:nvPr/>
        </p:nvSpPr>
        <p:spPr>
          <a:xfrm>
            <a:off x="1812694" y="574584"/>
            <a:ext cx="937940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vl1pPr>
          </a:lstStyle>
          <a:p>
            <a:pPr/>
            <a:r>
              <a:t>One grid - Four Games - Y3/4 grid 1 - Connect 4</a:t>
            </a:r>
          </a:p>
        </p:txBody>
      </p:sp>
      <p:sp>
        <p:nvSpPr>
          <p:cNvPr id="3281" name="Rectangle"/>
          <p:cNvSpPr/>
          <p:nvPr/>
        </p:nvSpPr>
        <p:spPr>
          <a:xfrm>
            <a:off x="2991323" y="7228240"/>
            <a:ext cx="784721" cy="769667"/>
          </a:xfrm>
          <a:prstGeom prst="rect">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3282" name="Rectangle"/>
          <p:cNvSpPr/>
          <p:nvPr/>
        </p:nvSpPr>
        <p:spPr>
          <a:xfrm>
            <a:off x="6577410" y="7622671"/>
            <a:ext cx="784721" cy="769667"/>
          </a:xfrm>
          <a:prstGeom prst="rect">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3283" name="Rectangle"/>
          <p:cNvSpPr/>
          <p:nvPr/>
        </p:nvSpPr>
        <p:spPr>
          <a:xfrm>
            <a:off x="4623899" y="7793845"/>
            <a:ext cx="784721" cy="769666"/>
          </a:xfrm>
          <a:prstGeom prst="rect">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3284" name="Rectangle"/>
          <p:cNvSpPr/>
          <p:nvPr/>
        </p:nvSpPr>
        <p:spPr>
          <a:xfrm>
            <a:off x="9736990" y="7793843"/>
            <a:ext cx="784721" cy="769667"/>
          </a:xfrm>
          <a:prstGeom prst="rect">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3286" name="Table"/>
          <p:cNvGraphicFramePr/>
          <p:nvPr/>
        </p:nvGraphicFramePr>
        <p:xfrm>
          <a:off x="1296809" y="2621489"/>
          <a:ext cx="9832845" cy="372585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638807"/>
                <a:gridCol w="1638807"/>
                <a:gridCol w="1638807"/>
                <a:gridCol w="1638807"/>
                <a:gridCol w="1638807"/>
                <a:gridCol w="1638807"/>
              </a:tblGrid>
              <a:tr h="1241951">
                <a:tc>
                  <a:txBody>
                    <a:bodyPr/>
                    <a:lstStyle/>
                    <a:p>
                      <a:pPr defTabSz="457200"/>
                      <a:r>
                        <a:rPr sz="2000">
                          <a:sym typeface="Helvetica Neue"/>
                        </a:rPr>
                        <a:t> accident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centre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decide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describe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complete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business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41951">
                <a:tc>
                  <a:txBody>
                    <a:bodyPr/>
                    <a:lstStyle/>
                    <a:p>
                      <a:pPr defTabSz="457200"/>
                      <a:r>
                        <a:rPr sz="20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r>
                        <a:rPr sz="2000">
                          <a:sym typeface="Helvetica Neue"/>
                        </a:rPr>
                        <a:t>6</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41951">
                <a:tc>
                  <a:txBody>
                    <a:bodyPr/>
                    <a:lstStyle/>
                    <a:p>
                      <a:pPr defTabSz="457200"/>
                      <a:r>
                        <a:rPr sz="2000">
                          <a:sym typeface="Helvetica Neue"/>
                        </a:rPr>
                        <a:t>different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breathe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diffficult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experiment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build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r>
                        <a:rPr sz="2000">
                          <a:sym typeface="Helvetica Neue"/>
                        </a:rPr>
                        <a:t>actually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
        <p:nvSpPr>
          <p:cNvPr id="3287" name="Clear the Board"/>
          <p:cNvSpPr txBox="1"/>
          <p:nvPr>
            <p:ph type="title" idx="4294967295"/>
          </p:nvPr>
        </p:nvSpPr>
        <p:spPr>
          <a:xfrm>
            <a:off x="1300480" y="289490"/>
            <a:ext cx="10403841" cy="1777658"/>
          </a:xfrm>
          <a:prstGeom prst="rect">
            <a:avLst/>
          </a:prstGeom>
        </p:spPr>
        <p:txBody>
          <a:bodyPr/>
          <a:lstStyle/>
          <a:p>
            <a:pPr/>
            <a:r>
              <a:t>Clear the Board</a:t>
            </a: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89" name="IMG_3591.JPG" descr="IMG_3591.JPG"/>
          <p:cNvPicPr>
            <a:picLocks noChangeAspect="1"/>
          </p:cNvPicPr>
          <p:nvPr/>
        </p:nvPicPr>
        <p:blipFill>
          <a:blip r:embed="rId2">
            <a:extLst/>
          </a:blip>
          <a:stretch>
            <a:fillRect/>
          </a:stretch>
        </p:blipFill>
        <p:spPr>
          <a:xfrm>
            <a:off x="1625599" y="1219199"/>
            <a:ext cx="9753604" cy="7315204"/>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91" name="Double-click to edit"/>
          <p:cNvSpPr txBox="1"/>
          <p:nvPr>
            <p:ph type="title"/>
          </p:nvPr>
        </p:nvSpPr>
        <p:spPr>
          <a:xfrm>
            <a:off x="2339973" y="1552574"/>
            <a:ext cx="8324854" cy="1619254"/>
          </a:xfrm>
          <a:prstGeom prst="rect">
            <a:avLst/>
          </a:prstGeom>
        </p:spPr>
        <p:txBody>
          <a:bodyPr/>
          <a:lstStyle/>
          <a:p>
            <a:pPr defTabSz="560830">
              <a:defRPr sz="7400"/>
            </a:pPr>
          </a:p>
        </p:txBody>
      </p:sp>
      <p:sp>
        <p:nvSpPr>
          <p:cNvPr id="3292" name="Double-click to edit"/>
          <p:cNvSpPr txBox="1"/>
          <p:nvPr>
            <p:ph type="body" sz="half" idx="1"/>
          </p:nvPr>
        </p:nvSpPr>
        <p:spPr>
          <a:xfrm>
            <a:off x="2339973" y="3171824"/>
            <a:ext cx="8324854" cy="4714877"/>
          </a:xfrm>
          <a:prstGeom prst="rect">
            <a:avLst/>
          </a:prstGeom>
        </p:spPr>
        <p:txBody>
          <a:bodyPr/>
          <a:lstStyle/>
          <a:p>
            <a:pPr/>
          </a:p>
        </p:txBody>
      </p:sp>
      <p:pic>
        <p:nvPicPr>
          <p:cNvPr id="3293" name="IMG_3590.JPG" descr="IMG_3590.JPG"/>
          <p:cNvPicPr>
            <a:picLocks noChangeAspect="1"/>
          </p:cNvPicPr>
          <p:nvPr/>
        </p:nvPicPr>
        <p:blipFill>
          <a:blip r:embed="rId2">
            <a:extLst/>
          </a:blip>
          <a:stretch>
            <a:fillRect/>
          </a:stretch>
        </p:blipFill>
        <p:spPr>
          <a:xfrm>
            <a:off x="1865010" y="1219199"/>
            <a:ext cx="9752516" cy="7315204"/>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graphicFrame>
        <p:nvGraphicFramePr>
          <p:cNvPr id="3295" name="Table"/>
          <p:cNvGraphicFramePr/>
          <p:nvPr/>
        </p:nvGraphicFramePr>
        <p:xfrm>
          <a:off x="2092324" y="2738434"/>
          <a:ext cx="3997324" cy="42830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99330"/>
                <a:gridCol w="999330"/>
                <a:gridCol w="999330"/>
                <a:gridCol w="999330"/>
              </a:tblGrid>
              <a:tr h="1070768">
                <a:tc gridSpan="4">
                  <a:txBody>
                    <a:bodyPr/>
                    <a:lstStyle/>
                    <a:p>
                      <a:pPr defTabSz="914400"/>
                      <a:r>
                        <a:rPr b="1" sz="2000">
                          <a:sym typeface="Helvetica Neue"/>
                        </a:rPr>
                        <a:t>You Spell Terrible</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c hMerge="1">
                  <a:tcPr/>
                </a:tc>
                <a:tc hMerge="1">
                  <a:tcPr/>
                </a:tc>
                <a:tc hMerge="1">
                  <a:tcPr/>
                </a:tc>
              </a:tr>
              <a:tr h="1070768">
                <a:tc gridSpan="4">
                  <a:txBody>
                    <a:bodyPr/>
                    <a:lstStyle/>
                    <a:p>
                      <a:pPr defTabSz="914400"/>
                      <a:r>
                        <a:rPr b="1" sz="2000">
                          <a:sym typeface="Helvetica Neue"/>
                        </a:rPr>
                        <a:t>One player answers the question and their partner has to spell it</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c hMerge="1">
                  <a:tcPr/>
                </a:tc>
                <a:tc hMerge="1">
                  <a:tcPr/>
                </a:tc>
              </a:tr>
              <a:tr h="1070768">
                <a:tc gridSpan="4">
                  <a:txBody>
                    <a:bodyPr/>
                    <a:lstStyle/>
                    <a:p>
                      <a:pPr algn="l" defTabSz="457200">
                        <a:spcBef>
                          <a:spcPts val="1200"/>
                        </a:spcBef>
                        <a:defRPr sz="2400">
                          <a:latin typeface="Arial"/>
                          <a:ea typeface="Arial"/>
                          <a:cs typeface="Arial"/>
                          <a:sym typeface="Arial"/>
                        </a:defRPr>
                      </a:pPr>
                      <a:r>
                        <a:t>A sweet course after the main course of a meal.</a:t>
                      </a:r>
                      <a:r>
                        <a:rPr sz="1600"/>
                        <a:t> </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c hMerge="1">
                  <a:tcPr/>
                </a:tc>
                <a:tc hMerge="1">
                  <a:tcPr/>
                </a:tc>
              </a:tr>
              <a:tr h="1070768">
                <a:tc gridSpan="4">
                  <a:txBody>
                    <a:bodyPr/>
                    <a:lstStyle/>
                    <a:p>
                      <a:pPr defTabSz="914400"/>
                      <a:r>
                        <a:rPr sz="2000">
                          <a:sym typeface="Helvetica Neue"/>
                        </a:rPr>
                        <a:t>dessert</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1E0DA"/>
                    </a:solidFill>
                  </a:tcPr>
                </a:tc>
                <a:tc hMerge="1">
                  <a:tcPr/>
                </a:tc>
                <a:tc hMerge="1">
                  <a:tcPr/>
                </a:tc>
                <a:tc hMerge="1">
                  <a:tcPr/>
                </a:tc>
              </a:tr>
            </a:tbl>
          </a:graphicData>
        </a:graphic>
      </p:graphicFrame>
      <p:graphicFrame>
        <p:nvGraphicFramePr>
          <p:cNvPr id="3296" name="Table"/>
          <p:cNvGraphicFramePr/>
          <p:nvPr/>
        </p:nvGraphicFramePr>
        <p:xfrm>
          <a:off x="6826250" y="2738434"/>
          <a:ext cx="3997324" cy="42830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99330"/>
                <a:gridCol w="999330"/>
                <a:gridCol w="999330"/>
                <a:gridCol w="999330"/>
              </a:tblGrid>
              <a:tr h="1070768">
                <a:tc gridSpan="4">
                  <a:txBody>
                    <a:bodyPr/>
                    <a:lstStyle/>
                    <a:p>
                      <a:pPr defTabSz="914400"/>
                      <a:r>
                        <a:rPr b="1" sz="2000">
                          <a:sym typeface="Helvetica Neue"/>
                        </a:rPr>
                        <a:t>You Spell Terrible</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c hMerge="1">
                  <a:tcPr/>
                </a:tc>
                <a:tc hMerge="1">
                  <a:tcPr/>
                </a:tc>
                <a:tc hMerge="1">
                  <a:tcPr/>
                </a:tc>
              </a:tr>
              <a:tr h="1070768">
                <a:tc gridSpan="4">
                  <a:txBody>
                    <a:bodyPr/>
                    <a:lstStyle/>
                    <a:p>
                      <a:pPr defTabSz="914400"/>
                      <a:r>
                        <a:rPr b="1" sz="2000">
                          <a:sym typeface="Helvetica Neue"/>
                        </a:rPr>
                        <a:t>One player answers the question and their partner has to spell it</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c hMerge="1">
                  <a:tcPr/>
                </a:tc>
                <a:tc hMerge="1">
                  <a:tcPr/>
                </a:tc>
              </a:tr>
              <a:tr h="1070768">
                <a:tc gridSpan="4">
                  <a:txBody>
                    <a:bodyPr/>
                    <a:lstStyle/>
                    <a:p>
                      <a:pPr algn="l" defTabSz="457200">
                        <a:spcBef>
                          <a:spcPts val="1200"/>
                        </a:spcBef>
                      </a:pPr>
                      <a:r>
                        <a:rPr sz="2400">
                          <a:latin typeface="Arial"/>
                          <a:ea typeface="Arial"/>
                          <a:cs typeface="Arial"/>
                          <a:sym typeface="Arial"/>
                        </a:rPr>
                        <a:t>A barren place usually very hot but can also be very cold.</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c hMerge="1">
                  <a:tcPr/>
                </a:tc>
                <a:tc hMerge="1">
                  <a:tcPr/>
                </a:tc>
              </a:tr>
              <a:tr h="1070768">
                <a:tc gridSpan="4">
                  <a:txBody>
                    <a:bodyPr/>
                    <a:lstStyle/>
                    <a:p>
                      <a:pPr defTabSz="914400"/>
                      <a:r>
                        <a:rPr sz="2000">
                          <a:sym typeface="Helvetica Neue"/>
                        </a:rPr>
                        <a:t>desert</a:t>
                      </a:r>
                    </a:p>
                  </a:txBody>
                  <a:tcPr marL="50800" marR="50800" marT="50800" marB="50800" anchor="ctr" anchorCtr="0" horzOverflow="overflow">
                    <a:lnL w="3175">
                      <a:solidFill>
                        <a:srgbClr val="606060"/>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1E0DA"/>
                    </a:solidFill>
                  </a:tcPr>
                </a:tc>
                <a:tc hMerge="1">
                  <a:tcPr/>
                </a:tc>
                <a:tc hMerge="1">
                  <a:tcPr/>
                </a:tc>
                <a:tc hMerge="1">
                  <a:tcPr/>
                </a:tc>
              </a:tr>
            </a:tbl>
          </a:graphicData>
        </a:graphic>
      </p:graphicFrame>
      <p:sp>
        <p:nvSpPr>
          <p:cNvPr id="3297" name="You Spell Terrible - Homophones"/>
          <p:cNvSpPr txBox="1"/>
          <p:nvPr>
            <p:ph type="title"/>
          </p:nvPr>
        </p:nvSpPr>
        <p:spPr>
          <a:xfrm>
            <a:off x="2339973" y="1047746"/>
            <a:ext cx="8324854" cy="1619256"/>
          </a:xfrm>
          <a:prstGeom prst="rect">
            <a:avLst/>
          </a:prstGeom>
        </p:spPr>
        <p:txBody>
          <a:bodyPr/>
          <a:lstStyle>
            <a:lvl1pPr defTabSz="379729">
              <a:defRPr sz="5000"/>
            </a:lvl1pPr>
          </a:lstStyle>
          <a:p>
            <a:pPr/>
            <a:r>
              <a:t>You Spell Terrible - Homophones</a:t>
            </a:r>
          </a:p>
        </p:txBody>
      </p:sp>
      <p:sp>
        <p:nvSpPr>
          <p:cNvPr id="3298" name="Rectangle"/>
          <p:cNvSpPr/>
          <p:nvPr/>
        </p:nvSpPr>
        <p:spPr>
          <a:xfrm>
            <a:off x="3331452" y="6067442"/>
            <a:ext cx="1519073" cy="952504"/>
          </a:xfrm>
          <a:prstGeom prst="rect">
            <a:avLst/>
          </a:prstGeom>
          <a:solidFill>
            <a:srgbClr val="00A2FF"/>
          </a:solidFill>
          <a:ln w="12700">
            <a:miter lim="400000"/>
          </a:ln>
        </p:spPr>
        <p:txBody>
          <a:bodyPr lIns="50800" tIns="50800" rIns="50800" bIns="50800" anchor="ctr"/>
          <a:lstStyle/>
          <a:p>
            <a:pPr>
              <a:defRPr sz="2000">
                <a:solidFill>
                  <a:srgbClr val="FFFFFF"/>
                </a:solidFill>
                <a:latin typeface="Helvetica Neue Medium"/>
                <a:ea typeface="Helvetica Neue Medium"/>
                <a:cs typeface="Helvetica Neue Medium"/>
                <a:sym typeface="Helvetica Neue Medium"/>
              </a:defRPr>
            </a:pPr>
          </a:p>
        </p:txBody>
      </p:sp>
      <p:sp>
        <p:nvSpPr>
          <p:cNvPr id="3299" name="Rectangle"/>
          <p:cNvSpPr/>
          <p:nvPr/>
        </p:nvSpPr>
        <p:spPr>
          <a:xfrm>
            <a:off x="8217068" y="6067442"/>
            <a:ext cx="1519074" cy="952504"/>
          </a:xfrm>
          <a:prstGeom prst="rect">
            <a:avLst/>
          </a:prstGeom>
          <a:solidFill>
            <a:srgbClr val="00A2FF"/>
          </a:solidFill>
          <a:ln w="12700">
            <a:miter lim="400000"/>
          </a:ln>
        </p:spPr>
        <p:txBody>
          <a:bodyPr lIns="50800" tIns="50800" rIns="50800" bIns="50800" anchor="ctr"/>
          <a:lstStyle/>
          <a:p>
            <a:pPr>
              <a:defRPr sz="20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2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2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8" grpId="1"/>
      <p:bldP build="whole" bldLvl="1" animBg="1" rev="0" advAuto="0" spid="3299"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5" name="Teaching Non-Fiction - KS2"/>
          <p:cNvSpPr txBox="1"/>
          <p:nvPr>
            <p:ph type="title"/>
          </p:nvPr>
        </p:nvSpPr>
        <p:spPr>
          <a:prstGeom prst="rect">
            <a:avLst/>
          </a:prstGeom>
        </p:spPr>
        <p:txBody>
          <a:bodyPr/>
          <a:lstStyle>
            <a:lvl1pPr defTabSz="514094">
              <a:defRPr sz="7000"/>
            </a:lvl1pPr>
          </a:lstStyle>
          <a:p>
            <a:pPr/>
            <a:r>
              <a:t>Teaching Non-Fiction - KS2 </a:t>
            </a:r>
          </a:p>
        </p:txBody>
      </p:sp>
      <p:sp>
        <p:nvSpPr>
          <p:cNvPr id="1776" name="A Teaching Sequence…"/>
          <p:cNvSpPr txBox="1"/>
          <p:nvPr>
            <p:ph type="body" idx="1"/>
          </p:nvPr>
        </p:nvSpPr>
        <p:spPr>
          <a:xfrm>
            <a:off x="952500" y="1733550"/>
            <a:ext cx="11099800" cy="6286500"/>
          </a:xfrm>
          <a:prstGeom prst="rect">
            <a:avLst/>
          </a:prstGeom>
        </p:spPr>
        <p:txBody>
          <a:bodyPr/>
          <a:lstStyle/>
          <a:p>
            <a:pPr marL="342262" indent="-342262" defTabSz="449833">
              <a:spcBef>
                <a:spcPts val="3200"/>
              </a:spcBef>
              <a:defRPr sz="2700"/>
            </a:pPr>
          </a:p>
          <a:p>
            <a:pPr marL="342262" indent="-342262" defTabSz="449833">
              <a:spcBef>
                <a:spcPts val="3200"/>
              </a:spcBef>
              <a:defRPr sz="2700"/>
            </a:pPr>
            <a:r>
              <a:t>A Teaching Sequence</a:t>
            </a:r>
          </a:p>
          <a:p>
            <a:pPr marL="342262" indent="-342262" defTabSz="449833">
              <a:spcBef>
                <a:spcPts val="3200"/>
              </a:spcBef>
              <a:defRPr sz="2700"/>
            </a:pPr>
            <a:r>
              <a:t>Non-fiction reading and research activities</a:t>
            </a:r>
          </a:p>
          <a:p>
            <a:pPr marL="342262" indent="-342262" defTabSz="449833">
              <a:spcBef>
                <a:spcPts val="3200"/>
              </a:spcBef>
              <a:defRPr sz="2700"/>
            </a:pPr>
            <a:r>
              <a:t>Reading comprehension and test question practice </a:t>
            </a:r>
          </a:p>
          <a:p>
            <a:pPr marL="342262" indent="-342262" defTabSz="449833">
              <a:spcBef>
                <a:spcPts val="3200"/>
              </a:spcBef>
              <a:defRPr sz="2700"/>
            </a:pPr>
            <a:r>
              <a:t>Punctuation and Grammar</a:t>
            </a:r>
          </a:p>
          <a:p>
            <a:pPr marL="342262" indent="-342262" defTabSz="449833">
              <a:spcBef>
                <a:spcPts val="3200"/>
              </a:spcBef>
              <a:defRPr sz="2700"/>
            </a:pPr>
            <a:r>
              <a:t>Text Structure and Organisation</a:t>
            </a:r>
          </a:p>
          <a:p>
            <a:pPr marL="342262" indent="-342262" defTabSz="449833">
              <a:spcBef>
                <a:spcPts val="3200"/>
              </a:spcBef>
              <a:defRPr sz="2700"/>
            </a:pPr>
            <a:r>
              <a:t>Planning, drafting, editing and publishing</a:t>
            </a:r>
          </a:p>
          <a:p>
            <a:pPr marL="342262" indent="-342262" defTabSz="449833">
              <a:spcBef>
                <a:spcPts val="3200"/>
              </a:spcBef>
              <a:defRPr sz="2700">
                <a:latin typeface="+mj-lt"/>
                <a:ea typeface="+mj-ea"/>
                <a:cs typeface="+mj-cs"/>
                <a:sym typeface="Helvetica"/>
              </a:defRPr>
            </a:pPr>
            <a:r>
              <a:t>Writing at Greater Depth</a:t>
            </a: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3301" name="Table"/>
          <p:cNvGraphicFramePr/>
          <p:nvPr/>
        </p:nvGraphicFramePr>
        <p:xfrm>
          <a:off x="700229" y="1618741"/>
          <a:ext cx="12009360" cy="564113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02340"/>
                <a:gridCol w="3002340"/>
                <a:gridCol w="3002340"/>
                <a:gridCol w="3002340"/>
              </a:tblGrid>
              <a:tr h="2820565">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defRPr b="1" sz="2600">
                          <a:latin typeface="+mj-lt"/>
                          <a:ea typeface="+mj-ea"/>
                          <a:cs typeface="+mj-cs"/>
                          <a:sym typeface="Helvetica"/>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defRPr b="1" sz="2600">
                          <a:latin typeface="+mj-lt"/>
                          <a:ea typeface="+mj-ea"/>
                          <a:cs typeface="+mj-cs"/>
                          <a:sym typeface="Helvetica"/>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914400">
                        <a:defRPr b="1" sz="2100">
                          <a:latin typeface="+mj-lt"/>
                          <a:ea typeface="+mj-ea"/>
                          <a:cs typeface="+mj-cs"/>
                          <a:sym typeface="Helvetica"/>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r>
              <a:tr h="2820565">
                <a:tc>
                  <a:txBody>
                    <a:bodyPr/>
                    <a:lstStyle/>
                    <a:p>
                      <a:pPr defTabSz="914400">
                        <a:defRPr sz="2600">
                          <a:sym typeface="Helvetica Neue"/>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914400">
                        <a:defRPr sz="2600">
                          <a:sym typeface="Helvetica Neue"/>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r>
            </a:tbl>
          </a:graphicData>
        </a:graphic>
      </p:graphicFrame>
      <p:sp>
        <p:nvSpPr>
          <p:cNvPr id="3302" name="homophone bingo"/>
          <p:cNvSpPr txBox="1"/>
          <p:nvPr/>
        </p:nvSpPr>
        <p:spPr>
          <a:xfrm>
            <a:off x="4526836" y="274344"/>
            <a:ext cx="395112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Homophone Bingo</a:t>
            </a:r>
          </a:p>
        </p:txBody>
      </p:sp>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04" name="Pyramid Spelling"/>
          <p:cNvSpPr txBox="1"/>
          <p:nvPr>
            <p:ph type="title"/>
          </p:nvPr>
        </p:nvSpPr>
        <p:spPr>
          <a:xfrm>
            <a:off x="952498" y="444498"/>
            <a:ext cx="11099804" cy="2159002"/>
          </a:xfrm>
          <a:prstGeom prst="rect">
            <a:avLst/>
          </a:prstGeom>
        </p:spPr>
        <p:txBody>
          <a:bodyPr/>
          <a:lstStyle/>
          <a:p>
            <a:pPr/>
            <a:r>
              <a:t>Pyramid Spelling</a:t>
            </a:r>
          </a:p>
        </p:txBody>
      </p:sp>
      <p:sp>
        <p:nvSpPr>
          <p:cNvPr id="3305" name="p"/>
          <p:cNvSpPr txBox="1"/>
          <p:nvPr/>
        </p:nvSpPr>
        <p:spPr>
          <a:xfrm>
            <a:off x="5608601" y="2692044"/>
            <a:ext cx="524154" cy="9555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400">
                <a:latin typeface="+mj-lt"/>
                <a:ea typeface="+mj-ea"/>
                <a:cs typeface="+mj-cs"/>
                <a:sym typeface="Helvetica"/>
              </a:defRPr>
            </a:lvl1pPr>
          </a:lstStyle>
          <a:p>
            <a:pPr/>
            <a:r>
              <a:t>p</a:t>
            </a:r>
          </a:p>
        </p:txBody>
      </p:sp>
      <p:grpSp>
        <p:nvGrpSpPr>
          <p:cNvPr id="3308" name="Group"/>
          <p:cNvGrpSpPr/>
          <p:nvPr/>
        </p:nvGrpSpPr>
        <p:grpSpPr>
          <a:xfrm>
            <a:off x="5303652" y="3463791"/>
            <a:ext cx="1082444" cy="955545"/>
            <a:chOff x="0" y="0"/>
            <a:chExt cx="1082443" cy="955544"/>
          </a:xfrm>
        </p:grpSpPr>
        <p:sp>
          <p:nvSpPr>
            <p:cNvPr id="3306" name="p"/>
            <p:cNvSpPr txBox="1"/>
            <p:nvPr/>
          </p:nvSpPr>
          <p:spPr>
            <a:xfrm>
              <a:off x="-1"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p</a:t>
              </a:r>
            </a:p>
          </p:txBody>
        </p:sp>
        <p:sp>
          <p:nvSpPr>
            <p:cNvPr id="3307" name="e"/>
            <p:cNvSpPr txBox="1"/>
            <p:nvPr/>
          </p:nvSpPr>
          <p:spPr>
            <a:xfrm>
              <a:off x="558289"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e</a:t>
              </a:r>
            </a:p>
          </p:txBody>
        </p:sp>
      </p:grpSp>
      <p:grpSp>
        <p:nvGrpSpPr>
          <p:cNvPr id="3312" name="Group"/>
          <p:cNvGrpSpPr/>
          <p:nvPr/>
        </p:nvGrpSpPr>
        <p:grpSpPr>
          <a:xfrm>
            <a:off x="5024508" y="4151094"/>
            <a:ext cx="1640733" cy="955545"/>
            <a:chOff x="0" y="0"/>
            <a:chExt cx="1640731" cy="955544"/>
          </a:xfrm>
        </p:grpSpPr>
        <p:sp>
          <p:nvSpPr>
            <p:cNvPr id="3309" name="p"/>
            <p:cNvSpPr txBox="1"/>
            <p:nvPr/>
          </p:nvSpPr>
          <p:spPr>
            <a:xfrm>
              <a:off x="-1"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p</a:t>
              </a:r>
            </a:p>
          </p:txBody>
        </p:sp>
        <p:sp>
          <p:nvSpPr>
            <p:cNvPr id="3310" name="e"/>
            <p:cNvSpPr txBox="1"/>
            <p:nvPr/>
          </p:nvSpPr>
          <p:spPr>
            <a:xfrm>
              <a:off x="558288"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e</a:t>
              </a:r>
            </a:p>
          </p:txBody>
        </p:sp>
        <p:sp>
          <p:nvSpPr>
            <p:cNvPr id="3311" name="d"/>
            <p:cNvSpPr txBox="1"/>
            <p:nvPr/>
          </p:nvSpPr>
          <p:spPr>
            <a:xfrm>
              <a:off x="1116577"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d</a:t>
              </a:r>
            </a:p>
          </p:txBody>
        </p:sp>
      </p:grpSp>
      <p:grpSp>
        <p:nvGrpSpPr>
          <p:cNvPr id="3317" name="Group"/>
          <p:cNvGrpSpPr/>
          <p:nvPr/>
        </p:nvGrpSpPr>
        <p:grpSpPr>
          <a:xfrm>
            <a:off x="4623391" y="4859507"/>
            <a:ext cx="2213925" cy="955545"/>
            <a:chOff x="0" y="0"/>
            <a:chExt cx="2213924" cy="955544"/>
          </a:xfrm>
        </p:grpSpPr>
        <p:sp>
          <p:nvSpPr>
            <p:cNvPr id="3313" name="p"/>
            <p:cNvSpPr txBox="1"/>
            <p:nvPr/>
          </p:nvSpPr>
          <p:spPr>
            <a:xfrm>
              <a:off x="0"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p</a:t>
              </a:r>
            </a:p>
          </p:txBody>
        </p:sp>
        <p:sp>
          <p:nvSpPr>
            <p:cNvPr id="3314" name="e"/>
            <p:cNvSpPr txBox="1"/>
            <p:nvPr/>
          </p:nvSpPr>
          <p:spPr>
            <a:xfrm>
              <a:off x="501402"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e</a:t>
              </a:r>
            </a:p>
          </p:txBody>
        </p:sp>
        <p:sp>
          <p:nvSpPr>
            <p:cNvPr id="3315" name="d"/>
            <p:cNvSpPr txBox="1"/>
            <p:nvPr/>
          </p:nvSpPr>
          <p:spPr>
            <a:xfrm>
              <a:off x="1159969"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d</a:t>
              </a:r>
            </a:p>
          </p:txBody>
        </p:sp>
        <p:sp>
          <p:nvSpPr>
            <p:cNvPr id="3316" name="l"/>
            <p:cNvSpPr txBox="1"/>
            <p:nvPr/>
          </p:nvSpPr>
          <p:spPr>
            <a:xfrm>
              <a:off x="1918817" y="-1"/>
              <a:ext cx="295108"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l</a:t>
              </a:r>
            </a:p>
          </p:txBody>
        </p:sp>
      </p:grpSp>
      <p:grpSp>
        <p:nvGrpSpPr>
          <p:cNvPr id="3323" name="Group"/>
          <p:cNvGrpSpPr/>
          <p:nvPr/>
        </p:nvGrpSpPr>
        <p:grpSpPr>
          <a:xfrm>
            <a:off x="4279997" y="5800150"/>
            <a:ext cx="2978269" cy="955545"/>
            <a:chOff x="-1" y="0"/>
            <a:chExt cx="2978267" cy="955544"/>
          </a:xfrm>
        </p:grpSpPr>
        <p:sp>
          <p:nvSpPr>
            <p:cNvPr id="3318" name="p"/>
            <p:cNvSpPr txBox="1"/>
            <p:nvPr/>
          </p:nvSpPr>
          <p:spPr>
            <a:xfrm>
              <a:off x="-2" y="-1"/>
              <a:ext cx="524155"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p</a:t>
              </a:r>
            </a:p>
          </p:txBody>
        </p:sp>
        <p:sp>
          <p:nvSpPr>
            <p:cNvPr id="3319" name="e"/>
            <p:cNvSpPr txBox="1"/>
            <p:nvPr/>
          </p:nvSpPr>
          <p:spPr>
            <a:xfrm>
              <a:off x="501403"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e</a:t>
              </a:r>
            </a:p>
          </p:txBody>
        </p:sp>
        <p:sp>
          <p:nvSpPr>
            <p:cNvPr id="3320" name="d"/>
            <p:cNvSpPr txBox="1"/>
            <p:nvPr/>
          </p:nvSpPr>
          <p:spPr>
            <a:xfrm>
              <a:off x="1159970"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d</a:t>
              </a:r>
            </a:p>
          </p:txBody>
        </p:sp>
        <p:sp>
          <p:nvSpPr>
            <p:cNvPr id="3321" name="l"/>
            <p:cNvSpPr txBox="1"/>
            <p:nvPr/>
          </p:nvSpPr>
          <p:spPr>
            <a:xfrm>
              <a:off x="1918819" y="-1"/>
              <a:ext cx="295108"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l</a:t>
              </a:r>
            </a:p>
          </p:txBody>
        </p:sp>
        <p:sp>
          <p:nvSpPr>
            <p:cNvPr id="3322" name="a"/>
            <p:cNvSpPr txBox="1"/>
            <p:nvPr/>
          </p:nvSpPr>
          <p:spPr>
            <a:xfrm>
              <a:off x="2448431" y="-1"/>
              <a:ext cx="529836"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400">
                  <a:latin typeface="+mj-lt"/>
                  <a:ea typeface="+mj-ea"/>
                  <a:cs typeface="+mj-cs"/>
                  <a:sym typeface="Helvetica"/>
                </a:defRPr>
              </a:lvl1pPr>
            </a:lstStyle>
            <a:p>
              <a:pPr/>
              <a:r>
                <a:t>a</a:t>
              </a:r>
            </a:p>
          </p:txBody>
        </p:sp>
      </p:grpSp>
      <p:grpSp>
        <p:nvGrpSpPr>
          <p:cNvPr id="3330" name="Group"/>
          <p:cNvGrpSpPr/>
          <p:nvPr/>
        </p:nvGrpSpPr>
        <p:grpSpPr>
          <a:xfrm>
            <a:off x="4079435" y="6659601"/>
            <a:ext cx="3636837" cy="955545"/>
            <a:chOff x="-1" y="0"/>
            <a:chExt cx="3636835" cy="955544"/>
          </a:xfrm>
        </p:grpSpPr>
        <p:sp>
          <p:nvSpPr>
            <p:cNvPr id="3324" name="p"/>
            <p:cNvSpPr txBox="1"/>
            <p:nvPr/>
          </p:nvSpPr>
          <p:spPr>
            <a:xfrm>
              <a:off x="-2" y="-1"/>
              <a:ext cx="524155"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p</a:t>
              </a:r>
            </a:p>
          </p:txBody>
        </p:sp>
        <p:sp>
          <p:nvSpPr>
            <p:cNvPr id="3325" name="e"/>
            <p:cNvSpPr txBox="1"/>
            <p:nvPr/>
          </p:nvSpPr>
          <p:spPr>
            <a:xfrm>
              <a:off x="501403"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e</a:t>
              </a:r>
            </a:p>
          </p:txBody>
        </p:sp>
        <p:sp>
          <p:nvSpPr>
            <p:cNvPr id="3326" name="d"/>
            <p:cNvSpPr txBox="1"/>
            <p:nvPr/>
          </p:nvSpPr>
          <p:spPr>
            <a:xfrm>
              <a:off x="1159970" y="-1"/>
              <a:ext cx="524154"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d</a:t>
              </a:r>
            </a:p>
          </p:txBody>
        </p:sp>
        <p:sp>
          <p:nvSpPr>
            <p:cNvPr id="3327" name="l"/>
            <p:cNvSpPr txBox="1"/>
            <p:nvPr/>
          </p:nvSpPr>
          <p:spPr>
            <a:xfrm>
              <a:off x="1918820" y="-1"/>
              <a:ext cx="295107"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lvl1pPr algn="l" defTabSz="1300480">
                <a:defRPr sz="5400">
                  <a:latin typeface="+mj-lt"/>
                  <a:ea typeface="+mj-ea"/>
                  <a:cs typeface="+mj-cs"/>
                  <a:sym typeface="Helvetica"/>
                </a:defRPr>
              </a:lvl1pPr>
            </a:lstStyle>
            <a:p>
              <a:pPr/>
              <a:r>
                <a:t>l</a:t>
              </a:r>
            </a:p>
          </p:txBody>
        </p:sp>
        <p:sp>
          <p:nvSpPr>
            <p:cNvPr id="3328" name="a"/>
            <p:cNvSpPr txBox="1"/>
            <p:nvPr/>
          </p:nvSpPr>
          <p:spPr>
            <a:xfrm>
              <a:off x="2448432" y="-1"/>
              <a:ext cx="529836"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400">
                  <a:latin typeface="+mj-lt"/>
                  <a:ea typeface="+mj-ea"/>
                  <a:cs typeface="+mj-cs"/>
                  <a:sym typeface="Helvetica"/>
                </a:defRPr>
              </a:lvl1pPr>
            </a:lstStyle>
            <a:p>
              <a:pPr/>
              <a:r>
                <a:t>a</a:t>
              </a:r>
            </a:p>
          </p:txBody>
        </p:sp>
        <p:sp>
          <p:nvSpPr>
            <p:cNvPr id="3329" name="r"/>
            <p:cNvSpPr txBox="1"/>
            <p:nvPr/>
          </p:nvSpPr>
          <p:spPr>
            <a:xfrm>
              <a:off x="3106999" y="-1"/>
              <a:ext cx="529836" cy="955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400">
                  <a:latin typeface="+mj-lt"/>
                  <a:ea typeface="+mj-ea"/>
                  <a:cs typeface="+mj-cs"/>
                  <a:sym typeface="Helvetica"/>
                </a:defRPr>
              </a:lvl1pPr>
            </a:lstStyle>
            <a:p>
              <a:pPr/>
              <a:r>
                <a:t>r</a:t>
              </a:r>
            </a:p>
          </p:txBody>
        </p:sp>
      </p:grpSp>
      <p:sp>
        <p:nvSpPr>
          <p:cNvPr id="3331" name="cemetery"/>
          <p:cNvSpPr txBox="1"/>
          <p:nvPr/>
        </p:nvSpPr>
        <p:spPr>
          <a:xfrm>
            <a:off x="4375393" y="7962762"/>
            <a:ext cx="3154840" cy="9555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b="1" sz="5400">
                <a:latin typeface="+mj-lt"/>
                <a:ea typeface="+mj-ea"/>
                <a:cs typeface="+mj-cs"/>
                <a:sym typeface="Helvetica"/>
              </a:defRPr>
            </a:lvl1pPr>
          </a:lstStyle>
          <a:p>
            <a:pPr/>
            <a:r>
              <a:t>cemetery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3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6" fill="hold">
                                  <p:stCondLst>
                                    <p:cond delay="0"/>
                                  </p:stCondLst>
                                  <p:iterate type="el" backwards="0">
                                    <p:tmAbs val="0"/>
                                  </p:iterate>
                                  <p:childTnLst>
                                    <p:set>
                                      <p:cBhvr>
                                        <p:cTn id="26" fill="hold"/>
                                        <p:tgtEl>
                                          <p:spTgt spid="3330"/>
                                        </p:tgtEl>
                                        <p:attrNameLst>
                                          <p:attrName>style.visibility</p:attrName>
                                        </p:attrNameLst>
                                      </p:cBhvr>
                                      <p:to>
                                        <p:strVal val="visible"/>
                                      </p:to>
                                    </p:set>
                                    <p:animEffect filter="fade" transition="in">
                                      <p:cBhvr>
                                        <p:cTn id="27" dur="1500"/>
                                        <p:tgtEl>
                                          <p:spTgt spid="333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7" fill="hold">
                                  <p:stCondLst>
                                    <p:cond delay="0"/>
                                  </p:stCondLst>
                                  <p:iterate type="el" backwards="0">
                                    <p:tmAbs val="0"/>
                                  </p:iterate>
                                  <p:childTnLst>
                                    <p:set>
                                      <p:cBhvr>
                                        <p:cTn id="31" fill="hold"/>
                                        <p:tgtEl>
                                          <p:spTgt spid="3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8" grpId="2"/>
      <p:bldP build="whole" bldLvl="1" animBg="1" rev="0" advAuto="0" spid="3305" grpId="1"/>
      <p:bldP build="whole" bldLvl="1" animBg="1" rev="0" advAuto="0" spid="3330" grpId="6"/>
      <p:bldP build="whole" bldLvl="1" animBg="1" rev="0" advAuto="0" spid="3312" grpId="3"/>
      <p:bldP build="whole" bldLvl="1" animBg="1" rev="0" advAuto="0" spid="3331" grpId="7"/>
      <p:bldP build="whole" bldLvl="1" animBg="1" rev="0" advAuto="0" spid="3323" grpId="5"/>
      <p:bldP build="whole" bldLvl="1" animBg="1" rev="0" advAuto="0" spid="3317" grpId="4"/>
    </p:bldLst>
  </p:timing>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33" name="Words without vowels"/>
          <p:cNvSpPr txBox="1"/>
          <p:nvPr>
            <p:ph type="title"/>
          </p:nvPr>
        </p:nvSpPr>
        <p:spPr>
          <a:xfrm>
            <a:off x="952498" y="-317151"/>
            <a:ext cx="11099804" cy="2159001"/>
          </a:xfrm>
          <a:prstGeom prst="rect">
            <a:avLst/>
          </a:prstGeom>
        </p:spPr>
        <p:txBody>
          <a:bodyPr/>
          <a:lstStyle/>
          <a:p>
            <a:pPr/>
            <a:r>
              <a:t>Words without vowels</a:t>
            </a:r>
          </a:p>
        </p:txBody>
      </p:sp>
      <p:sp>
        <p:nvSpPr>
          <p:cNvPr id="3334" name="v_c_ _ _ s"/>
          <p:cNvSpPr txBox="1"/>
          <p:nvPr/>
        </p:nvSpPr>
        <p:spPr>
          <a:xfrm>
            <a:off x="4231285" y="2399949"/>
            <a:ext cx="4542228" cy="12857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7600">
                <a:latin typeface="+mj-lt"/>
                <a:ea typeface="+mj-ea"/>
                <a:cs typeface="+mj-cs"/>
                <a:sym typeface="Helvetica"/>
              </a:defRPr>
            </a:lvl1pPr>
          </a:lstStyle>
          <a:p>
            <a:pPr/>
            <a:r>
              <a:t>v_c_ _ _ s</a:t>
            </a:r>
          </a:p>
        </p:txBody>
      </p:sp>
      <p:sp>
        <p:nvSpPr>
          <p:cNvPr id="3335" name="c_ _ t_ _ _ s"/>
          <p:cNvSpPr txBox="1"/>
          <p:nvPr/>
        </p:nvSpPr>
        <p:spPr>
          <a:xfrm>
            <a:off x="3801941" y="3926675"/>
            <a:ext cx="5400917" cy="12857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7600">
                <a:latin typeface="+mj-lt"/>
                <a:ea typeface="+mj-ea"/>
                <a:cs typeface="+mj-cs"/>
                <a:sym typeface="Helvetica"/>
              </a:defRPr>
            </a:lvl1pPr>
          </a:lstStyle>
          <a:p>
            <a:pPr/>
            <a:r>
              <a:t>c_ _ t_ _ _ s</a:t>
            </a:r>
          </a:p>
        </p:txBody>
      </p:sp>
      <p:sp>
        <p:nvSpPr>
          <p:cNvPr id="3336" name="c_nsc_ _ _ s"/>
          <p:cNvSpPr txBox="1"/>
          <p:nvPr/>
        </p:nvSpPr>
        <p:spPr>
          <a:xfrm>
            <a:off x="3721586" y="5847579"/>
            <a:ext cx="5561626" cy="12857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7600">
                <a:latin typeface="+mj-lt"/>
                <a:ea typeface="+mj-ea"/>
                <a:cs typeface="+mj-cs"/>
                <a:sym typeface="Helvetica"/>
              </a:defRPr>
            </a:lvl1pPr>
          </a:lstStyle>
          <a:p>
            <a:pPr/>
            <a:r>
              <a:t>c_nsc_ _ _ s</a:t>
            </a:r>
          </a:p>
        </p:txBody>
      </p:sp>
      <p:sp>
        <p:nvSpPr>
          <p:cNvPr id="3337" name="_nf_ct_ _ _ s"/>
          <p:cNvSpPr txBox="1"/>
          <p:nvPr/>
        </p:nvSpPr>
        <p:spPr>
          <a:xfrm>
            <a:off x="3667620" y="7440131"/>
            <a:ext cx="5669552" cy="12857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7600">
                <a:latin typeface="+mj-lt"/>
                <a:ea typeface="+mj-ea"/>
                <a:cs typeface="+mj-cs"/>
                <a:sym typeface="Helvetica"/>
              </a:defRPr>
            </a:lvl1pPr>
          </a:lstStyle>
          <a:p>
            <a:pPr/>
            <a:r>
              <a:t>_nf_ct_ _ _ s</a:t>
            </a:r>
          </a:p>
        </p:txBody>
      </p:sp>
      <p:sp>
        <p:nvSpPr>
          <p:cNvPr id="3338" name="Endings which sound like…"/>
          <p:cNvSpPr txBox="1"/>
          <p:nvPr/>
        </p:nvSpPr>
        <p:spPr>
          <a:xfrm>
            <a:off x="3612436" y="1622228"/>
            <a:ext cx="577992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Endings which sound like…</a:t>
            </a:r>
          </a:p>
        </p:txBody>
      </p:sp>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42" name="vicious…"/>
          <p:cNvSpPr txBox="1"/>
          <p:nvPr/>
        </p:nvSpPr>
        <p:spPr>
          <a:xfrm>
            <a:off x="3945735" y="1495779"/>
            <a:ext cx="4841470" cy="5306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sz="7700"/>
            </a:pPr>
            <a:r>
              <a:t>vicious</a:t>
            </a:r>
          </a:p>
          <a:p>
            <a:pPr algn="l" defTabSz="457200">
              <a:lnSpc>
                <a:spcPct val="117999"/>
              </a:lnSpc>
              <a:defRPr sz="7700"/>
            </a:pPr>
            <a:r>
              <a:t>cautious  </a:t>
            </a:r>
          </a:p>
          <a:p>
            <a:pPr algn="l" defTabSz="457200">
              <a:lnSpc>
                <a:spcPct val="117999"/>
              </a:lnSpc>
              <a:defRPr sz="7700"/>
            </a:pPr>
            <a:r>
              <a:t>conscious </a:t>
            </a:r>
          </a:p>
          <a:p>
            <a:pPr algn="l" defTabSz="457200">
              <a:lnSpc>
                <a:spcPct val="117999"/>
              </a:lnSpc>
              <a:defRPr sz="7700"/>
            </a:pPr>
            <a:r>
              <a:t>infectious</a:t>
            </a:r>
          </a:p>
        </p:txBody>
      </p:sp>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44" name="Mini-dictation"/>
          <p:cNvSpPr txBox="1"/>
          <p:nvPr>
            <p:ph type="title" idx="4294967295"/>
          </p:nvPr>
        </p:nvSpPr>
        <p:spPr>
          <a:xfrm>
            <a:off x="650238" y="390594"/>
            <a:ext cx="11704323" cy="1625602"/>
          </a:xfrm>
          <a:prstGeom prst="rect">
            <a:avLst/>
          </a:prstGeom>
        </p:spPr>
        <p:txBody>
          <a:bodyPr lIns="0" tIns="0" rIns="0" bIns="0"/>
          <a:lstStyle>
            <a:lvl1pPr algn="l" defTabSz="1300480">
              <a:defRPr b="1" sz="5600">
                <a:latin typeface="Arial"/>
                <a:ea typeface="Arial"/>
                <a:cs typeface="Arial"/>
                <a:sym typeface="Arial"/>
              </a:defRPr>
            </a:lvl1pPr>
          </a:lstStyle>
          <a:p>
            <a:pPr/>
            <a:r>
              <a:t>Mini-dictation</a:t>
            </a:r>
          </a:p>
        </p:txBody>
      </p:sp>
      <p:sp>
        <p:nvSpPr>
          <p:cNvPr id="3345" name="Show me what you know…"/>
          <p:cNvSpPr txBox="1"/>
          <p:nvPr>
            <p:ph type="body" sz="quarter" idx="4294967295"/>
          </p:nvPr>
        </p:nvSpPr>
        <p:spPr>
          <a:xfrm>
            <a:off x="650235" y="3093153"/>
            <a:ext cx="5746053" cy="3935314"/>
          </a:xfrm>
          <a:prstGeom prst="rect">
            <a:avLst/>
          </a:prstGeom>
        </p:spPr>
        <p:txBody>
          <a:bodyPr lIns="0" tIns="0" rIns="0" bIns="0" anchor="t"/>
          <a:lstStyle/>
          <a:p>
            <a:pPr marL="416377" indent="-416377" defTabSz="1300480">
              <a:spcBef>
                <a:spcPts val="700"/>
              </a:spcBef>
              <a:buSzPct val="100000"/>
              <a:defRPr sz="3400">
                <a:latin typeface="Arial"/>
                <a:ea typeface="Arial"/>
                <a:cs typeface="Arial"/>
                <a:sym typeface="Arial"/>
              </a:defRPr>
            </a:pPr>
            <a:r>
              <a:t>Show me what you know</a:t>
            </a:r>
          </a:p>
          <a:p>
            <a:pPr marL="416377" indent="-416377" defTabSz="1300480">
              <a:spcBef>
                <a:spcPts val="700"/>
              </a:spcBef>
              <a:buSzPct val="100000"/>
              <a:defRPr sz="3400">
                <a:latin typeface="Arial"/>
                <a:ea typeface="Arial"/>
                <a:cs typeface="Arial"/>
                <a:sym typeface="Arial"/>
              </a:defRPr>
            </a:pPr>
            <a:r>
              <a:t>Spell the word – use different words that use the same convention </a:t>
            </a:r>
          </a:p>
          <a:p>
            <a:pPr marL="416377" indent="-416377" defTabSz="1300480">
              <a:spcBef>
                <a:spcPts val="700"/>
              </a:spcBef>
              <a:buSzPct val="100000"/>
              <a:defRPr sz="3400">
                <a:latin typeface="Arial"/>
                <a:ea typeface="Arial"/>
                <a:cs typeface="Arial"/>
                <a:sym typeface="Arial"/>
              </a:defRPr>
            </a:pPr>
            <a:r>
              <a:t>Write the sentence</a:t>
            </a:r>
          </a:p>
          <a:p>
            <a:pPr marL="416377" indent="-416377" defTabSz="1300480">
              <a:spcBef>
                <a:spcPts val="700"/>
              </a:spcBef>
              <a:buSzPct val="100000"/>
              <a:defRPr sz="3400">
                <a:latin typeface="Arial"/>
                <a:ea typeface="Arial"/>
                <a:cs typeface="Arial"/>
                <a:sym typeface="Arial"/>
              </a:defRPr>
            </a:pPr>
            <a:r>
              <a:t>What I have I learnt?</a:t>
            </a:r>
          </a:p>
        </p:txBody>
      </p:sp>
      <p:pic>
        <p:nvPicPr>
          <p:cNvPr id="3346" name="image27.png" descr="image27.png"/>
          <p:cNvPicPr>
            <a:picLocks noChangeAspect="1"/>
          </p:cNvPicPr>
          <p:nvPr/>
        </p:nvPicPr>
        <p:blipFill>
          <a:blip r:embed="rId3">
            <a:extLst/>
          </a:blip>
          <a:stretch>
            <a:fillRect/>
          </a:stretch>
        </p:blipFill>
        <p:spPr>
          <a:xfrm>
            <a:off x="7791590" y="2978006"/>
            <a:ext cx="3068326" cy="1526262"/>
          </a:xfrm>
          <a:prstGeom prst="rect">
            <a:avLst/>
          </a:prstGeom>
          <a:ln w="12700">
            <a:miter lim="400000"/>
          </a:ln>
        </p:spPr>
      </p:pic>
      <p:pic>
        <p:nvPicPr>
          <p:cNvPr id="3347" name="image28.png" descr="image28.png"/>
          <p:cNvPicPr>
            <a:picLocks noChangeAspect="1"/>
          </p:cNvPicPr>
          <p:nvPr/>
        </p:nvPicPr>
        <p:blipFill>
          <a:blip r:embed="rId4">
            <a:extLst/>
          </a:blip>
          <a:stretch>
            <a:fillRect/>
          </a:stretch>
        </p:blipFill>
        <p:spPr>
          <a:xfrm>
            <a:off x="7696764" y="4526843"/>
            <a:ext cx="3623739" cy="1526264"/>
          </a:xfrm>
          <a:prstGeom prst="rect">
            <a:avLst/>
          </a:prstGeom>
          <a:ln w="12700">
            <a:miter lim="400000"/>
          </a:ln>
        </p:spPr>
      </p:pic>
      <p:pic>
        <p:nvPicPr>
          <p:cNvPr id="3348" name="image29.png" descr="image29.png"/>
          <p:cNvPicPr>
            <a:picLocks noChangeAspect="1"/>
          </p:cNvPicPr>
          <p:nvPr/>
        </p:nvPicPr>
        <p:blipFill>
          <a:blip r:embed="rId5">
            <a:extLst/>
          </a:blip>
          <a:stretch>
            <a:fillRect/>
          </a:stretch>
        </p:blipFill>
        <p:spPr>
          <a:xfrm>
            <a:off x="7696764" y="6053101"/>
            <a:ext cx="3467953" cy="1526265"/>
          </a:xfrm>
          <a:prstGeom prst="rect">
            <a:avLst/>
          </a:prstGeom>
          <a:ln w="12700">
            <a:miter lim="400000"/>
          </a:ln>
        </p:spPr>
      </p:pic>
      <p:sp>
        <p:nvSpPr>
          <p:cNvPr id="3349" name="I was gauging her reaction. I gauged it incorrectly."/>
          <p:cNvSpPr txBox="1"/>
          <p:nvPr/>
        </p:nvSpPr>
        <p:spPr>
          <a:xfrm>
            <a:off x="1176300" y="7335518"/>
            <a:ext cx="5838619" cy="83127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2400">
                <a:latin typeface="Arial"/>
                <a:ea typeface="Arial"/>
                <a:cs typeface="Arial"/>
                <a:sym typeface="Arial"/>
              </a:defRPr>
            </a:lvl1pPr>
          </a:lstStyle>
          <a:p>
            <a:pPr/>
            <a:r>
              <a:t>I was gauging her reaction. I gauged it incorrectly.</a:t>
            </a:r>
          </a:p>
        </p:txBody>
      </p:sp>
      <p:sp>
        <p:nvSpPr>
          <p:cNvPr id="3350" name="Rectangle"/>
          <p:cNvSpPr/>
          <p:nvPr/>
        </p:nvSpPr>
        <p:spPr>
          <a:xfrm>
            <a:off x="704897" y="7137040"/>
            <a:ext cx="6145681" cy="1228237"/>
          </a:xfrm>
          <a:prstGeom prst="rect">
            <a:avLst/>
          </a:prstGeom>
          <a:solidFill>
            <a:srgbClr val="BBE0E3"/>
          </a:solidFill>
          <a:ln w="12700">
            <a:solidFill>
              <a:srgbClr val="000000"/>
            </a:solidFill>
          </a:ln>
        </p:spPr>
        <p:txBody>
          <a:bodyPr lIns="50800" tIns="50800" rIns="50800" bIns="50800"/>
          <a:lstStyle/>
          <a:p>
            <a:pPr algn="l" defTabSz="1300480">
              <a:defRPr sz="24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33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0" grpId="4"/>
      <p:bldP build="whole" bldLvl="1" animBg="1" rev="0" advAuto="0" spid="3348" grpId="3"/>
      <p:bldP build="whole" bldLvl="1" animBg="1" rev="0" advAuto="0" spid="3346" grpId="1"/>
      <p:bldP build="whole" bldLvl="1" animBg="1" rev="0" advAuto="0" spid="3347" grpId="2"/>
    </p:bldLst>
  </p:timing>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54" name="Flash Spelling"/>
          <p:cNvSpPr txBox="1"/>
          <p:nvPr>
            <p:ph type="title" idx="4294967295"/>
          </p:nvPr>
        </p:nvSpPr>
        <p:spPr>
          <a:xfrm>
            <a:off x="975359" y="866985"/>
            <a:ext cx="11054082" cy="1625604"/>
          </a:xfrm>
          <a:prstGeom prst="rect">
            <a:avLst/>
          </a:prstGeom>
        </p:spPr>
        <p:txBody>
          <a:bodyPr lIns="0" tIns="0" rIns="0" bIns="0"/>
          <a:lstStyle>
            <a:lvl1pPr algn="l" defTabSz="1300480">
              <a:defRPr b="1" sz="5600">
                <a:latin typeface="Arial"/>
                <a:ea typeface="Arial"/>
                <a:cs typeface="Arial"/>
                <a:sym typeface="Arial"/>
              </a:defRPr>
            </a:lvl1pPr>
          </a:lstStyle>
          <a:p>
            <a:pPr/>
            <a:r>
              <a:t>Flash Spelling</a:t>
            </a:r>
          </a:p>
        </p:txBody>
      </p:sp>
      <p:sp>
        <p:nvSpPr>
          <p:cNvPr id="3355" name="A daily activity to support focused spelling…"/>
          <p:cNvSpPr txBox="1"/>
          <p:nvPr>
            <p:ph type="body" idx="4294967295"/>
          </p:nvPr>
        </p:nvSpPr>
        <p:spPr>
          <a:xfrm>
            <a:off x="975359" y="2817702"/>
            <a:ext cx="11054082" cy="5852168"/>
          </a:xfrm>
          <a:prstGeom prst="rect">
            <a:avLst/>
          </a:prstGeom>
        </p:spPr>
        <p:txBody>
          <a:bodyPr lIns="0" tIns="0" rIns="0" bIns="0" anchor="t"/>
          <a:lstStyle/>
          <a:p>
            <a:pPr marL="471487" indent="-471487" defTabSz="1300480">
              <a:spcBef>
                <a:spcPts val="900"/>
              </a:spcBef>
              <a:buSzPct val="100000"/>
              <a:defRPr sz="4400">
                <a:latin typeface="Arial"/>
                <a:ea typeface="Arial"/>
                <a:cs typeface="Arial"/>
                <a:sym typeface="Arial"/>
              </a:defRPr>
            </a:pPr>
            <a:r>
              <a:t>A daily activity to support focused spelling</a:t>
            </a:r>
          </a:p>
          <a:p>
            <a:pPr lvl="1" marL="845002" indent="-387802" defTabSz="1300480">
              <a:spcBef>
                <a:spcPts val="800"/>
              </a:spcBef>
              <a:buSzPct val="100000"/>
              <a:buChar char="–"/>
              <a:defRPr sz="3800">
                <a:latin typeface="Arial"/>
                <a:ea typeface="Arial"/>
                <a:cs typeface="Arial"/>
                <a:sym typeface="Arial"/>
              </a:defRPr>
            </a:pPr>
            <a:r>
              <a:t>Write up a word on the board</a:t>
            </a:r>
          </a:p>
          <a:p>
            <a:pPr lvl="1" marL="845002" indent="-387802" defTabSz="1300480">
              <a:spcBef>
                <a:spcPts val="800"/>
              </a:spcBef>
              <a:buSzPct val="100000"/>
              <a:buChar char="–"/>
              <a:defRPr sz="3800">
                <a:latin typeface="Arial"/>
                <a:ea typeface="Arial"/>
                <a:cs typeface="Arial"/>
                <a:sym typeface="Arial"/>
              </a:defRPr>
            </a:pPr>
            <a:r>
              <a:t>Discuss</a:t>
            </a:r>
          </a:p>
          <a:p>
            <a:pPr lvl="2" marL="1238250" indent="-323850" defTabSz="1300480">
              <a:spcBef>
                <a:spcPts val="700"/>
              </a:spcBef>
              <a:buSzPct val="100000"/>
              <a:defRPr sz="3400">
                <a:latin typeface="Arial"/>
                <a:ea typeface="Arial"/>
                <a:cs typeface="Arial"/>
                <a:sym typeface="Arial"/>
              </a:defRPr>
            </a:pPr>
            <a:r>
              <a:t>Meaning</a:t>
            </a:r>
          </a:p>
          <a:p>
            <a:pPr lvl="2" marL="1238250" indent="-323850" defTabSz="1300480">
              <a:spcBef>
                <a:spcPts val="700"/>
              </a:spcBef>
              <a:buSzPct val="100000"/>
              <a:defRPr sz="3400">
                <a:latin typeface="Arial"/>
                <a:ea typeface="Arial"/>
                <a:cs typeface="Arial"/>
                <a:sym typeface="Arial"/>
              </a:defRPr>
            </a:pPr>
            <a:r>
              <a:t>Easy bits</a:t>
            </a:r>
          </a:p>
          <a:p>
            <a:pPr lvl="2" marL="1238250" indent="-323850" defTabSz="1300480">
              <a:spcBef>
                <a:spcPts val="700"/>
              </a:spcBef>
              <a:buSzPct val="100000"/>
              <a:defRPr sz="3400">
                <a:latin typeface="Arial"/>
                <a:ea typeface="Arial"/>
                <a:cs typeface="Arial"/>
                <a:sym typeface="Arial"/>
              </a:defRPr>
            </a:pPr>
            <a:r>
              <a:t>Tricky bits</a:t>
            </a:r>
          </a:p>
          <a:p>
            <a:pPr lvl="1" marL="845002" indent="-387802" defTabSz="1300480">
              <a:spcBef>
                <a:spcPts val="800"/>
              </a:spcBef>
              <a:buSzPct val="100000"/>
              <a:buChar char="–"/>
              <a:defRPr sz="3800">
                <a:latin typeface="Arial"/>
                <a:ea typeface="Arial"/>
                <a:cs typeface="Arial"/>
                <a:sym typeface="Arial"/>
              </a:defRPr>
            </a:pPr>
            <a:r>
              <a:t>Suggest ‘fixing’ strategies</a:t>
            </a:r>
          </a:p>
        </p:txBody>
      </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57" name="Flash Spelling"/>
          <p:cNvSpPr txBox="1"/>
          <p:nvPr>
            <p:ph type="title" idx="4294967295"/>
          </p:nvPr>
        </p:nvSpPr>
        <p:spPr>
          <a:xfrm>
            <a:off x="975356" y="866985"/>
            <a:ext cx="5219991" cy="1625604"/>
          </a:xfrm>
          <a:prstGeom prst="rect">
            <a:avLst/>
          </a:prstGeom>
        </p:spPr>
        <p:txBody>
          <a:bodyPr lIns="0" tIns="0" rIns="0" bIns="0"/>
          <a:lstStyle>
            <a:lvl1pPr algn="l" defTabSz="1300480">
              <a:defRPr b="1" sz="5600">
                <a:latin typeface="Arial"/>
                <a:ea typeface="Arial"/>
                <a:cs typeface="Arial"/>
                <a:sym typeface="Arial"/>
              </a:defRPr>
            </a:lvl1pPr>
          </a:lstStyle>
          <a:p>
            <a:pPr/>
            <a:r>
              <a:t>Flash Spelling</a:t>
            </a:r>
          </a:p>
        </p:txBody>
      </p:sp>
      <p:sp>
        <p:nvSpPr>
          <p:cNvPr id="3358" name="Look at the word for 10 seconds and say it…"/>
          <p:cNvSpPr txBox="1"/>
          <p:nvPr>
            <p:ph type="body" idx="4294967295"/>
          </p:nvPr>
        </p:nvSpPr>
        <p:spPr>
          <a:xfrm>
            <a:off x="-6775" y="2725136"/>
            <a:ext cx="11054083" cy="5852163"/>
          </a:xfrm>
          <a:prstGeom prst="rect">
            <a:avLst/>
          </a:prstGeom>
        </p:spPr>
        <p:txBody>
          <a:bodyPr lIns="0" tIns="0" rIns="0" bIns="0" anchor="t"/>
          <a:lstStyle/>
          <a:p>
            <a:pPr lvl="1" marL="742948" indent="-285748" defTabSz="1300480">
              <a:spcBef>
                <a:spcPts val="500"/>
              </a:spcBef>
              <a:buSzPct val="100000"/>
              <a:buChar char="–"/>
              <a:defRPr sz="2800">
                <a:latin typeface="Arial"/>
                <a:ea typeface="Arial"/>
                <a:cs typeface="Arial"/>
                <a:sym typeface="Arial"/>
              </a:defRPr>
            </a:pPr>
            <a:r>
              <a:t>Look at the word for 10 seconds and say it</a:t>
            </a:r>
          </a:p>
          <a:p>
            <a:pPr lvl="1" marL="742948" indent="-285748" defTabSz="1300480">
              <a:spcBef>
                <a:spcPts val="500"/>
              </a:spcBef>
              <a:buSzPct val="100000"/>
              <a:buChar char="–"/>
              <a:defRPr sz="2800">
                <a:latin typeface="Arial"/>
                <a:ea typeface="Arial"/>
                <a:cs typeface="Arial"/>
                <a:sym typeface="Arial"/>
              </a:defRPr>
            </a:pPr>
            <a:r>
              <a:t>Close your eyes and picture the word</a:t>
            </a:r>
          </a:p>
          <a:p>
            <a:pPr lvl="1" marL="742948" indent="-285748" defTabSz="1300480">
              <a:spcBef>
                <a:spcPts val="500"/>
              </a:spcBef>
              <a:buSzPct val="100000"/>
              <a:buChar char="–"/>
              <a:defRPr sz="2800">
                <a:latin typeface="Arial"/>
                <a:ea typeface="Arial"/>
                <a:cs typeface="Arial"/>
                <a:sym typeface="Arial"/>
              </a:defRPr>
            </a:pPr>
            <a:r>
              <a:t>Write the word with your finger on the table</a:t>
            </a:r>
          </a:p>
          <a:p>
            <a:pPr lvl="1" marL="742948" indent="-285748" defTabSz="1300480">
              <a:spcBef>
                <a:spcPts val="500"/>
              </a:spcBef>
              <a:buSzPct val="100000"/>
              <a:buChar char="–"/>
              <a:defRPr sz="2800">
                <a:latin typeface="Arial"/>
                <a:ea typeface="Arial"/>
                <a:cs typeface="Arial"/>
                <a:sym typeface="Arial"/>
              </a:defRPr>
            </a:pPr>
            <a:r>
              <a:t>Write on a whiteboard</a:t>
            </a:r>
          </a:p>
          <a:p>
            <a:pPr lvl="1" marL="742948" indent="-285748" defTabSz="1300480">
              <a:spcBef>
                <a:spcPts val="500"/>
              </a:spcBef>
              <a:buSzPct val="100000"/>
              <a:buChar char="–"/>
              <a:defRPr sz="2800">
                <a:latin typeface="Arial"/>
                <a:ea typeface="Arial"/>
                <a:cs typeface="Arial"/>
                <a:sym typeface="Arial"/>
              </a:defRPr>
            </a:pPr>
            <a:r>
              <a:t> SHOW ME!</a:t>
            </a:r>
          </a:p>
          <a:p>
            <a:pPr marL="364331" indent="-364331" defTabSz="1300480">
              <a:spcBef>
                <a:spcPts val="700"/>
              </a:spcBef>
              <a:buSzPct val="100000"/>
              <a:defRPr sz="3400">
                <a:latin typeface="Arial"/>
                <a:ea typeface="Arial"/>
                <a:cs typeface="Arial"/>
                <a:sym typeface="Arial"/>
              </a:defRPr>
            </a:pPr>
            <a:r>
              <a:t>Remember to discuss strategies that will help children to remember spellings</a:t>
            </a:r>
          </a:p>
        </p:txBody>
      </p:sp>
      <p:grpSp>
        <p:nvGrpSpPr>
          <p:cNvPr id="3361" name="Group"/>
          <p:cNvGrpSpPr/>
          <p:nvPr/>
        </p:nvGrpSpPr>
        <p:grpSpPr>
          <a:xfrm>
            <a:off x="7854803" y="984384"/>
            <a:ext cx="4917452" cy="1230499"/>
            <a:chOff x="-1" y="0"/>
            <a:chExt cx="4917451" cy="1230498"/>
          </a:xfrm>
        </p:grpSpPr>
        <p:sp>
          <p:nvSpPr>
            <p:cNvPr id="3359" name="Rectangle"/>
            <p:cNvSpPr/>
            <p:nvPr/>
          </p:nvSpPr>
          <p:spPr>
            <a:xfrm>
              <a:off x="-2" y="0"/>
              <a:ext cx="4917452" cy="1230498"/>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60" name="accommodate"/>
            <p:cNvSpPr txBox="1"/>
            <p:nvPr/>
          </p:nvSpPr>
          <p:spPr>
            <a:xfrm>
              <a:off x="-2" y="-1"/>
              <a:ext cx="4917452" cy="932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600">
                  <a:latin typeface="Arial"/>
                  <a:ea typeface="Arial"/>
                  <a:cs typeface="Arial"/>
                  <a:sym typeface="Arial"/>
                </a:defRPr>
              </a:lvl1pPr>
            </a:lstStyle>
            <a:p>
              <a:pPr/>
              <a:r>
                <a:t>accommodate</a:t>
              </a:r>
            </a:p>
          </p:txBody>
        </p:sp>
      </p:grpSp>
      <p:grpSp>
        <p:nvGrpSpPr>
          <p:cNvPr id="3364" name="Group"/>
          <p:cNvGrpSpPr/>
          <p:nvPr/>
        </p:nvGrpSpPr>
        <p:grpSpPr>
          <a:xfrm>
            <a:off x="7958659" y="6409003"/>
            <a:ext cx="4915196" cy="1228244"/>
            <a:chOff x="0" y="0"/>
            <a:chExt cx="4915194" cy="1228242"/>
          </a:xfrm>
        </p:grpSpPr>
        <p:sp>
          <p:nvSpPr>
            <p:cNvPr id="3362" name="Rectangle"/>
            <p:cNvSpPr/>
            <p:nvPr/>
          </p:nvSpPr>
          <p:spPr>
            <a:xfrm>
              <a:off x="-1" y="0"/>
              <a:ext cx="4915196" cy="1228242"/>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63" name="cemetery"/>
            <p:cNvSpPr txBox="1"/>
            <p:nvPr/>
          </p:nvSpPr>
          <p:spPr>
            <a:xfrm>
              <a:off x="-1" y="-1"/>
              <a:ext cx="4915196" cy="932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600">
                  <a:latin typeface="Arial"/>
                  <a:ea typeface="Arial"/>
                  <a:cs typeface="Arial"/>
                  <a:sym typeface="Arial"/>
                </a:defRPr>
              </a:lvl1pPr>
            </a:lstStyle>
            <a:p>
              <a:pPr/>
              <a:r>
                <a:t>cemetery</a:t>
              </a:r>
            </a:p>
          </p:txBody>
        </p:sp>
      </p:grpSp>
      <p:grpSp>
        <p:nvGrpSpPr>
          <p:cNvPr id="3367" name="Group"/>
          <p:cNvGrpSpPr/>
          <p:nvPr/>
        </p:nvGrpSpPr>
        <p:grpSpPr>
          <a:xfrm>
            <a:off x="7958659" y="3697822"/>
            <a:ext cx="4915196" cy="1228244"/>
            <a:chOff x="0" y="0"/>
            <a:chExt cx="4915194" cy="1228242"/>
          </a:xfrm>
        </p:grpSpPr>
        <p:sp>
          <p:nvSpPr>
            <p:cNvPr id="3365" name="Rectangle"/>
            <p:cNvSpPr/>
            <p:nvPr/>
          </p:nvSpPr>
          <p:spPr>
            <a:xfrm>
              <a:off x="-1" y="0"/>
              <a:ext cx="4915196" cy="1228242"/>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66" name="embarrassed"/>
            <p:cNvSpPr txBox="1"/>
            <p:nvPr/>
          </p:nvSpPr>
          <p:spPr>
            <a:xfrm>
              <a:off x="-1" y="-1"/>
              <a:ext cx="4915196" cy="932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1300480">
                <a:defRPr sz="5600">
                  <a:latin typeface="Arial"/>
                  <a:ea typeface="Arial"/>
                  <a:cs typeface="Arial"/>
                  <a:sym typeface="Arial"/>
                </a:defRPr>
              </a:lvl1pPr>
            </a:lstStyle>
            <a:p>
              <a:pPr/>
              <a:r>
                <a:t>embarrassed</a:t>
              </a:r>
            </a:p>
          </p:txBody>
        </p:sp>
      </p:grpSp>
      <p:grpSp>
        <p:nvGrpSpPr>
          <p:cNvPr id="3370" name="Group"/>
          <p:cNvGrpSpPr/>
          <p:nvPr/>
        </p:nvGrpSpPr>
        <p:grpSpPr>
          <a:xfrm>
            <a:off x="7854803" y="1342958"/>
            <a:ext cx="4917452" cy="1230503"/>
            <a:chOff x="-1" y="-1"/>
            <a:chExt cx="4917451" cy="1230501"/>
          </a:xfrm>
        </p:grpSpPr>
        <p:sp>
          <p:nvSpPr>
            <p:cNvPr id="3368" name="Rectangle"/>
            <p:cNvSpPr/>
            <p:nvPr/>
          </p:nvSpPr>
          <p:spPr>
            <a:xfrm>
              <a:off x="-2" y="-2"/>
              <a:ext cx="4917452" cy="1230503"/>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69" name="accommodate"/>
            <p:cNvSpPr txBox="1"/>
            <p:nvPr/>
          </p:nvSpPr>
          <p:spPr>
            <a:xfrm>
              <a:off x="-2" y="-1"/>
              <a:ext cx="4917452" cy="802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300480">
                <a:defRPr sz="5600">
                  <a:latin typeface="Arial"/>
                  <a:ea typeface="Arial"/>
                  <a:cs typeface="Arial"/>
                  <a:sym typeface="Arial"/>
                </a:defRPr>
              </a:lvl1pPr>
            </a:lstStyle>
            <a:p>
              <a:pPr/>
              <a:r>
                <a:t>accommodate</a:t>
              </a:r>
            </a:p>
          </p:txBody>
        </p:sp>
      </p:grpSp>
      <p:grpSp>
        <p:nvGrpSpPr>
          <p:cNvPr id="3373" name="Group"/>
          <p:cNvGrpSpPr/>
          <p:nvPr/>
        </p:nvGrpSpPr>
        <p:grpSpPr>
          <a:xfrm>
            <a:off x="7958659" y="3904819"/>
            <a:ext cx="4915196" cy="1228244"/>
            <a:chOff x="0" y="-1"/>
            <a:chExt cx="4915194" cy="1228242"/>
          </a:xfrm>
        </p:grpSpPr>
        <p:sp>
          <p:nvSpPr>
            <p:cNvPr id="3371" name="Rectangle"/>
            <p:cNvSpPr/>
            <p:nvPr/>
          </p:nvSpPr>
          <p:spPr>
            <a:xfrm>
              <a:off x="-1" y="0"/>
              <a:ext cx="4915196" cy="1228242"/>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72" name="embarrassed"/>
            <p:cNvSpPr txBox="1"/>
            <p:nvPr/>
          </p:nvSpPr>
          <p:spPr>
            <a:xfrm>
              <a:off x="-1" y="-2"/>
              <a:ext cx="4915196" cy="802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300480">
                <a:defRPr sz="5600">
                  <a:latin typeface="Arial"/>
                  <a:ea typeface="Arial"/>
                  <a:cs typeface="Arial"/>
                  <a:sym typeface="Arial"/>
                </a:defRPr>
              </a:lvl1pPr>
            </a:lstStyle>
            <a:p>
              <a:pPr/>
              <a:r>
                <a:t>embarrassed</a:t>
              </a:r>
            </a:p>
          </p:txBody>
        </p:sp>
      </p:grpSp>
      <p:grpSp>
        <p:nvGrpSpPr>
          <p:cNvPr id="3376" name="Group"/>
          <p:cNvGrpSpPr/>
          <p:nvPr/>
        </p:nvGrpSpPr>
        <p:grpSpPr>
          <a:xfrm>
            <a:off x="7958659" y="6594397"/>
            <a:ext cx="4915196" cy="1228245"/>
            <a:chOff x="0" y="0"/>
            <a:chExt cx="4915194" cy="1228243"/>
          </a:xfrm>
        </p:grpSpPr>
        <p:sp>
          <p:nvSpPr>
            <p:cNvPr id="3374" name="Rectangle"/>
            <p:cNvSpPr/>
            <p:nvPr/>
          </p:nvSpPr>
          <p:spPr>
            <a:xfrm>
              <a:off x="-1" y="0"/>
              <a:ext cx="4915196" cy="1228243"/>
            </a:xfrm>
            <a:prstGeom prst="rect">
              <a:avLst/>
            </a:prstGeom>
            <a:solidFill>
              <a:srgbClr val="BBE0E3"/>
            </a:solidFill>
            <a:ln w="12700" cap="flat">
              <a:solidFill>
                <a:srgbClr val="000000"/>
              </a:solidFill>
              <a:prstDash val="solid"/>
              <a:round/>
            </a:ln>
            <a:effectLst/>
          </p:spPr>
          <p:txBody>
            <a:bodyPr wrap="square" lIns="50800" tIns="50800" rIns="50800" bIns="50800" numCol="1" anchor="t">
              <a:noAutofit/>
            </a:bodyPr>
            <a:lstStyle/>
            <a:p>
              <a:pPr algn="l" defTabSz="1300480">
                <a:defRPr sz="5600">
                  <a:latin typeface="Arial"/>
                  <a:ea typeface="Arial"/>
                  <a:cs typeface="Arial"/>
                  <a:sym typeface="Arial"/>
                </a:defRPr>
              </a:pPr>
            </a:p>
          </p:txBody>
        </p:sp>
        <p:sp>
          <p:nvSpPr>
            <p:cNvPr id="3375" name="cemetery"/>
            <p:cNvSpPr txBox="1"/>
            <p:nvPr/>
          </p:nvSpPr>
          <p:spPr>
            <a:xfrm>
              <a:off x="-1" y="-1"/>
              <a:ext cx="4915196" cy="80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300480">
                <a:defRPr sz="5600">
                  <a:latin typeface="Arial"/>
                  <a:ea typeface="Arial"/>
                  <a:cs typeface="Arial"/>
                  <a:sym typeface="Arial"/>
                </a:defRPr>
              </a:lvl1pPr>
            </a:lstStyle>
            <a:p>
              <a:pPr/>
              <a:r>
                <a:t>cemetery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36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3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5" fill="hold">
                                  <p:stCondLst>
                                    <p:cond delay="0"/>
                                  </p:stCondLst>
                                  <p:iterate type="el" backwards="0">
                                    <p:tmAbs val="0"/>
                                  </p:iterate>
                                  <p:childTnLst>
                                    <p:set>
                                      <p:cBhvr>
                                        <p:cTn id="22" fill="hold">
                                          <p:stCondLst>
                                            <p:cond delay="0"/>
                                          </p:stCondLst>
                                        </p:cTn>
                                        <p:tgtEl>
                                          <p:spTgt spid="33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3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3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8" fill="hold">
                                  <p:stCondLst>
                                    <p:cond delay="0"/>
                                  </p:stCondLst>
                                  <p:iterate type="el" backwards="0">
                                    <p:tmAbs val="0"/>
                                  </p:iterate>
                                  <p:childTnLst>
                                    <p:set>
                                      <p:cBhvr>
                                        <p:cTn id="34" fill="hold">
                                          <p:stCondLst>
                                            <p:cond delay="0"/>
                                          </p:stCondLst>
                                        </p:cTn>
                                        <p:tgtEl>
                                          <p:spTgt spid="33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7" grpId="4"/>
      <p:bldP build="whole" bldLvl="1" animBg="1" rev="0" advAuto="0" spid="3367" grpId="5"/>
      <p:bldP build="whole" bldLvl="1" animBg="1" rev="0" advAuto="0" spid="3364" grpId="7"/>
      <p:bldP build="whole" bldLvl="1" animBg="1" rev="0" advAuto="0" spid="3361" grpId="1"/>
      <p:bldP build="whole" bldLvl="1" animBg="1" rev="0" advAuto="0" spid="3361" grpId="2"/>
      <p:bldP build="whole" bldLvl="1" animBg="1" rev="0" advAuto="0" spid="3364" grpId="8"/>
      <p:bldP build="whole" bldLvl="1" animBg="1" rev="0" advAuto="0" spid="3376" grpId="9"/>
      <p:bldP build="whole" bldLvl="1" animBg="1" rev="0" advAuto="0" spid="3373" grpId="6"/>
      <p:bldP build="whole" bldLvl="1" animBg="1" rev="0" advAuto="0" spid="3370" grpId="3"/>
    </p:bldLst>
  </p:timing>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80" name="Memory Strategies 1"/>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1</a:t>
            </a:r>
          </a:p>
        </p:txBody>
      </p:sp>
      <p:sp>
        <p:nvSpPr>
          <p:cNvPr id="3381" name="Syllables…"/>
          <p:cNvSpPr txBox="1"/>
          <p:nvPr>
            <p:ph type="body" idx="4294967295"/>
          </p:nvPr>
        </p:nvSpPr>
        <p:spPr>
          <a:xfrm>
            <a:off x="975359" y="2817702"/>
            <a:ext cx="11054082" cy="5852168"/>
          </a:xfrm>
          <a:prstGeom prst="rect">
            <a:avLst/>
          </a:prstGeom>
        </p:spPr>
        <p:txBody>
          <a:bodyPr lIns="0" tIns="0" rIns="0" bIns="0" anchor="t"/>
          <a:lstStyle>
            <a:lvl1pPr marL="838200" indent="-838200" defTabSz="1300480">
              <a:spcBef>
                <a:spcPts val="900"/>
              </a:spcBef>
              <a:buSzPct val="100000"/>
              <a:defRPr sz="4400">
                <a:latin typeface="Arial"/>
                <a:ea typeface="Arial"/>
                <a:cs typeface="Arial"/>
                <a:sym typeface="Arial"/>
              </a:defRPr>
            </a:lvl1pPr>
            <a:lvl2pPr marL="1060450" indent="-603250" defTabSz="1300480">
              <a:spcBef>
                <a:spcPts val="800"/>
              </a:spcBef>
              <a:buSzPct val="100000"/>
              <a:buChar char="–"/>
              <a:defRPr sz="3800">
                <a:latin typeface="Arial"/>
                <a:ea typeface="Arial"/>
                <a:cs typeface="Arial"/>
                <a:sym typeface="Arial"/>
              </a:defRPr>
            </a:lvl2pPr>
          </a:lstStyle>
          <a:p>
            <a:pPr/>
            <a:r>
              <a:t>Syllables</a:t>
            </a:r>
          </a:p>
          <a:p>
            <a:pPr lvl="1"/>
            <a:r>
              <a:t>Break into smaller bits to remember</a:t>
            </a:r>
          </a:p>
        </p:txBody>
      </p:sp>
      <p:pic>
        <p:nvPicPr>
          <p:cNvPr id="3382" name="image21.png" descr="image21.png"/>
          <p:cNvPicPr>
            <a:picLocks noChangeAspect="1"/>
          </p:cNvPicPr>
          <p:nvPr/>
        </p:nvPicPr>
        <p:blipFill>
          <a:blip r:embed="rId2">
            <a:extLst/>
          </a:blip>
          <a:stretch>
            <a:fillRect/>
          </a:stretch>
        </p:blipFill>
        <p:spPr>
          <a:xfrm>
            <a:off x="3242167" y="4761650"/>
            <a:ext cx="5143221" cy="3097679"/>
          </a:xfrm>
          <a:prstGeom prst="rect">
            <a:avLst/>
          </a:prstGeom>
          <a:ln w="12700">
            <a:miter lim="400000"/>
          </a:ln>
          <a:effectLst>
            <a:outerShdw sx="100000" sy="100000" kx="0" ky="0" algn="b" rotWithShape="0" blurRad="88900" dist="50800" dir="2700000">
              <a:srgbClr val="808080"/>
            </a:outerShdw>
          </a:effectLst>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84" name="Memory Strategies 2"/>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2</a:t>
            </a:r>
          </a:p>
        </p:txBody>
      </p:sp>
      <p:sp>
        <p:nvSpPr>
          <p:cNvPr id="3385" name="root words…"/>
          <p:cNvSpPr txBox="1"/>
          <p:nvPr>
            <p:ph type="body" idx="4294967295"/>
          </p:nvPr>
        </p:nvSpPr>
        <p:spPr>
          <a:xfrm>
            <a:off x="975359" y="2817702"/>
            <a:ext cx="11054082" cy="5852168"/>
          </a:xfrm>
          <a:prstGeom prst="rect">
            <a:avLst/>
          </a:prstGeom>
        </p:spPr>
        <p:txBody>
          <a:bodyPr lIns="0" tIns="0" rIns="0" bIns="0" anchor="t"/>
          <a:lstStyle/>
          <a:p>
            <a:pPr marL="838200" indent="-838200" defTabSz="1300480">
              <a:spcBef>
                <a:spcPts val="900"/>
              </a:spcBef>
              <a:buSzPct val="100000"/>
              <a:defRPr sz="4400">
                <a:latin typeface="Arial"/>
                <a:ea typeface="Arial"/>
                <a:cs typeface="Arial"/>
                <a:sym typeface="Arial"/>
              </a:defRPr>
            </a:pPr>
            <a:r>
              <a:t>root words</a:t>
            </a:r>
          </a:p>
          <a:p>
            <a:pPr lvl="1" marL="1060450" indent="-603250" defTabSz="1300480">
              <a:spcBef>
                <a:spcPts val="800"/>
              </a:spcBef>
              <a:buSzPct val="100000"/>
              <a:buChar char="–"/>
              <a:defRPr sz="3800">
                <a:latin typeface="Arial"/>
                <a:ea typeface="Arial"/>
                <a:cs typeface="Arial"/>
                <a:sym typeface="Arial"/>
              </a:defRPr>
            </a:pPr>
            <a:r>
              <a:t>Find the base word (e.g smiling – base =smile + </a:t>
            </a:r>
            <a:r>
              <a:rPr b="1"/>
              <a:t>ing</a:t>
            </a:r>
          </a:p>
        </p:txBody>
      </p:sp>
      <p:pic>
        <p:nvPicPr>
          <p:cNvPr id="3386" name="image22.png" descr="image22.png"/>
          <p:cNvPicPr>
            <a:picLocks noChangeAspect="1"/>
          </p:cNvPicPr>
          <p:nvPr/>
        </p:nvPicPr>
        <p:blipFill>
          <a:blip r:embed="rId2">
            <a:extLst/>
          </a:blip>
          <a:stretch>
            <a:fillRect/>
          </a:stretch>
        </p:blipFill>
        <p:spPr>
          <a:xfrm>
            <a:off x="2917045" y="5285456"/>
            <a:ext cx="5755084" cy="3829197"/>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88" name="Memory Strategies 3"/>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3</a:t>
            </a:r>
          </a:p>
        </p:txBody>
      </p:sp>
      <p:sp>
        <p:nvSpPr>
          <p:cNvPr id="3389" name="Analogy…"/>
          <p:cNvSpPr txBox="1"/>
          <p:nvPr>
            <p:ph type="body" idx="4294967295"/>
          </p:nvPr>
        </p:nvSpPr>
        <p:spPr>
          <a:xfrm>
            <a:off x="975359" y="2817702"/>
            <a:ext cx="11054082" cy="5852168"/>
          </a:xfrm>
          <a:prstGeom prst="rect">
            <a:avLst/>
          </a:prstGeom>
        </p:spPr>
        <p:txBody>
          <a:bodyPr lIns="0" tIns="0" rIns="0" bIns="0" anchor="t"/>
          <a:lstStyle/>
          <a:p>
            <a:pPr marL="838200" indent="-838200" defTabSz="1300480">
              <a:spcBef>
                <a:spcPts val="900"/>
              </a:spcBef>
              <a:buSzPct val="100000"/>
              <a:defRPr sz="4400">
                <a:latin typeface="Arial"/>
                <a:ea typeface="Arial"/>
                <a:cs typeface="Arial"/>
                <a:sym typeface="Arial"/>
              </a:defRPr>
            </a:pPr>
            <a:r>
              <a:t>Analogy</a:t>
            </a:r>
          </a:p>
          <a:p>
            <a:pPr lvl="1" marL="1060450" indent="-603250" defTabSz="1300480">
              <a:spcBef>
                <a:spcPts val="800"/>
              </a:spcBef>
              <a:buSzPct val="100000"/>
              <a:buChar char="–"/>
              <a:defRPr sz="3800">
                <a:latin typeface="Arial"/>
                <a:ea typeface="Arial"/>
                <a:cs typeface="Arial"/>
                <a:sym typeface="Arial"/>
              </a:defRPr>
            </a:pPr>
            <a:r>
              <a:t>Use words we already know</a:t>
            </a:r>
          </a:p>
          <a:p>
            <a:pPr lvl="1" marL="1060450" indent="-603250" defTabSz="1300480">
              <a:spcBef>
                <a:spcPts val="800"/>
              </a:spcBef>
              <a:buSzPct val="100000"/>
              <a:buChar char="–"/>
              <a:defRPr b="1" sz="3800">
                <a:latin typeface="Arial"/>
                <a:ea typeface="Arial"/>
                <a:cs typeface="Arial"/>
                <a:sym typeface="Arial"/>
              </a:defRPr>
            </a:pPr>
            <a:r>
              <a:t>could:</a:t>
            </a:r>
            <a:r>
              <a:rPr b="0"/>
              <a:t> would, should</a:t>
            </a:r>
          </a:p>
        </p:txBody>
      </p:sp>
      <p:pic>
        <p:nvPicPr>
          <p:cNvPr id="3390" name="image23.png" descr="image23.png"/>
          <p:cNvPicPr>
            <a:picLocks noChangeAspect="1"/>
          </p:cNvPicPr>
          <p:nvPr/>
        </p:nvPicPr>
        <p:blipFill>
          <a:blip r:embed="rId2">
            <a:extLst/>
          </a:blip>
          <a:stretch>
            <a:fillRect/>
          </a:stretch>
        </p:blipFill>
        <p:spPr>
          <a:xfrm>
            <a:off x="356728" y="5256105"/>
            <a:ext cx="8297335" cy="370276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78" name="Table 1064"/>
          <p:cNvGraphicFramePr/>
          <p:nvPr/>
        </p:nvGraphicFramePr>
        <p:xfrm>
          <a:off x="507730" y="452124"/>
          <a:ext cx="11976635" cy="883664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97079"/>
                <a:gridCol w="1497079"/>
                <a:gridCol w="1497079"/>
                <a:gridCol w="1497079"/>
                <a:gridCol w="1497079"/>
                <a:gridCol w="1497079"/>
                <a:gridCol w="1497079"/>
                <a:gridCol w="1497079"/>
              </a:tblGrid>
              <a:tr h="1743237">
                <a:tc>
                  <a:txBody>
                    <a:bodyPr/>
                    <a:lstStyle/>
                    <a:p>
                      <a:pPr defTabSz="1300480">
                        <a:spcBef>
                          <a:spcPts val="700"/>
                        </a:spcBef>
                      </a:pPr>
                      <a:r>
                        <a:rPr sz="3400">
                          <a:latin typeface="Avenir Roman"/>
                          <a:ea typeface="Avenir Roman"/>
                          <a:cs typeface="Avenir Roman"/>
                          <a:sym typeface="Avenir Roman"/>
                        </a:rPr>
                        <a:t>2a</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F900"/>
                    </a:solidFill>
                  </a:tcPr>
                </a:tc>
                <a:tc>
                  <a:txBody>
                    <a:bodyPr/>
                    <a:lstStyle/>
                    <a:p>
                      <a:pPr defTabSz="1300480">
                        <a:spcBef>
                          <a:spcPts val="700"/>
                        </a:spcBef>
                      </a:pPr>
                      <a:r>
                        <a:rPr sz="3400">
                          <a:latin typeface="Avenir Roman"/>
                          <a:ea typeface="Avenir Roman"/>
                          <a:cs typeface="Avenir Roman"/>
                          <a:sym typeface="Avenir Roman"/>
                        </a:rPr>
                        <a:t>2b</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sz="3400">
                          <a:latin typeface="Avenir Roman"/>
                          <a:ea typeface="Avenir Roman"/>
                          <a:cs typeface="Avenir Roman"/>
                          <a:sym typeface="Avenir Roman"/>
                        </a:rPr>
                        <a:t>2c</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sz="3400">
                          <a:latin typeface="Avenir Roman"/>
                          <a:ea typeface="Avenir Roman"/>
                          <a:cs typeface="Avenir Roman"/>
                          <a:sym typeface="Avenir Roman"/>
                        </a:rPr>
                        <a:t>2d</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FE9301"/>
                    </a:solidFill>
                  </a:tcPr>
                </a:tc>
                <a:tc>
                  <a:txBody>
                    <a:bodyPr/>
                    <a:lstStyle/>
                    <a:p>
                      <a:pPr defTabSz="1300480">
                        <a:spcBef>
                          <a:spcPts val="700"/>
                        </a:spcBef>
                      </a:pPr>
                      <a:r>
                        <a:rPr sz="3400">
                          <a:latin typeface="Avenir Roman"/>
                          <a:ea typeface="Avenir Roman"/>
                          <a:cs typeface="Avenir Roman"/>
                          <a:sym typeface="Avenir Roman"/>
                        </a:rPr>
                        <a:t>2e</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FE9301"/>
                    </a:solidFill>
                  </a:tcPr>
                </a:tc>
                <a:tc>
                  <a:txBody>
                    <a:bodyPr/>
                    <a:lstStyle/>
                    <a:p>
                      <a:pPr defTabSz="1300480">
                        <a:spcBef>
                          <a:spcPts val="700"/>
                        </a:spcBef>
                      </a:pPr>
                      <a:r>
                        <a:rPr sz="3400">
                          <a:latin typeface="Avenir Roman"/>
                          <a:ea typeface="Avenir Roman"/>
                          <a:cs typeface="Avenir Roman"/>
                          <a:sym typeface="Avenir Roman"/>
                        </a:rPr>
                        <a:t>2f</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sz="3400">
                          <a:latin typeface="Avenir Roman"/>
                          <a:ea typeface="Avenir Roman"/>
                          <a:cs typeface="Avenir Roman"/>
                          <a:sym typeface="Avenir Roman"/>
                        </a:rPr>
                        <a:t>2g</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433FF"/>
                    </a:solidFill>
                  </a:tcPr>
                </a:tc>
                <a:tc>
                  <a:txBody>
                    <a:bodyPr/>
                    <a:lstStyle/>
                    <a:p>
                      <a:pPr defTabSz="1300480">
                        <a:spcBef>
                          <a:spcPts val="700"/>
                        </a:spcBef>
                      </a:pPr>
                      <a:r>
                        <a:rPr sz="3400">
                          <a:latin typeface="Avenir Roman"/>
                          <a:ea typeface="Avenir Roman"/>
                          <a:cs typeface="Avenir Roman"/>
                          <a:sym typeface="Avenir Roman"/>
                        </a:rPr>
                        <a:t>2h</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r>
              <a:tr h="7093411">
                <a:tc>
                  <a:txBody>
                    <a:bodyPr/>
                    <a:lstStyle/>
                    <a:p>
                      <a:pPr algn="l" defTabSz="1300480">
                        <a:spcBef>
                          <a:spcPts val="700"/>
                        </a:spcBef>
                      </a:pPr>
                      <a:r>
                        <a:rPr sz="2000">
                          <a:latin typeface="Avenir Roman"/>
                          <a:ea typeface="Avenir Roman"/>
                          <a:cs typeface="Avenir Roman"/>
                          <a:sym typeface="Avenir Roman"/>
                        </a:rPr>
                        <a:t>Give/explain the meaning of a word in context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Retrieve and record info’ / identify key details from F and NF</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Summarise main ideas from more than one para’</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Make inferences from the text / explain and justify inferences with evidence from the 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Predict what might happen from details stated and implied</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Identify / explain how info’ / narrative content is related and contribut-es to meaning as a whole</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200">
                          <a:latin typeface="Avenir Roman"/>
                          <a:ea typeface="Avenir Roman"/>
                          <a:cs typeface="Avenir Roman"/>
                          <a:sym typeface="Avenir Roman"/>
                        </a:rPr>
                        <a:t>Identify / explain how meaning is enhanced through choice of words and phrases</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c>
                  <a:txBody>
                    <a:bodyPr/>
                    <a:lstStyle/>
                    <a:p>
                      <a:pPr algn="l" defTabSz="1300480">
                        <a:spcBef>
                          <a:spcPts val="700"/>
                        </a:spcBef>
                      </a:pPr>
                      <a:r>
                        <a:rPr sz="2000">
                          <a:latin typeface="Avenir Roman"/>
                          <a:ea typeface="Avenir Roman"/>
                          <a:cs typeface="Avenir Roman"/>
                          <a:sym typeface="Avenir Roman"/>
                        </a:rPr>
                        <a:t>Make compari-sons within a 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E6E6E6"/>
                    </a:solidFill>
                  </a:tcPr>
                </a:tc>
              </a:tr>
            </a:tbl>
          </a:graphicData>
        </a:graphic>
      </p:graphicFrame>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92" name="Memory Strategies 4"/>
          <p:cNvSpPr txBox="1"/>
          <p:nvPr>
            <p:ph type="title" idx="4294967295"/>
          </p:nvPr>
        </p:nvSpPr>
        <p:spPr>
          <a:xfrm>
            <a:off x="1074701" y="164816"/>
            <a:ext cx="11054083" cy="1625602"/>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4</a:t>
            </a:r>
          </a:p>
        </p:txBody>
      </p:sp>
      <p:sp>
        <p:nvSpPr>
          <p:cNvPr id="3393" name="Mnemonics…"/>
          <p:cNvSpPr txBox="1"/>
          <p:nvPr>
            <p:ph type="body" idx="4294967295"/>
          </p:nvPr>
        </p:nvSpPr>
        <p:spPr>
          <a:xfrm>
            <a:off x="460585" y="1395303"/>
            <a:ext cx="11054083" cy="5852168"/>
          </a:xfrm>
          <a:prstGeom prst="rect">
            <a:avLst/>
          </a:prstGeom>
        </p:spPr>
        <p:txBody>
          <a:bodyPr lIns="0" tIns="0" rIns="0" bIns="0" anchor="t"/>
          <a:lstStyle/>
          <a:p>
            <a:pPr marL="838200" indent="-838200" defTabSz="1300480">
              <a:spcBef>
                <a:spcPts val="900"/>
              </a:spcBef>
              <a:buSzPct val="100000"/>
              <a:defRPr sz="4400">
                <a:latin typeface="Arial"/>
                <a:ea typeface="Arial"/>
                <a:cs typeface="Arial"/>
                <a:sym typeface="Arial"/>
              </a:defRPr>
            </a:pPr>
            <a:r>
              <a:t>Mnemonics</a:t>
            </a:r>
          </a:p>
          <a:p>
            <a:pPr lvl="1" marL="1060450" indent="-603250" defTabSz="1300480">
              <a:spcBef>
                <a:spcPts val="800"/>
              </a:spcBef>
              <a:buSzPct val="100000"/>
              <a:buChar char="–"/>
              <a:defRPr sz="3800">
                <a:latin typeface="Arial"/>
                <a:ea typeface="Arial"/>
                <a:cs typeface="Arial"/>
                <a:sym typeface="Arial"/>
              </a:defRPr>
            </a:pPr>
            <a:r>
              <a:t>Making up a sentence to help to remember</a:t>
            </a:r>
          </a:p>
          <a:p>
            <a:pPr lvl="1" marL="1060450" indent="-603250" defTabSz="1300480">
              <a:spcBef>
                <a:spcPts val="1400"/>
              </a:spcBef>
              <a:buSzPct val="100000"/>
              <a:buChar char="–"/>
              <a:defRPr sz="3800">
                <a:latin typeface="Arial"/>
                <a:ea typeface="Arial"/>
                <a:cs typeface="Arial"/>
                <a:sym typeface="Arial"/>
              </a:defRPr>
            </a:pPr>
            <a:r>
              <a:t>Necessary – one </a:t>
            </a:r>
            <a:r>
              <a:rPr b="1" sz="6200">
                <a:solidFill>
                  <a:srgbClr val="FF0000"/>
                </a:solidFill>
              </a:rPr>
              <a:t>c</a:t>
            </a:r>
            <a:r>
              <a:t>ollar - two </a:t>
            </a:r>
            <a:r>
              <a:rPr b="1" sz="6200">
                <a:solidFill>
                  <a:srgbClr val="FF0000"/>
                </a:solidFill>
              </a:rPr>
              <a:t>s</a:t>
            </a:r>
            <a:r>
              <a:t>leeves</a:t>
            </a:r>
          </a:p>
          <a:p>
            <a:pPr lvl="1" marL="845002" indent="-387802" defTabSz="1300480">
              <a:spcBef>
                <a:spcPts val="800"/>
              </a:spcBef>
              <a:buSzPct val="100000"/>
              <a:buChar char="–"/>
              <a:defRPr sz="3800">
                <a:latin typeface="Arial"/>
                <a:ea typeface="Arial"/>
                <a:cs typeface="Arial"/>
                <a:sym typeface="Arial"/>
              </a:defRPr>
            </a:pPr>
          </a:p>
          <a:p>
            <a:pPr lvl="1" marL="0" indent="650240" defTabSz="1300480">
              <a:spcBef>
                <a:spcPts val="800"/>
              </a:spcBef>
              <a:buSzTx/>
              <a:buNone/>
              <a:defRPr b="1" sz="3800">
                <a:latin typeface="Arial"/>
                <a:ea typeface="Arial"/>
                <a:cs typeface="Arial"/>
                <a:sym typeface="Arial"/>
              </a:defRPr>
            </a:pPr>
            <a:r>
              <a:t>Could</a:t>
            </a:r>
            <a:r>
              <a:rPr b="0"/>
              <a:t> – </a:t>
            </a:r>
            <a:r>
              <a:t>O</a:t>
            </a:r>
            <a:r>
              <a:rPr b="0"/>
              <a:t> </a:t>
            </a:r>
            <a:r>
              <a:t>U</a:t>
            </a:r>
            <a:r>
              <a:rPr b="0"/>
              <a:t> </a:t>
            </a:r>
            <a:r>
              <a:t>L</a:t>
            </a:r>
            <a:r>
              <a:rPr b="0"/>
              <a:t>ucky </a:t>
            </a:r>
            <a:r>
              <a:t>D</a:t>
            </a:r>
            <a:r>
              <a:rPr b="0"/>
              <a:t>uck</a:t>
            </a:r>
          </a:p>
          <a:p>
            <a:pPr lvl="1" marL="0" indent="650240" defTabSz="1300480">
              <a:spcBef>
                <a:spcPts val="800"/>
              </a:spcBef>
              <a:buSzTx/>
              <a:buNone/>
              <a:defRPr b="1" sz="3800">
                <a:latin typeface="Arial"/>
                <a:ea typeface="Arial"/>
                <a:cs typeface="Arial"/>
                <a:sym typeface="Arial"/>
              </a:defRPr>
            </a:pPr>
            <a:r>
              <a:t>People</a:t>
            </a:r>
            <a:r>
              <a:rPr b="0"/>
              <a:t> – </a:t>
            </a:r>
            <a:r>
              <a:t>p</a:t>
            </a:r>
            <a:r>
              <a:rPr b="0"/>
              <a:t>eople </a:t>
            </a:r>
            <a:r>
              <a:t>e</a:t>
            </a:r>
            <a:r>
              <a:rPr b="0"/>
              <a:t>at </a:t>
            </a:r>
            <a:r>
              <a:t>o</a:t>
            </a:r>
            <a:r>
              <a:rPr b="0"/>
              <a:t>range </a:t>
            </a:r>
            <a:r>
              <a:t>p</a:t>
            </a:r>
            <a:r>
              <a:rPr b="0"/>
              <a:t>eel </a:t>
            </a:r>
            <a:r>
              <a:t>l</a:t>
            </a:r>
            <a:r>
              <a:rPr b="0"/>
              <a:t>ike </a:t>
            </a:r>
            <a:r>
              <a:t>e</a:t>
            </a:r>
            <a:r>
              <a:rPr b="0"/>
              <a:t>lephants</a:t>
            </a:r>
          </a:p>
        </p:txBody>
      </p:sp>
      <p:pic>
        <p:nvPicPr>
          <p:cNvPr id="3394" name="image24.png" descr="image24.png"/>
          <p:cNvPicPr>
            <a:picLocks noChangeAspect="1"/>
          </p:cNvPicPr>
          <p:nvPr/>
        </p:nvPicPr>
        <p:blipFill>
          <a:blip r:embed="rId2">
            <a:extLst/>
          </a:blip>
          <a:stretch>
            <a:fillRect/>
          </a:stretch>
        </p:blipFill>
        <p:spPr>
          <a:xfrm>
            <a:off x="5068708" y="6705600"/>
            <a:ext cx="2765783" cy="2765781"/>
          </a:xfrm>
          <a:prstGeom prst="rect">
            <a:avLst/>
          </a:prstGeom>
          <a:ln w="12700">
            <a:miter lim="400000"/>
          </a:ln>
        </p:spPr>
      </p:pic>
      <p:pic>
        <p:nvPicPr>
          <p:cNvPr id="3395" name="image25.png" descr="image25.png"/>
          <p:cNvPicPr>
            <a:picLocks noChangeAspect="1"/>
          </p:cNvPicPr>
          <p:nvPr/>
        </p:nvPicPr>
        <p:blipFill>
          <a:blip r:embed="rId3">
            <a:extLst/>
          </a:blip>
          <a:stretch>
            <a:fillRect/>
          </a:stretch>
        </p:blipFill>
        <p:spPr>
          <a:xfrm>
            <a:off x="8857260" y="6924602"/>
            <a:ext cx="3630515" cy="2546781"/>
          </a:xfrm>
          <a:prstGeom prst="rect">
            <a:avLst/>
          </a:prstGeom>
          <a:ln w="12700">
            <a:miter lim="400000"/>
          </a:ln>
        </p:spPr>
      </p:pic>
      <p:pic>
        <p:nvPicPr>
          <p:cNvPr id="3396" name="image26.png" descr="image26.png"/>
          <p:cNvPicPr>
            <a:picLocks noChangeAspect="1"/>
          </p:cNvPicPr>
          <p:nvPr/>
        </p:nvPicPr>
        <p:blipFill>
          <a:blip r:embed="rId4">
            <a:extLst/>
          </a:blip>
          <a:stretch>
            <a:fillRect/>
          </a:stretch>
        </p:blipFill>
        <p:spPr>
          <a:xfrm>
            <a:off x="460585" y="6843324"/>
            <a:ext cx="3508591" cy="2628061"/>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398" name="Memory Strategies 4"/>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4</a:t>
            </a:r>
          </a:p>
        </p:txBody>
      </p:sp>
      <p:sp>
        <p:nvSpPr>
          <p:cNvPr id="3399" name="Mnemonics…"/>
          <p:cNvSpPr txBox="1"/>
          <p:nvPr>
            <p:ph type="body" idx="4294967295"/>
          </p:nvPr>
        </p:nvSpPr>
        <p:spPr>
          <a:xfrm>
            <a:off x="340923" y="2214875"/>
            <a:ext cx="11054082" cy="5852172"/>
          </a:xfrm>
          <a:prstGeom prst="rect">
            <a:avLst/>
          </a:prstGeom>
        </p:spPr>
        <p:txBody>
          <a:bodyPr lIns="0" tIns="0" rIns="0" bIns="0" anchor="t"/>
          <a:lstStyle/>
          <a:p>
            <a:pPr marL="838200" indent="-838200" defTabSz="1300480">
              <a:spcBef>
                <a:spcPts val="900"/>
              </a:spcBef>
              <a:buSzPct val="100000"/>
              <a:defRPr sz="4400">
                <a:latin typeface="Arial"/>
                <a:ea typeface="Arial"/>
                <a:cs typeface="Arial"/>
                <a:sym typeface="Arial"/>
              </a:defRPr>
            </a:pPr>
            <a:r>
              <a:t>Mnemonics</a:t>
            </a:r>
          </a:p>
          <a:p>
            <a:pPr lvl="1" marL="1060450" indent="-603250" defTabSz="1300480">
              <a:spcBef>
                <a:spcPts val="800"/>
              </a:spcBef>
              <a:buSzPct val="100000"/>
              <a:buChar char="–"/>
              <a:defRPr sz="3800">
                <a:latin typeface="Arial"/>
                <a:ea typeface="Arial"/>
                <a:cs typeface="Arial"/>
                <a:sym typeface="Arial"/>
              </a:defRPr>
            </a:pPr>
            <a:r>
              <a:t>Making up a sentence to help to remember</a:t>
            </a:r>
          </a:p>
          <a:p>
            <a:pPr lvl="1" marL="845002" indent="-387802" defTabSz="1300480">
              <a:spcBef>
                <a:spcPts val="800"/>
              </a:spcBef>
              <a:buSzPct val="100000"/>
              <a:buChar char="–"/>
              <a:defRPr sz="3800">
                <a:latin typeface="Arial"/>
                <a:ea typeface="Arial"/>
                <a:cs typeface="Arial"/>
                <a:sym typeface="Arial"/>
              </a:defRPr>
            </a:pPr>
          </a:p>
          <a:p>
            <a:pPr lvl="1" marL="0" indent="650240" defTabSz="1300480">
              <a:spcBef>
                <a:spcPts val="800"/>
              </a:spcBef>
              <a:buSzTx/>
              <a:buNone/>
              <a:defRPr b="1" sz="3800">
                <a:latin typeface="Arial"/>
                <a:ea typeface="Arial"/>
                <a:cs typeface="Arial"/>
                <a:sym typeface="Arial"/>
              </a:defRPr>
            </a:pPr>
            <a:r>
              <a:t>separate</a:t>
            </a:r>
            <a:r>
              <a:rPr b="0"/>
              <a:t> – there’s </a:t>
            </a:r>
            <a:r>
              <a:rPr>
                <a:solidFill>
                  <a:srgbClr val="FF0000"/>
                </a:solidFill>
              </a:rPr>
              <a:t>a rat </a:t>
            </a:r>
            <a:r>
              <a:rPr b="0"/>
              <a:t>in sep</a:t>
            </a:r>
            <a:r>
              <a:rPr>
                <a:solidFill>
                  <a:srgbClr val="FF0000"/>
                </a:solidFill>
              </a:rPr>
              <a:t>arat</a:t>
            </a:r>
            <a:r>
              <a:rPr b="0"/>
              <a:t>e</a:t>
            </a:r>
          </a:p>
          <a:p>
            <a:pPr lvl="1" marL="0" indent="650240" defTabSz="1300480">
              <a:spcBef>
                <a:spcPts val="800"/>
              </a:spcBef>
              <a:buSzTx/>
              <a:buNone/>
              <a:defRPr b="1" sz="3800">
                <a:latin typeface="Arial"/>
                <a:ea typeface="Arial"/>
                <a:cs typeface="Arial"/>
                <a:sym typeface="Arial"/>
              </a:defRPr>
            </a:pPr>
            <a:r>
              <a:t>ight – </a:t>
            </a:r>
            <a:r>
              <a:rPr>
                <a:solidFill>
                  <a:srgbClr val="FF0000"/>
                </a:solidFill>
              </a:rPr>
              <a:t>I</a:t>
            </a:r>
            <a:r>
              <a:rPr b="0"/>
              <a:t> </a:t>
            </a:r>
            <a:r>
              <a:rPr>
                <a:solidFill>
                  <a:srgbClr val="FF0000"/>
                </a:solidFill>
              </a:rPr>
              <a:t>g</a:t>
            </a:r>
            <a:r>
              <a:rPr b="0"/>
              <a:t>o </a:t>
            </a:r>
            <a:r>
              <a:rPr>
                <a:solidFill>
                  <a:srgbClr val="FF0000"/>
                </a:solidFill>
              </a:rPr>
              <a:t>h</a:t>
            </a:r>
            <a:r>
              <a:rPr b="0"/>
              <a:t>ome </a:t>
            </a:r>
            <a:r>
              <a:rPr>
                <a:solidFill>
                  <a:srgbClr val="FF0000"/>
                </a:solidFill>
              </a:rPr>
              <a:t>t</a:t>
            </a:r>
            <a:r>
              <a:rPr b="0"/>
              <a:t>onight</a:t>
            </a:r>
          </a:p>
          <a:p>
            <a:pPr lvl="1" marL="0" indent="650240" defTabSz="1300480">
              <a:spcBef>
                <a:spcPts val="800"/>
              </a:spcBef>
              <a:buSzTx/>
              <a:buNone/>
              <a:defRPr b="1" sz="3800">
                <a:latin typeface="Arial"/>
                <a:ea typeface="Arial"/>
                <a:cs typeface="Arial"/>
                <a:sym typeface="Arial"/>
              </a:defRPr>
            </a:pPr>
            <a:r>
              <a:t>rhythm</a:t>
            </a:r>
            <a:r>
              <a:rPr b="0"/>
              <a:t> – </a:t>
            </a:r>
            <a:r>
              <a:rPr>
                <a:solidFill>
                  <a:srgbClr val="FF0000"/>
                </a:solidFill>
              </a:rPr>
              <a:t>r</a:t>
            </a:r>
            <a:r>
              <a:rPr b="0"/>
              <a:t>hythm </a:t>
            </a:r>
            <a:r>
              <a:rPr>
                <a:solidFill>
                  <a:srgbClr val="FF0000"/>
                </a:solidFill>
              </a:rPr>
              <a:t>h</a:t>
            </a:r>
            <a:r>
              <a:rPr b="0"/>
              <a:t>elps </a:t>
            </a:r>
            <a:r>
              <a:rPr>
                <a:solidFill>
                  <a:srgbClr val="FF0000"/>
                </a:solidFill>
              </a:rPr>
              <a:t>y</a:t>
            </a:r>
            <a:r>
              <a:rPr b="0"/>
              <a:t>our </a:t>
            </a:r>
            <a:r>
              <a:rPr>
                <a:solidFill>
                  <a:srgbClr val="FF0000"/>
                </a:solidFill>
              </a:rPr>
              <a:t>t</a:t>
            </a:r>
            <a:r>
              <a:rPr b="0"/>
              <a:t>wo </a:t>
            </a:r>
            <a:r>
              <a:rPr>
                <a:solidFill>
                  <a:srgbClr val="FF0000"/>
                </a:solidFill>
              </a:rPr>
              <a:t>h</a:t>
            </a:r>
            <a:r>
              <a:rPr b="0"/>
              <a:t>ips </a:t>
            </a:r>
            <a:r>
              <a:rPr>
                <a:solidFill>
                  <a:srgbClr val="FF0000"/>
                </a:solidFill>
              </a:rPr>
              <a:t>m</a:t>
            </a:r>
            <a:r>
              <a:rPr b="0"/>
              <a:t>ove</a:t>
            </a:r>
          </a:p>
        </p:txBody>
      </p:sp>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401" name="Memory Strategies 5"/>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5</a:t>
            </a:r>
          </a:p>
        </p:txBody>
      </p:sp>
      <p:sp>
        <p:nvSpPr>
          <p:cNvPr id="3402" name="Find and focus…"/>
          <p:cNvSpPr txBox="1"/>
          <p:nvPr>
            <p:ph type="body" sz="quarter" idx="4294967295"/>
          </p:nvPr>
        </p:nvSpPr>
        <p:spPr>
          <a:xfrm>
            <a:off x="975359" y="2817703"/>
            <a:ext cx="11054082" cy="1957498"/>
          </a:xfrm>
          <a:prstGeom prst="rect">
            <a:avLst/>
          </a:prstGeom>
        </p:spPr>
        <p:txBody>
          <a:bodyPr lIns="0" tIns="0" rIns="0" bIns="0" anchor="t"/>
          <a:lstStyle>
            <a:lvl1pPr marL="838200" indent="-838200" defTabSz="1300480">
              <a:spcBef>
                <a:spcPts val="900"/>
              </a:spcBef>
              <a:buSzPct val="100000"/>
              <a:defRPr sz="4400">
                <a:latin typeface="Arial"/>
                <a:ea typeface="Arial"/>
                <a:cs typeface="Arial"/>
                <a:sym typeface="Arial"/>
              </a:defRPr>
            </a:lvl1pPr>
            <a:lvl2pPr marL="1060450" indent="-603250" defTabSz="1300480">
              <a:spcBef>
                <a:spcPts val="800"/>
              </a:spcBef>
              <a:buSzPct val="100000"/>
              <a:buChar char="–"/>
              <a:defRPr sz="3800">
                <a:latin typeface="Arial"/>
                <a:ea typeface="Arial"/>
                <a:cs typeface="Arial"/>
                <a:sym typeface="Arial"/>
              </a:defRPr>
            </a:lvl2pPr>
          </a:lstStyle>
          <a:p>
            <a:pPr/>
            <a:r>
              <a:t>Find and focus</a:t>
            </a:r>
          </a:p>
          <a:p>
            <a:pPr lvl="1"/>
            <a:r>
              <a:t>on the tricky part of the word</a:t>
            </a:r>
          </a:p>
        </p:txBody>
      </p:sp>
      <p:sp>
        <p:nvSpPr>
          <p:cNvPr id="3403" name="cemetery"/>
          <p:cNvSpPr txBox="1"/>
          <p:nvPr/>
        </p:nvSpPr>
        <p:spPr>
          <a:xfrm>
            <a:off x="3429560" y="5154505"/>
            <a:ext cx="5786690" cy="119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300480">
              <a:defRPr sz="8400">
                <a:latin typeface="Arial"/>
                <a:ea typeface="Arial"/>
                <a:cs typeface="Arial"/>
                <a:sym typeface="Arial"/>
              </a:defRPr>
            </a:pPr>
            <a:r>
              <a:t>c</a:t>
            </a:r>
            <a:r>
              <a:rPr>
                <a:solidFill>
                  <a:srgbClr val="FF0000"/>
                </a:solidFill>
              </a:rPr>
              <a:t>e</a:t>
            </a:r>
            <a:r>
              <a:t>m</a:t>
            </a:r>
            <a:r>
              <a:rPr>
                <a:solidFill>
                  <a:srgbClr val="FF0000"/>
                </a:solidFill>
              </a:rPr>
              <a:t>e</a:t>
            </a:r>
            <a:r>
              <a:t>t</a:t>
            </a:r>
            <a:r>
              <a:rPr>
                <a:solidFill>
                  <a:srgbClr val="FF0000"/>
                </a:solidFill>
              </a:rPr>
              <a:t>e</a:t>
            </a:r>
            <a:r>
              <a:t>ry</a:t>
            </a:r>
          </a:p>
        </p:txBody>
      </p:sp>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405" name="Memory Strategies 6"/>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6</a:t>
            </a:r>
          </a:p>
        </p:txBody>
      </p:sp>
      <p:sp>
        <p:nvSpPr>
          <p:cNvPr id="3406" name="Words within words"/>
          <p:cNvSpPr txBox="1"/>
          <p:nvPr>
            <p:ph type="body" sz="quarter" idx="4294967295"/>
          </p:nvPr>
        </p:nvSpPr>
        <p:spPr>
          <a:xfrm>
            <a:off x="975359" y="2817704"/>
            <a:ext cx="11054082" cy="1239524"/>
          </a:xfrm>
          <a:prstGeom prst="rect">
            <a:avLst/>
          </a:prstGeom>
        </p:spPr>
        <p:txBody>
          <a:bodyPr lIns="0" tIns="0" rIns="0" bIns="0" anchor="t"/>
          <a:lstStyle>
            <a:lvl1pPr marL="838200" indent="-838200" defTabSz="1300480">
              <a:spcBef>
                <a:spcPts val="900"/>
              </a:spcBef>
              <a:buSzPct val="100000"/>
              <a:defRPr sz="4400">
                <a:latin typeface="Arial"/>
                <a:ea typeface="Arial"/>
                <a:cs typeface="Arial"/>
                <a:sym typeface="Arial"/>
              </a:defRPr>
            </a:lvl1pPr>
          </a:lstStyle>
          <a:p>
            <a:pPr/>
            <a:r>
              <a:t>Words within words</a:t>
            </a:r>
          </a:p>
        </p:txBody>
      </p:sp>
      <p:sp>
        <p:nvSpPr>
          <p:cNvPr id="3407" name="unparalleled"/>
          <p:cNvSpPr txBox="1"/>
          <p:nvPr/>
        </p:nvSpPr>
        <p:spPr>
          <a:xfrm>
            <a:off x="2302930" y="3750166"/>
            <a:ext cx="7475505" cy="119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300480">
              <a:defRPr sz="8400">
                <a:latin typeface="Arial"/>
                <a:ea typeface="Arial"/>
                <a:cs typeface="Arial"/>
                <a:sym typeface="Arial"/>
              </a:defRPr>
            </a:pPr>
            <a:r>
              <a:t>un</a:t>
            </a:r>
            <a:r>
              <a:rPr>
                <a:solidFill>
                  <a:srgbClr val="FF0000"/>
                </a:solidFill>
              </a:rPr>
              <a:t>parallel</a:t>
            </a:r>
            <a:r>
              <a:t>ed</a:t>
            </a:r>
          </a:p>
        </p:txBody>
      </p:sp>
      <p:sp>
        <p:nvSpPr>
          <p:cNvPr id="3408" name="sovereign"/>
          <p:cNvSpPr txBox="1"/>
          <p:nvPr/>
        </p:nvSpPr>
        <p:spPr>
          <a:xfrm>
            <a:off x="2917045" y="5718950"/>
            <a:ext cx="4411241" cy="10733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defTabSz="1300480">
              <a:defRPr sz="7600">
                <a:latin typeface="Arial"/>
                <a:ea typeface="Arial"/>
                <a:cs typeface="Arial"/>
                <a:sym typeface="Arial"/>
              </a:defRPr>
            </a:pPr>
            <a:r>
              <a:t>sove</a:t>
            </a:r>
            <a:r>
              <a:rPr b="1">
                <a:solidFill>
                  <a:srgbClr val="FF0000"/>
                </a:solidFill>
              </a:rPr>
              <a:t>reign</a:t>
            </a:r>
          </a:p>
        </p:txBody>
      </p:sp>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1B2DF"/>
        </a:solidFill>
      </p:bgPr>
    </p:bg>
    <p:spTree>
      <p:nvGrpSpPr>
        <p:cNvPr id="1" name=""/>
        <p:cNvGrpSpPr/>
        <p:nvPr/>
      </p:nvGrpSpPr>
      <p:grpSpPr>
        <a:xfrm>
          <a:off x="0" y="0"/>
          <a:ext cx="0" cy="0"/>
          <a:chOff x="0" y="0"/>
          <a:chExt cx="0" cy="0"/>
        </a:xfrm>
      </p:grpSpPr>
      <p:sp>
        <p:nvSpPr>
          <p:cNvPr id="3410" name="Memory Strategies 7"/>
          <p:cNvSpPr txBox="1"/>
          <p:nvPr>
            <p:ph type="title" idx="4294967295"/>
          </p:nvPr>
        </p:nvSpPr>
        <p:spPr>
          <a:xfrm>
            <a:off x="975359" y="866983"/>
            <a:ext cx="11054082" cy="1625609"/>
          </a:xfrm>
          <a:prstGeom prst="rect">
            <a:avLst/>
          </a:prstGeom>
        </p:spPr>
        <p:txBody>
          <a:bodyPr lIns="0" tIns="0" rIns="0" bIns="0"/>
          <a:lstStyle>
            <a:lvl1pPr algn="l" defTabSz="1300480">
              <a:defRPr b="1" sz="5600">
                <a:latin typeface="Arial"/>
                <a:ea typeface="Arial"/>
                <a:cs typeface="Arial"/>
                <a:sym typeface="Arial"/>
              </a:defRPr>
            </a:lvl1pPr>
          </a:lstStyle>
          <a:p>
            <a:pPr/>
            <a:r>
              <a:t>Memory Strategies 7</a:t>
            </a:r>
          </a:p>
        </p:txBody>
      </p:sp>
      <p:sp>
        <p:nvSpPr>
          <p:cNvPr id="3411" name="Exaggerate the pronunciation"/>
          <p:cNvSpPr txBox="1"/>
          <p:nvPr>
            <p:ph type="body" sz="quarter" idx="4294967295"/>
          </p:nvPr>
        </p:nvSpPr>
        <p:spPr>
          <a:xfrm>
            <a:off x="975359" y="2817703"/>
            <a:ext cx="11054082" cy="1650440"/>
          </a:xfrm>
          <a:prstGeom prst="rect">
            <a:avLst/>
          </a:prstGeom>
        </p:spPr>
        <p:txBody>
          <a:bodyPr lIns="0" tIns="0" rIns="0" bIns="0" anchor="t"/>
          <a:lstStyle>
            <a:lvl1pPr marL="838200" indent="-838200" defTabSz="1300480">
              <a:spcBef>
                <a:spcPts val="900"/>
              </a:spcBef>
              <a:buSzPct val="100000"/>
              <a:defRPr sz="4400">
                <a:latin typeface="Arial"/>
                <a:ea typeface="Arial"/>
                <a:cs typeface="Arial"/>
                <a:sym typeface="Arial"/>
              </a:defRPr>
            </a:lvl1pPr>
          </a:lstStyle>
          <a:p>
            <a:pPr/>
            <a:r>
              <a:t>Exaggerate the pronunciation</a:t>
            </a:r>
          </a:p>
        </p:txBody>
      </p:sp>
      <p:sp>
        <p:nvSpPr>
          <p:cNvPr id="3412" name="Pedlar"/>
          <p:cNvSpPr txBox="1"/>
          <p:nvPr/>
        </p:nvSpPr>
        <p:spPr>
          <a:xfrm>
            <a:off x="4149795" y="4775198"/>
            <a:ext cx="4707472" cy="119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300480">
              <a:defRPr sz="8400">
                <a:latin typeface="Arial"/>
                <a:ea typeface="Arial"/>
                <a:cs typeface="Arial"/>
                <a:sym typeface="Arial"/>
              </a:defRPr>
            </a:pPr>
            <a:r>
              <a:t>Pedl</a:t>
            </a:r>
            <a:r>
              <a:rPr>
                <a:solidFill>
                  <a:srgbClr val="FF0000"/>
                </a:solidFill>
              </a:rPr>
              <a:t>ar</a:t>
            </a:r>
          </a:p>
        </p:txBody>
      </p:sp>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4" name="Agenda - Morning Session"/>
          <p:cNvSpPr txBox="1"/>
          <p:nvPr>
            <p:ph type="title" idx="4294967295"/>
          </p:nvPr>
        </p:nvSpPr>
        <p:spPr>
          <a:xfrm>
            <a:off x="650237" y="130950"/>
            <a:ext cx="11704326" cy="2144891"/>
          </a:xfrm>
          <a:prstGeom prst="rect">
            <a:avLst/>
          </a:prstGeom>
        </p:spPr>
        <p:txBody>
          <a:bodyPr lIns="65022" tIns="65022" rIns="65022" bIns="65022"/>
          <a:lstStyle>
            <a:lvl1pPr algn="l" defTabSz="1300480">
              <a:defRPr b="1" sz="5600">
                <a:latin typeface="Arial"/>
                <a:ea typeface="Arial"/>
                <a:cs typeface="Arial"/>
                <a:sym typeface="Arial"/>
              </a:defRPr>
            </a:lvl1pPr>
          </a:lstStyle>
          <a:p>
            <a:pPr/>
            <a:r>
              <a:t>Agenda - Morning Session</a:t>
            </a:r>
          </a:p>
        </p:txBody>
      </p:sp>
      <p:sp>
        <p:nvSpPr>
          <p:cNvPr id="3415" name="Prediction…"/>
          <p:cNvSpPr txBox="1"/>
          <p:nvPr>
            <p:ph type="body" idx="4294967295"/>
          </p:nvPr>
        </p:nvSpPr>
        <p:spPr>
          <a:xfrm>
            <a:off x="650237" y="2275838"/>
            <a:ext cx="11704326" cy="7477760"/>
          </a:xfrm>
          <a:prstGeom prst="rect">
            <a:avLst/>
          </a:prstGeom>
        </p:spPr>
        <p:txBody>
          <a:bodyPr lIns="65022" tIns="65022" rIns="65022" bIns="65022" anchor="t"/>
          <a:lstStyle/>
          <a:p>
            <a:pPr marL="471487" indent="-471487" defTabSz="1300480">
              <a:spcBef>
                <a:spcPts val="1000"/>
              </a:spcBef>
              <a:buSzPct val="100000"/>
              <a:buChar char="»"/>
              <a:defRPr sz="4400">
                <a:latin typeface="Arial"/>
                <a:ea typeface="Arial"/>
                <a:cs typeface="Arial"/>
                <a:sym typeface="Arial"/>
              </a:defRPr>
            </a:pPr>
            <a:r>
              <a:t>Character Inference</a:t>
            </a:r>
          </a:p>
          <a:p>
            <a:pPr marL="471487" indent="-471487" defTabSz="1300480">
              <a:spcBef>
                <a:spcPts val="1000"/>
              </a:spcBef>
              <a:buSzPct val="100000"/>
              <a:buChar char="»"/>
              <a:defRPr sz="4400">
                <a:latin typeface="Arial"/>
                <a:ea typeface="Arial"/>
                <a:cs typeface="Arial"/>
                <a:sym typeface="Arial"/>
              </a:defRPr>
            </a:pPr>
            <a:r>
              <a:t>A non-fiction teaching sequence and ideas</a:t>
            </a:r>
          </a:p>
          <a:p>
            <a:pPr marL="471487" indent="-471487" defTabSz="1300480">
              <a:spcBef>
                <a:spcPts val="1000"/>
              </a:spcBef>
              <a:buSzPct val="100000"/>
              <a:buChar char="»"/>
              <a:defRPr sz="4400">
                <a:latin typeface="Arial"/>
                <a:ea typeface="Arial"/>
                <a:cs typeface="Arial"/>
                <a:sym typeface="Arial"/>
              </a:defRPr>
            </a:pPr>
            <a:r>
              <a:t>Non-fiction SATS</a:t>
            </a:r>
          </a:p>
          <a:p>
            <a:pPr marL="471487" indent="-471487" defTabSz="1300480">
              <a:spcBef>
                <a:spcPts val="1000"/>
              </a:spcBef>
              <a:buSzPct val="100000"/>
              <a:buChar char="»"/>
              <a:defRPr sz="4400">
                <a:latin typeface="Arial"/>
                <a:ea typeface="Arial"/>
                <a:cs typeface="Arial"/>
                <a:sym typeface="Arial"/>
              </a:defRPr>
            </a:pPr>
            <a:r>
              <a:t>Reading to writing ideas</a:t>
            </a:r>
          </a:p>
          <a:p>
            <a:pPr marL="471487" indent="-471487" defTabSz="1300480">
              <a:spcBef>
                <a:spcPts val="1000"/>
              </a:spcBef>
              <a:buSzPct val="100000"/>
              <a:buChar char="»"/>
              <a:defRPr sz="4400">
                <a:latin typeface="Arial"/>
                <a:ea typeface="Arial"/>
                <a:cs typeface="Arial"/>
                <a:sym typeface="Arial"/>
              </a:defRPr>
            </a:pPr>
            <a:r>
              <a:t>Writing expectations and effective practice</a:t>
            </a:r>
          </a:p>
          <a:p>
            <a:pPr marL="471487" indent="-471487" defTabSz="1300480">
              <a:spcBef>
                <a:spcPts val="1000"/>
              </a:spcBef>
              <a:buSzPct val="100000"/>
              <a:buChar char="»"/>
              <a:defRPr sz="4400">
                <a:latin typeface="Arial"/>
                <a:ea typeface="Arial"/>
                <a:cs typeface="Arial"/>
                <a:sym typeface="Arial"/>
              </a:defRPr>
            </a:pPr>
            <a:r>
              <a:t>Greater Depth in writing</a:t>
            </a:r>
          </a:p>
          <a:p>
            <a:pPr lvl="4" marL="2300284" indent="-471484" defTabSz="1300480">
              <a:spcBef>
                <a:spcPts val="1000"/>
              </a:spcBef>
              <a:buSzPct val="100000"/>
              <a:buChar char="»"/>
              <a:defRPr sz="2900">
                <a:latin typeface="Arial"/>
                <a:ea typeface="Arial"/>
                <a:cs typeface="Arial"/>
                <a:sym typeface="Arial"/>
              </a:defRPr>
            </a:pPr>
            <a:r>
              <a:t>CIA</a:t>
            </a:r>
          </a:p>
          <a:p>
            <a:pPr lvl="4" marL="2300284" indent="-471484" defTabSz="1300480">
              <a:spcBef>
                <a:spcPts val="1000"/>
              </a:spcBef>
              <a:buSzPct val="100000"/>
              <a:buChar char="»"/>
              <a:defRPr sz="2900">
                <a:latin typeface="Arial"/>
                <a:ea typeface="Arial"/>
                <a:cs typeface="Arial"/>
                <a:sym typeface="Arial"/>
              </a:defRPr>
            </a:pPr>
            <a:r>
              <a:t>Exemplar materials</a:t>
            </a: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7" name="Agenda - afternoon Session"/>
          <p:cNvSpPr txBox="1"/>
          <p:nvPr>
            <p:ph type="title" idx="4294967295"/>
          </p:nvPr>
        </p:nvSpPr>
        <p:spPr>
          <a:xfrm>
            <a:off x="650237" y="130950"/>
            <a:ext cx="11704326" cy="2144891"/>
          </a:xfrm>
          <a:prstGeom prst="rect">
            <a:avLst/>
          </a:prstGeom>
        </p:spPr>
        <p:txBody>
          <a:bodyPr lIns="65022" tIns="65022" rIns="65022" bIns="65022"/>
          <a:lstStyle>
            <a:lvl1pPr algn="l" defTabSz="1300480">
              <a:defRPr b="1" sz="5600">
                <a:latin typeface="Arial"/>
                <a:ea typeface="Arial"/>
                <a:cs typeface="Arial"/>
                <a:sym typeface="Arial"/>
              </a:defRPr>
            </a:lvl1pPr>
          </a:lstStyle>
          <a:p>
            <a:pPr/>
            <a:r>
              <a:t>Agenda - afternoon Session</a:t>
            </a:r>
          </a:p>
        </p:txBody>
      </p:sp>
      <p:sp>
        <p:nvSpPr>
          <p:cNvPr id="3418" name="Punctuation and Grammar Test…"/>
          <p:cNvSpPr txBox="1"/>
          <p:nvPr>
            <p:ph type="body" idx="4294967295"/>
          </p:nvPr>
        </p:nvSpPr>
        <p:spPr>
          <a:xfrm>
            <a:off x="650237" y="2275838"/>
            <a:ext cx="11704326" cy="7477760"/>
          </a:xfrm>
          <a:prstGeom prst="rect">
            <a:avLst/>
          </a:prstGeom>
        </p:spPr>
        <p:txBody>
          <a:bodyPr lIns="65022" tIns="65022" rIns="65022" bIns="65022" anchor="t"/>
          <a:lstStyle/>
          <a:p>
            <a:pPr marL="471487" indent="-471487" defTabSz="1300480">
              <a:spcBef>
                <a:spcPts val="1000"/>
              </a:spcBef>
              <a:buSzPct val="100000"/>
              <a:buChar char="»"/>
              <a:defRPr sz="4400">
                <a:latin typeface="Arial"/>
                <a:ea typeface="Arial"/>
                <a:cs typeface="Arial"/>
                <a:sym typeface="Arial"/>
              </a:defRPr>
            </a:pPr>
            <a:r>
              <a:t>Poetry</a:t>
            </a:r>
          </a:p>
          <a:p>
            <a:pPr lvl="1" marL="915987" indent="-471487" defTabSz="1300480">
              <a:spcBef>
                <a:spcPts val="1000"/>
              </a:spcBef>
              <a:buSzPct val="100000"/>
              <a:buChar char="»"/>
              <a:defRPr sz="4400">
                <a:latin typeface="Arial"/>
                <a:ea typeface="Arial"/>
                <a:cs typeface="Arial"/>
                <a:sym typeface="Arial"/>
              </a:defRPr>
            </a:pPr>
            <a:r>
              <a:t>A teaching sequence and ideas</a:t>
            </a:r>
          </a:p>
          <a:p>
            <a:pPr lvl="1" marL="915987" indent="-471487" defTabSz="1300480">
              <a:spcBef>
                <a:spcPts val="1000"/>
              </a:spcBef>
              <a:buSzPct val="100000"/>
              <a:buChar char="»"/>
              <a:defRPr sz="4400">
                <a:latin typeface="Arial"/>
                <a:ea typeface="Arial"/>
                <a:cs typeface="Arial"/>
                <a:sym typeface="Arial"/>
              </a:defRPr>
            </a:pPr>
            <a:r>
              <a:t>SATS</a:t>
            </a:r>
          </a:p>
          <a:p>
            <a:pPr marL="471487" indent="-471487" defTabSz="1300480">
              <a:spcBef>
                <a:spcPts val="1000"/>
              </a:spcBef>
              <a:buSzPct val="100000"/>
              <a:buChar char="»"/>
              <a:defRPr sz="4400">
                <a:latin typeface="Arial"/>
                <a:ea typeface="Arial"/>
                <a:cs typeface="Arial"/>
                <a:sym typeface="Arial"/>
              </a:defRPr>
            </a:pPr>
            <a:r>
              <a:t>Previous tests</a:t>
            </a:r>
          </a:p>
          <a:p>
            <a:pPr marL="471487" indent="-471487" defTabSz="1300480">
              <a:spcBef>
                <a:spcPts val="1000"/>
              </a:spcBef>
              <a:buSzPct val="100000"/>
              <a:buChar char="»"/>
              <a:defRPr sz="4400">
                <a:latin typeface="Arial"/>
                <a:ea typeface="Arial"/>
                <a:cs typeface="Arial"/>
                <a:sym typeface="Arial"/>
              </a:defRPr>
            </a:pPr>
            <a:r>
              <a:t>Ideas for teaching spelling</a:t>
            </a:r>
          </a:p>
          <a:p>
            <a:pPr marL="471487" indent="-471487" defTabSz="1300480">
              <a:spcBef>
                <a:spcPts val="1000"/>
              </a:spcBef>
              <a:buSzPct val="100000"/>
              <a:buChar char="»"/>
              <a:defRPr sz="4400">
                <a:latin typeface="Arial"/>
                <a:ea typeface="Arial"/>
                <a:cs typeface="Arial"/>
                <a:sym typeface="Arial"/>
              </a:defRPr>
            </a:pPr>
            <a:r>
              <a:t>Memory strategies</a:t>
            </a:r>
          </a:p>
          <a:p>
            <a:pPr marL="471487" indent="-471487" defTabSz="1300480">
              <a:spcBef>
                <a:spcPts val="1000"/>
              </a:spcBef>
              <a:buSzPct val="100000"/>
              <a:buChar char="»"/>
              <a:defRPr sz="4400">
                <a:latin typeface="Arial"/>
                <a:ea typeface="Arial"/>
                <a:cs typeface="Arial"/>
                <a:sym typeface="Arial"/>
              </a:defRPr>
            </a:pPr>
            <a:r>
              <a:t>Spelling games and resources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80" name="Chart 1061"/>
          <p:cNvGraphicFramePr/>
          <p:nvPr/>
        </p:nvGraphicFramePr>
        <p:xfrm>
          <a:off x="-2678" y="1880870"/>
          <a:ext cx="4549149" cy="4549150"/>
        </p:xfrm>
        <a:graphic xmlns:a="http://schemas.openxmlformats.org/drawingml/2006/main">
          <a:graphicData uri="http://schemas.openxmlformats.org/drawingml/2006/chart">
            <c:chart xmlns:c="http://schemas.openxmlformats.org/drawingml/2006/chart" r:id="rId2"/>
          </a:graphicData>
        </a:graphic>
      </p:graphicFrame>
      <p:sp>
        <p:nvSpPr>
          <p:cNvPr id="1781" name="Shape 1062"/>
          <p:cNvSpPr txBox="1"/>
          <p:nvPr/>
        </p:nvSpPr>
        <p:spPr>
          <a:xfrm>
            <a:off x="508321" y="1241153"/>
            <a:ext cx="3527145" cy="611216"/>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sz="3400">
                <a:latin typeface="Arial"/>
                <a:ea typeface="Arial"/>
                <a:cs typeface="Arial"/>
                <a:sym typeface="Arial"/>
              </a:defRPr>
            </a:lvl1pPr>
          </a:lstStyle>
          <a:p>
            <a:pPr/>
            <a:r>
              <a:t>KS2 Overall 2016</a:t>
            </a:r>
          </a:p>
        </p:txBody>
      </p:sp>
      <p:graphicFrame>
        <p:nvGraphicFramePr>
          <p:cNvPr id="1782" name="Chart 1061"/>
          <p:cNvGraphicFramePr/>
          <p:nvPr/>
        </p:nvGraphicFramePr>
        <p:xfrm>
          <a:off x="4453089" y="1993808"/>
          <a:ext cx="4289742" cy="4289742"/>
        </p:xfrm>
        <a:graphic xmlns:a="http://schemas.openxmlformats.org/drawingml/2006/main">
          <a:graphicData uri="http://schemas.openxmlformats.org/drawingml/2006/chart">
            <c:chart xmlns:c="http://schemas.openxmlformats.org/drawingml/2006/chart" r:id="rId3"/>
          </a:graphicData>
        </a:graphic>
      </p:graphicFrame>
      <p:sp>
        <p:nvSpPr>
          <p:cNvPr id="1783" name="Shape 1062"/>
          <p:cNvSpPr txBox="1"/>
          <p:nvPr/>
        </p:nvSpPr>
        <p:spPr>
          <a:xfrm>
            <a:off x="4834385" y="1241153"/>
            <a:ext cx="3527144" cy="611216"/>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sz="3400">
                <a:latin typeface="Arial"/>
                <a:ea typeface="Arial"/>
                <a:cs typeface="Arial"/>
                <a:sym typeface="Arial"/>
              </a:defRPr>
            </a:lvl1pPr>
          </a:lstStyle>
          <a:p>
            <a:pPr/>
            <a:r>
              <a:t>KS2 Overall 2017</a:t>
            </a:r>
          </a:p>
        </p:txBody>
      </p:sp>
      <p:sp>
        <p:nvSpPr>
          <p:cNvPr id="1784" name="Shape 1062"/>
          <p:cNvSpPr txBox="1"/>
          <p:nvPr/>
        </p:nvSpPr>
        <p:spPr>
          <a:xfrm>
            <a:off x="9160450" y="1241153"/>
            <a:ext cx="3527144" cy="611216"/>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sz="3400">
                <a:latin typeface="Arial"/>
                <a:ea typeface="Arial"/>
                <a:cs typeface="Arial"/>
                <a:sym typeface="Arial"/>
              </a:defRPr>
            </a:lvl1pPr>
          </a:lstStyle>
          <a:p>
            <a:pPr/>
            <a:r>
              <a:t>KS2 Overall 2018</a:t>
            </a:r>
          </a:p>
        </p:txBody>
      </p:sp>
      <p:graphicFrame>
        <p:nvGraphicFramePr>
          <p:cNvPr id="1785" name="Chart 1061"/>
          <p:cNvGraphicFramePr/>
          <p:nvPr/>
        </p:nvGraphicFramePr>
        <p:xfrm>
          <a:off x="9007866" y="2336854"/>
          <a:ext cx="3832312" cy="3832311"/>
        </p:xfrm>
        <a:graphic xmlns:a="http://schemas.openxmlformats.org/drawingml/2006/main">
          <a:graphicData uri="http://schemas.openxmlformats.org/drawingml/2006/chart">
            <c:chart xmlns:c="http://schemas.openxmlformats.org/drawingml/2006/chart" r:id="rId4"/>
          </a:graphicData>
        </a:graphic>
      </p:graphicFrame>
      <p:sp>
        <p:nvSpPr>
          <p:cNvPr id="1786" name="2b: Retrieve and record info’ / identify key details from F and NF"/>
          <p:cNvSpPr txBox="1"/>
          <p:nvPr/>
        </p:nvSpPr>
        <p:spPr>
          <a:xfrm>
            <a:off x="2583178" y="7517427"/>
            <a:ext cx="7838441"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2000">
                <a:solidFill>
                  <a:srgbClr val="4EAD2B"/>
                </a:solidFill>
                <a:latin typeface="Avenir Heavy"/>
                <a:ea typeface="Avenir Heavy"/>
                <a:cs typeface="Avenir Heavy"/>
                <a:sym typeface="Avenir Heavy"/>
              </a:defRPr>
            </a:lvl1pPr>
          </a:lstStyle>
          <a:p>
            <a:pPr/>
            <a:r>
              <a:t>2b: Retrieve and record info’ / identify key details from F and NF</a:t>
            </a:r>
          </a:p>
        </p:txBody>
      </p:sp>
      <p:sp>
        <p:nvSpPr>
          <p:cNvPr id="1787" name="2d: Make inferences from the text / explain and justify inferences with evidence from the text"/>
          <p:cNvSpPr txBox="1"/>
          <p:nvPr/>
        </p:nvSpPr>
        <p:spPr>
          <a:xfrm>
            <a:off x="1110426" y="8337270"/>
            <a:ext cx="11254233"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2000">
                <a:solidFill>
                  <a:srgbClr val="FF9300"/>
                </a:solidFill>
                <a:latin typeface="Avenir Heavy"/>
                <a:ea typeface="Avenir Heavy"/>
                <a:cs typeface="Avenir Heavy"/>
                <a:sym typeface="Avenir Heavy"/>
              </a:defRPr>
            </a:lvl1pPr>
          </a:lstStyle>
          <a:p>
            <a:pPr/>
            <a:r>
              <a:t>2d: Make inferences from the text / explain and justify inferences with evidence from the text</a:t>
            </a:r>
          </a:p>
        </p:txBody>
      </p:sp>
      <p:sp>
        <p:nvSpPr>
          <p:cNvPr id="1788" name="2:2:1"/>
          <p:cNvSpPr txBox="1"/>
          <p:nvPr/>
        </p:nvSpPr>
        <p:spPr>
          <a:xfrm>
            <a:off x="5658763" y="6370892"/>
            <a:ext cx="1357072"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vl1pPr>
          </a:lstStyle>
          <a:p>
            <a:pPr/>
            <a:r>
              <a:t>2:2:1</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90" name="Chart 1061"/>
          <p:cNvGraphicFramePr/>
          <p:nvPr/>
        </p:nvGraphicFramePr>
        <p:xfrm>
          <a:off x="370475" y="-644072"/>
          <a:ext cx="12263850" cy="12263850"/>
        </p:xfrm>
        <a:graphic xmlns:a="http://schemas.openxmlformats.org/drawingml/2006/main">
          <a:graphicData uri="http://schemas.openxmlformats.org/drawingml/2006/chart">
            <c:chart xmlns:c="http://schemas.openxmlformats.org/drawingml/2006/chart" r:id="rId2"/>
          </a:graphicData>
        </a:graphic>
      </p:graphicFrame>
      <p:sp>
        <p:nvSpPr>
          <p:cNvPr id="1791" name="Non-fiction 2018 - number of questions"/>
          <p:cNvSpPr txBox="1"/>
          <p:nvPr>
            <p:ph type="title" idx="4294967295"/>
          </p:nvPr>
        </p:nvSpPr>
        <p:spPr>
          <a:xfrm>
            <a:off x="518070" y="-515709"/>
            <a:ext cx="11099805" cy="2159002"/>
          </a:xfrm>
          <a:prstGeom prst="rect">
            <a:avLst/>
          </a:prstGeom>
        </p:spPr>
        <p:txBody>
          <a:bodyPr/>
          <a:lstStyle>
            <a:lvl1pPr algn="l">
              <a:defRPr sz="4800"/>
            </a:lvl1pPr>
          </a:lstStyle>
          <a:p>
            <a:pPr/>
            <a:r>
              <a:t>Non-fiction 2018 - number of questions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3" name="Shape 1062"/>
          <p:cNvSpPr txBox="1"/>
          <p:nvPr/>
        </p:nvSpPr>
        <p:spPr>
          <a:xfrm>
            <a:off x="355270" y="684599"/>
            <a:ext cx="4486887" cy="611217"/>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b="1" sz="3400">
                <a:latin typeface="Arial"/>
                <a:ea typeface="Arial"/>
                <a:cs typeface="Arial"/>
                <a:sym typeface="Arial"/>
              </a:defRPr>
            </a:lvl1pPr>
          </a:lstStyle>
          <a:p>
            <a:pPr/>
            <a:r>
              <a:t>Streaky and Squeaky</a:t>
            </a:r>
          </a:p>
        </p:txBody>
      </p:sp>
      <p:sp>
        <p:nvSpPr>
          <p:cNvPr id="1794" name="Shape 1062"/>
          <p:cNvSpPr txBox="1"/>
          <p:nvPr/>
        </p:nvSpPr>
        <p:spPr>
          <a:xfrm>
            <a:off x="5435443" y="684599"/>
            <a:ext cx="2014368" cy="611217"/>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sz="3400">
                <a:latin typeface="Arial"/>
                <a:ea typeface="Arial"/>
                <a:cs typeface="Arial"/>
                <a:sym typeface="Arial"/>
              </a:defRPr>
            </a:lvl1pPr>
          </a:lstStyle>
          <a:p>
            <a:pPr/>
            <a:r>
              <a:t>The girl…</a:t>
            </a:r>
          </a:p>
        </p:txBody>
      </p:sp>
      <p:sp>
        <p:nvSpPr>
          <p:cNvPr id="1795" name="Shape 1062"/>
          <p:cNvSpPr txBox="1"/>
          <p:nvPr/>
        </p:nvSpPr>
        <p:spPr>
          <a:xfrm>
            <a:off x="9160450" y="684599"/>
            <a:ext cx="2613786" cy="611217"/>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1300480">
              <a:defRPr b="1" sz="3400">
                <a:latin typeface="Arial"/>
                <a:ea typeface="Arial"/>
                <a:cs typeface="Arial"/>
                <a:sym typeface="Arial"/>
              </a:defRPr>
            </a:lvl1pPr>
          </a:lstStyle>
          <a:p>
            <a:pPr/>
            <a:r>
              <a:t>the Leopard</a:t>
            </a:r>
          </a:p>
        </p:txBody>
      </p:sp>
      <p:sp>
        <p:nvSpPr>
          <p:cNvPr id="1796" name="2b: Retrieve and record info’ / identify key details from F and NF"/>
          <p:cNvSpPr txBox="1"/>
          <p:nvPr/>
        </p:nvSpPr>
        <p:spPr>
          <a:xfrm>
            <a:off x="265936" y="7230736"/>
            <a:ext cx="12472925"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3200">
                <a:solidFill>
                  <a:srgbClr val="4EAD2B"/>
                </a:solidFill>
                <a:latin typeface="Avenir Heavy"/>
                <a:ea typeface="Avenir Heavy"/>
                <a:cs typeface="Avenir Heavy"/>
                <a:sym typeface="Avenir Heavy"/>
              </a:defRPr>
            </a:lvl1pPr>
          </a:lstStyle>
          <a:p>
            <a:pPr/>
            <a:r>
              <a:t>2b: Retrieve and record info’ / identify key details from F and NF</a:t>
            </a:r>
          </a:p>
        </p:txBody>
      </p:sp>
      <p:sp>
        <p:nvSpPr>
          <p:cNvPr id="1797" name="2d: Make inferences from the text / explain and justify inferences with evidence from the text"/>
          <p:cNvSpPr txBox="1"/>
          <p:nvPr/>
        </p:nvSpPr>
        <p:spPr>
          <a:xfrm>
            <a:off x="179170" y="7979788"/>
            <a:ext cx="12646458"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spcBef>
                <a:spcPts val="700"/>
              </a:spcBef>
              <a:defRPr sz="3200">
                <a:solidFill>
                  <a:srgbClr val="FF9300"/>
                </a:solidFill>
                <a:latin typeface="Avenir Heavy"/>
                <a:ea typeface="Avenir Heavy"/>
                <a:cs typeface="Avenir Heavy"/>
                <a:sym typeface="Avenir Heavy"/>
              </a:defRPr>
            </a:lvl1pPr>
          </a:lstStyle>
          <a:p>
            <a:pPr/>
            <a:r>
              <a:t>2d: Make inferences from the text / explain and justify inferences with evidence from the text</a:t>
            </a:r>
          </a:p>
        </p:txBody>
      </p:sp>
      <p:sp>
        <p:nvSpPr>
          <p:cNvPr id="1798" name="Text breakdown 2024"/>
          <p:cNvSpPr txBox="1"/>
          <p:nvPr>
            <p:ph type="title"/>
          </p:nvPr>
        </p:nvSpPr>
        <p:spPr>
          <a:xfrm>
            <a:off x="378818" y="-1373361"/>
            <a:ext cx="11045052" cy="2284873"/>
          </a:xfrm>
          <a:prstGeom prst="rect">
            <a:avLst/>
          </a:prstGeom>
        </p:spPr>
        <p:txBody>
          <a:bodyPr/>
          <a:lstStyle/>
          <a:p>
            <a:pPr/>
            <a:r>
              <a:t>Text breakdown 2024</a:t>
            </a:r>
          </a:p>
        </p:txBody>
      </p:sp>
      <p:graphicFrame>
        <p:nvGraphicFramePr>
          <p:cNvPr id="1799" name="2D Column Chart"/>
          <p:cNvGraphicFramePr/>
          <p:nvPr/>
        </p:nvGraphicFramePr>
        <p:xfrm>
          <a:off x="354389" y="1775717"/>
          <a:ext cx="3796335" cy="4936907"/>
        </p:xfrm>
        <a:graphic xmlns:a="http://schemas.openxmlformats.org/drawingml/2006/main">
          <a:graphicData uri="http://schemas.openxmlformats.org/drawingml/2006/chart">
            <c:chart xmlns:c="http://schemas.openxmlformats.org/drawingml/2006/chart" r:id="rId2"/>
          </a:graphicData>
        </a:graphic>
      </p:graphicFrame>
      <p:graphicFrame>
        <p:nvGraphicFramePr>
          <p:cNvPr id="1800" name="2D Column Chart"/>
          <p:cNvGraphicFramePr/>
          <p:nvPr/>
        </p:nvGraphicFramePr>
        <p:xfrm>
          <a:off x="4962162" y="1602670"/>
          <a:ext cx="3605683" cy="4936907"/>
        </p:xfrm>
        <a:graphic xmlns:a="http://schemas.openxmlformats.org/drawingml/2006/main">
          <a:graphicData uri="http://schemas.openxmlformats.org/drawingml/2006/chart">
            <c:chart xmlns:c="http://schemas.openxmlformats.org/drawingml/2006/chart" r:id="rId3"/>
          </a:graphicData>
        </a:graphic>
      </p:graphicFrame>
      <p:graphicFrame>
        <p:nvGraphicFramePr>
          <p:cNvPr id="1801" name="2D Column Chart"/>
          <p:cNvGraphicFramePr/>
          <p:nvPr/>
        </p:nvGraphicFramePr>
        <p:xfrm>
          <a:off x="9044833" y="1602670"/>
          <a:ext cx="3796336" cy="4936907"/>
        </p:xfrm>
        <a:graphic xmlns:a="http://schemas.openxmlformats.org/drawingml/2006/main">
          <a:graphicData uri="http://schemas.openxmlformats.org/drawingml/2006/chart">
            <c:chart xmlns:c="http://schemas.openxmlformats.org/drawingml/2006/chart" r:id="rId4"/>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79" name="Stepping stones"/>
          <p:cNvSpPr txBox="1"/>
          <p:nvPr>
            <p:ph type="title" idx="4294967295"/>
          </p:nvPr>
        </p:nvSpPr>
        <p:spPr>
          <a:xfrm>
            <a:off x="1554308" y="1618806"/>
            <a:ext cx="10403842" cy="1137922"/>
          </a:xfrm>
          <a:prstGeom prst="rect">
            <a:avLst/>
          </a:prstGeom>
        </p:spPr>
        <p:txBody>
          <a:bodyPr lIns="27093" tIns="27093" rIns="27093" bIns="27093" anchor="t"/>
          <a:lstStyle>
            <a:lvl1pPr algn="l" defTabSz="1278252">
              <a:lnSpc>
                <a:spcPct val="80000"/>
              </a:lnSpc>
              <a:defRPr b="1" spc="-107" sz="4408">
                <a:latin typeface="+mn-lt"/>
                <a:ea typeface="+mn-ea"/>
                <a:cs typeface="+mn-cs"/>
                <a:sym typeface="Helvetica Neue"/>
              </a:defRPr>
            </a:lvl1pPr>
          </a:lstStyle>
          <a:p>
            <a:pPr/>
            <a:r>
              <a:t>Stepping stones - sequencing sentences</a:t>
            </a:r>
          </a:p>
        </p:txBody>
      </p:sp>
      <p:grpSp>
        <p:nvGrpSpPr>
          <p:cNvPr id="1682" name="Sentence"/>
          <p:cNvGrpSpPr/>
          <p:nvPr/>
        </p:nvGrpSpPr>
        <p:grpSpPr>
          <a:xfrm>
            <a:off x="-10221" y="4178400"/>
            <a:ext cx="1891817" cy="1761756"/>
            <a:chOff x="0" y="0"/>
            <a:chExt cx="1891815" cy="1761755"/>
          </a:xfrm>
        </p:grpSpPr>
        <p:sp>
          <p:nvSpPr>
            <p:cNvPr id="1680" name="Oval"/>
            <p:cNvSpPr/>
            <p:nvPr/>
          </p:nvSpPr>
          <p:spPr>
            <a:xfrm>
              <a:off x="0" y="0"/>
              <a:ext cx="1891816" cy="1761756"/>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681" name="The girl opened the door."/>
            <p:cNvSpPr txBox="1"/>
            <p:nvPr/>
          </p:nvSpPr>
          <p:spPr>
            <a:xfrm>
              <a:off x="277049" y="343486"/>
              <a:ext cx="1337717" cy="1074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The girl opened the door.</a:t>
              </a:r>
            </a:p>
          </p:txBody>
        </p:sp>
      </p:grpSp>
      <p:grpSp>
        <p:nvGrpSpPr>
          <p:cNvPr id="1685" name="Sentence"/>
          <p:cNvGrpSpPr/>
          <p:nvPr/>
        </p:nvGrpSpPr>
        <p:grpSpPr>
          <a:xfrm>
            <a:off x="2420675" y="4024439"/>
            <a:ext cx="2222468" cy="2069677"/>
            <a:chOff x="0" y="0"/>
            <a:chExt cx="2222467" cy="2069675"/>
          </a:xfrm>
        </p:grpSpPr>
        <p:sp>
          <p:nvSpPr>
            <p:cNvPr id="1683" name="Oval"/>
            <p:cNvSpPr/>
            <p:nvPr/>
          </p:nvSpPr>
          <p:spPr>
            <a:xfrm>
              <a:off x="0" y="-1"/>
              <a:ext cx="2222468" cy="2069677"/>
            </a:xfrm>
            <a:prstGeom prst="ellipse">
              <a:avLst/>
            </a:prstGeom>
            <a:solidFill>
              <a:srgbClr val="000000"/>
            </a:solidFill>
            <a:ln w="12700" cap="flat">
              <a:noFill/>
              <a:miter lim="400000"/>
            </a:ln>
            <a:effectLst/>
          </p:spPr>
          <p:txBody>
            <a:bodyPr wrap="square" lIns="27093" tIns="27093" rIns="27093" bIns="27093"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684" name="What she saw took her breath away"/>
            <p:cNvSpPr txBox="1"/>
            <p:nvPr/>
          </p:nvSpPr>
          <p:spPr>
            <a:xfrm>
              <a:off x="325472" y="325996"/>
              <a:ext cx="157152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defTabSz="587022">
                <a:defRPr sz="2200">
                  <a:solidFill>
                    <a:srgbClr val="FFFFFF"/>
                  </a:solidFill>
                  <a:latin typeface="Helvetica Neue Medium"/>
                  <a:ea typeface="Helvetica Neue Medium"/>
                  <a:cs typeface="Helvetica Neue Medium"/>
                  <a:sym typeface="Helvetica Neue Medium"/>
                </a:defRPr>
              </a:lvl1pPr>
            </a:lstStyle>
            <a:p>
              <a:pPr/>
              <a:r>
                <a:t>What she saw took her breath away</a:t>
              </a:r>
            </a:p>
          </p:txBody>
        </p:sp>
      </p:grpSp>
      <p:sp>
        <p:nvSpPr>
          <p:cNvPr id="1686" name="Line"/>
          <p:cNvSpPr/>
          <p:nvPr/>
        </p:nvSpPr>
        <p:spPr>
          <a:xfrm>
            <a:off x="1554162" y="5059276"/>
            <a:ext cx="893421" cy="2"/>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87" name="Line"/>
          <p:cNvSpPr/>
          <p:nvPr/>
        </p:nvSpPr>
        <p:spPr>
          <a:xfrm>
            <a:off x="7115665" y="5127010"/>
            <a:ext cx="502289"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88" name="Oval"/>
          <p:cNvSpPr/>
          <p:nvPr/>
        </p:nvSpPr>
        <p:spPr>
          <a:xfrm>
            <a:off x="5003542" y="3951904"/>
            <a:ext cx="2298497" cy="2350213"/>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
        <p:nvSpPr>
          <p:cNvPr id="1689" name="Line"/>
          <p:cNvSpPr/>
          <p:nvPr/>
        </p:nvSpPr>
        <p:spPr>
          <a:xfrm>
            <a:off x="4456017" y="5127010"/>
            <a:ext cx="502289"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90" name="Oval"/>
          <p:cNvSpPr/>
          <p:nvPr/>
        </p:nvSpPr>
        <p:spPr>
          <a:xfrm>
            <a:off x="7753790" y="4418164"/>
            <a:ext cx="1387010" cy="1282228"/>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
        <p:nvSpPr>
          <p:cNvPr id="1691" name="Line"/>
          <p:cNvSpPr/>
          <p:nvPr/>
        </p:nvSpPr>
        <p:spPr>
          <a:xfrm>
            <a:off x="9177649" y="5127010"/>
            <a:ext cx="1120381" cy="1"/>
          </a:xfrm>
          <a:prstGeom prst="line">
            <a:avLst/>
          </a:prstGeom>
          <a:ln w="38100">
            <a:solidFill>
              <a:srgbClr val="000000"/>
            </a:solidFill>
            <a:miter lim="400000"/>
            <a:tailEnd type="triangle"/>
          </a:ln>
        </p:spPr>
        <p:txBody>
          <a:bodyPr lIns="24383" tIns="24383" rIns="24383" bIns="24383"/>
          <a:lstStyle/>
          <a:p>
            <a:pPr defTabSz="1733928">
              <a:defRPr sz="1600">
                <a:solidFill>
                  <a:srgbClr val="5E5E5E"/>
                </a:solidFill>
                <a:latin typeface="+mj-lt"/>
                <a:ea typeface="+mj-ea"/>
                <a:cs typeface="+mj-cs"/>
                <a:sym typeface="Helvetica"/>
              </a:defRPr>
            </a:pPr>
          </a:p>
        </p:txBody>
      </p:sp>
      <p:sp>
        <p:nvSpPr>
          <p:cNvPr id="1692" name="Oval"/>
          <p:cNvSpPr/>
          <p:nvPr/>
        </p:nvSpPr>
        <p:spPr>
          <a:xfrm>
            <a:off x="10334879" y="3951904"/>
            <a:ext cx="2298497" cy="2350213"/>
          </a:xfrm>
          <a:prstGeom prst="ellipse">
            <a:avLst/>
          </a:prstGeom>
          <a:solidFill>
            <a:srgbClr val="FFFFFF"/>
          </a:solidFill>
          <a:ln w="12700">
            <a:solidFill>
              <a:srgbClr val="000000"/>
            </a:solidFill>
          </a:ln>
        </p:spPr>
        <p:txBody>
          <a:bodyPr lIns="27093" tIns="27093" rIns="27093" bIns="27093" anchor="ctr"/>
          <a:lstStyle/>
          <a:p>
            <a:pPr defTabSz="1733928">
              <a:defRPr sz="1600">
                <a:solidFill>
                  <a:srgbClr val="5E5E5E"/>
                </a:solidFil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05" name="Prediction"/>
          <p:cNvGrpSpPr/>
          <p:nvPr/>
        </p:nvGrpSpPr>
        <p:grpSpPr>
          <a:xfrm>
            <a:off x="238159" y="2255391"/>
            <a:ext cx="1806234" cy="1806233"/>
            <a:chOff x="0" y="0"/>
            <a:chExt cx="1806232" cy="1806232"/>
          </a:xfrm>
        </p:grpSpPr>
        <p:sp>
          <p:nvSpPr>
            <p:cNvPr id="1803" name="Square"/>
            <p:cNvSpPr/>
            <p:nvPr/>
          </p:nvSpPr>
          <p:spPr>
            <a:xfrm>
              <a:off x="-1" y="-1"/>
              <a:ext cx="1806234" cy="1806233"/>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804" name="Prediction"/>
            <p:cNvSpPr txBox="1"/>
            <p:nvPr/>
          </p:nvSpPr>
          <p:spPr>
            <a:xfrm>
              <a:off x="6349" y="6348"/>
              <a:ext cx="1793534"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Prediction</a:t>
              </a:r>
            </a:p>
          </p:txBody>
        </p:sp>
      </p:grpSp>
      <p:grpSp>
        <p:nvGrpSpPr>
          <p:cNvPr id="1808" name="Comprehension"/>
          <p:cNvGrpSpPr/>
          <p:nvPr/>
        </p:nvGrpSpPr>
        <p:grpSpPr>
          <a:xfrm>
            <a:off x="2446382" y="2255391"/>
            <a:ext cx="2800533" cy="1806233"/>
            <a:chOff x="0" y="0"/>
            <a:chExt cx="2800532" cy="1806232"/>
          </a:xfrm>
        </p:grpSpPr>
        <p:sp>
          <p:nvSpPr>
            <p:cNvPr id="1806" name="Rectangle"/>
            <p:cNvSpPr/>
            <p:nvPr/>
          </p:nvSpPr>
          <p:spPr>
            <a:xfrm>
              <a:off x="-1" y="-1"/>
              <a:ext cx="2800533" cy="1806233"/>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algn="l" defTabSz="914400">
                <a:defRPr b="1" sz="2400">
                  <a:latin typeface="Arial"/>
                  <a:ea typeface="Arial"/>
                  <a:cs typeface="Arial"/>
                  <a:sym typeface="Arial"/>
                </a:defRPr>
              </a:pPr>
            </a:p>
          </p:txBody>
        </p:sp>
        <p:sp>
          <p:nvSpPr>
            <p:cNvPr id="1807" name="Comprehension"/>
            <p:cNvSpPr txBox="1"/>
            <p:nvPr/>
          </p:nvSpPr>
          <p:spPr>
            <a:xfrm>
              <a:off x="6349" y="6348"/>
              <a:ext cx="2787833"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b="1" sz="2400">
                  <a:latin typeface="Arial"/>
                  <a:ea typeface="Arial"/>
                  <a:cs typeface="Arial"/>
                  <a:sym typeface="Arial"/>
                </a:defRPr>
              </a:lvl1pPr>
            </a:lstStyle>
            <a:p>
              <a:pPr/>
              <a:r>
                <a:t>Comprehension</a:t>
              </a:r>
            </a:p>
          </p:txBody>
        </p:sp>
      </p:grpSp>
      <p:grpSp>
        <p:nvGrpSpPr>
          <p:cNvPr id="1811" name="SPaG…"/>
          <p:cNvGrpSpPr/>
          <p:nvPr/>
        </p:nvGrpSpPr>
        <p:grpSpPr>
          <a:xfrm>
            <a:off x="5660198" y="3428585"/>
            <a:ext cx="1806233" cy="1806232"/>
            <a:chOff x="0" y="0"/>
            <a:chExt cx="1806231" cy="1806231"/>
          </a:xfrm>
        </p:grpSpPr>
        <p:sp>
          <p:nvSpPr>
            <p:cNvPr id="1809" name="Square"/>
            <p:cNvSpPr/>
            <p:nvPr/>
          </p:nvSpPr>
          <p:spPr>
            <a:xfrm>
              <a:off x="-1" y="-1"/>
              <a:ext cx="1806233" cy="1806232"/>
            </a:xfrm>
            <a:prstGeom prst="rect">
              <a:avLst/>
            </a:prstGeom>
            <a:solidFill>
              <a:srgbClr val="333399"/>
            </a:solidFill>
            <a:ln w="25400" cap="flat">
              <a:solidFill>
                <a:srgbClr val="252570"/>
              </a:solidFill>
              <a:prstDash val="solid"/>
              <a:bevel/>
            </a:ln>
            <a:effectLst/>
          </p:spPr>
          <p:txBody>
            <a:bodyPr wrap="square" lIns="50800" tIns="50800" rIns="50800" bIns="50800" numCol="1" anchor="t">
              <a:noAutofit/>
            </a:bodyPr>
            <a:lstStyle/>
            <a:p>
              <a:pPr defTabSz="914400">
                <a:defRPr b="1" sz="2800">
                  <a:solidFill>
                    <a:srgbClr val="FFFFFF"/>
                  </a:solidFill>
                  <a:latin typeface="Arial"/>
                  <a:ea typeface="Arial"/>
                  <a:cs typeface="Arial"/>
                  <a:sym typeface="Arial"/>
                </a:defRPr>
              </a:pPr>
            </a:p>
          </p:txBody>
        </p:sp>
        <p:sp>
          <p:nvSpPr>
            <p:cNvPr id="1810" name="SPaG…"/>
            <p:cNvSpPr txBox="1"/>
            <p:nvPr/>
          </p:nvSpPr>
          <p:spPr>
            <a:xfrm>
              <a:off x="12699" y="12699"/>
              <a:ext cx="1780833" cy="1020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400">
                  <a:solidFill>
                    <a:srgbClr val="FFFFFF"/>
                  </a:solidFill>
                  <a:latin typeface="Arial"/>
                  <a:ea typeface="Arial"/>
                  <a:cs typeface="Arial"/>
                  <a:sym typeface="Arial"/>
                </a:defRPr>
              </a:pPr>
              <a:r>
                <a:t>SPaG</a:t>
              </a:r>
            </a:p>
            <a:p>
              <a:pPr defTabSz="914400">
                <a:defRPr b="1" sz="2800">
                  <a:solidFill>
                    <a:srgbClr val="FFFFFF"/>
                  </a:solidFill>
                  <a:latin typeface="Arial"/>
                  <a:ea typeface="Arial"/>
                  <a:cs typeface="Arial"/>
                  <a:sym typeface="Arial"/>
                </a:defRPr>
              </a:pPr>
              <a:r>
                <a:t>and TSO</a:t>
              </a:r>
            </a:p>
          </p:txBody>
        </p:sp>
      </p:grpSp>
      <p:grpSp>
        <p:nvGrpSpPr>
          <p:cNvPr id="1814" name="Publishing"/>
          <p:cNvGrpSpPr/>
          <p:nvPr/>
        </p:nvGrpSpPr>
        <p:grpSpPr>
          <a:xfrm>
            <a:off x="10387058" y="2255391"/>
            <a:ext cx="2384716" cy="1806233"/>
            <a:chOff x="-1" y="0"/>
            <a:chExt cx="2384715" cy="1806232"/>
          </a:xfrm>
        </p:grpSpPr>
        <p:sp>
          <p:nvSpPr>
            <p:cNvPr id="1812" name="Rectangle"/>
            <p:cNvSpPr/>
            <p:nvPr/>
          </p:nvSpPr>
          <p:spPr>
            <a:xfrm>
              <a:off x="-2" y="-1"/>
              <a:ext cx="2384716" cy="1806233"/>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400">
                  <a:latin typeface="Arial"/>
                  <a:ea typeface="Arial"/>
                  <a:cs typeface="Arial"/>
                  <a:sym typeface="Arial"/>
                </a:defRPr>
              </a:pPr>
            </a:p>
          </p:txBody>
        </p:sp>
        <p:sp>
          <p:nvSpPr>
            <p:cNvPr id="1813" name="Publishing"/>
            <p:cNvSpPr txBox="1"/>
            <p:nvPr/>
          </p:nvSpPr>
          <p:spPr>
            <a:xfrm>
              <a:off x="6348" y="6348"/>
              <a:ext cx="2372016"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3400">
                  <a:latin typeface="Arial"/>
                  <a:ea typeface="Arial"/>
                  <a:cs typeface="Arial"/>
                  <a:sym typeface="Arial"/>
                </a:defRPr>
              </a:lvl1pPr>
            </a:lstStyle>
            <a:p>
              <a:pPr/>
              <a:r>
                <a:t>Publishing</a:t>
              </a:r>
            </a:p>
          </p:txBody>
        </p:sp>
      </p:grpSp>
      <p:grpSp>
        <p:nvGrpSpPr>
          <p:cNvPr id="1817" name="Drafting…"/>
          <p:cNvGrpSpPr/>
          <p:nvPr/>
        </p:nvGrpSpPr>
        <p:grpSpPr>
          <a:xfrm>
            <a:off x="8029273" y="2255391"/>
            <a:ext cx="1806232" cy="1806233"/>
            <a:chOff x="0" y="0"/>
            <a:chExt cx="1806231" cy="1806232"/>
          </a:xfrm>
        </p:grpSpPr>
        <p:sp>
          <p:nvSpPr>
            <p:cNvPr id="1815" name="Square"/>
            <p:cNvSpPr/>
            <p:nvPr/>
          </p:nvSpPr>
          <p:spPr>
            <a:xfrm>
              <a:off x="-1" y="-1"/>
              <a:ext cx="1806232" cy="1806233"/>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200">
                  <a:latin typeface="Arial"/>
                  <a:ea typeface="Arial"/>
                  <a:cs typeface="Arial"/>
                  <a:sym typeface="Arial"/>
                </a:defRPr>
              </a:pPr>
            </a:p>
          </p:txBody>
        </p:sp>
        <p:sp>
          <p:nvSpPr>
            <p:cNvPr id="1816" name="Drafting…"/>
            <p:cNvSpPr txBox="1"/>
            <p:nvPr/>
          </p:nvSpPr>
          <p:spPr>
            <a:xfrm>
              <a:off x="6349" y="6349"/>
              <a:ext cx="1793532" cy="1056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200">
                  <a:latin typeface="Arial"/>
                  <a:ea typeface="Arial"/>
                  <a:cs typeface="Arial"/>
                  <a:sym typeface="Arial"/>
                </a:defRPr>
              </a:pPr>
              <a:r>
                <a:t>Drafting</a:t>
              </a:r>
            </a:p>
            <a:p>
              <a:pPr defTabSz="914400">
                <a:defRPr b="1" sz="3200">
                  <a:latin typeface="Arial"/>
                  <a:ea typeface="Arial"/>
                  <a:cs typeface="Arial"/>
                  <a:sym typeface="Arial"/>
                </a:defRPr>
              </a:pPr>
              <a:r>
                <a:t>Editing</a:t>
              </a:r>
            </a:p>
          </p:txBody>
        </p:sp>
      </p:grpSp>
      <p:grpSp>
        <p:nvGrpSpPr>
          <p:cNvPr id="1820" name="Revise - Practise - Introduce - Practise - Apply"/>
          <p:cNvGrpSpPr/>
          <p:nvPr/>
        </p:nvGrpSpPr>
        <p:grpSpPr>
          <a:xfrm>
            <a:off x="544647" y="5741470"/>
            <a:ext cx="11472762" cy="2472564"/>
            <a:chOff x="-1" y="0"/>
            <a:chExt cx="11472760" cy="2472563"/>
          </a:xfrm>
        </p:grpSpPr>
        <p:sp>
          <p:nvSpPr>
            <p:cNvPr id="1818" name="Double Arrow"/>
            <p:cNvSpPr/>
            <p:nvPr/>
          </p:nvSpPr>
          <p:spPr>
            <a:xfrm>
              <a:off x="-2" y="0"/>
              <a:ext cx="11472762" cy="2472564"/>
            </a:xfrm>
            <a:prstGeom prst="leftRightArrow">
              <a:avLst>
                <a:gd name="adj1" fmla="val 32000"/>
                <a:gd name="adj2" fmla="val 22707"/>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indent="914400" algn="l" defTabSz="914400">
                <a:defRPr b="1" sz="3400">
                  <a:solidFill>
                    <a:srgbClr val="FFFFFF"/>
                  </a:solidFill>
                  <a:latin typeface="Arial"/>
                  <a:ea typeface="Arial"/>
                  <a:cs typeface="Arial"/>
                  <a:sym typeface="Arial"/>
                </a:defRPr>
              </a:pPr>
            </a:p>
          </p:txBody>
        </p:sp>
        <p:sp>
          <p:nvSpPr>
            <p:cNvPr id="1819" name="Revise - Practise - Introduce - Practise - Apply"/>
            <p:cNvSpPr txBox="1"/>
            <p:nvPr/>
          </p:nvSpPr>
          <p:spPr>
            <a:xfrm>
              <a:off x="186009" y="847018"/>
              <a:ext cx="11100737"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lvl="2" indent="914400" algn="l" defTabSz="914400">
                <a:defRPr b="1" sz="3400">
                  <a:solidFill>
                    <a:srgbClr val="FFFFFF"/>
                  </a:solidFill>
                  <a:latin typeface="Arial"/>
                  <a:ea typeface="Arial"/>
                  <a:cs typeface="Arial"/>
                  <a:sym typeface="Arial"/>
                </a:defRPr>
              </a:pPr>
              <a:r>
                <a:t>Revise - Practise - Introduce - Practise - Apply</a:t>
              </a:r>
            </a:p>
          </p:txBody>
        </p:sp>
      </p:grpSp>
      <p:grpSp>
        <p:nvGrpSpPr>
          <p:cNvPr id="1823" name="Reading"/>
          <p:cNvGrpSpPr/>
          <p:nvPr/>
        </p:nvGrpSpPr>
        <p:grpSpPr>
          <a:xfrm>
            <a:off x="313778" y="1130156"/>
            <a:ext cx="4933141" cy="690682"/>
            <a:chOff x="0" y="0"/>
            <a:chExt cx="4933139" cy="690681"/>
          </a:xfrm>
        </p:grpSpPr>
        <p:sp>
          <p:nvSpPr>
            <p:cNvPr id="1821" name="Rectangle"/>
            <p:cNvSpPr/>
            <p:nvPr/>
          </p:nvSpPr>
          <p:spPr>
            <a:xfrm>
              <a:off x="-1" y="0"/>
              <a:ext cx="4933141" cy="69068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822" name="Reading"/>
            <p:cNvSpPr txBox="1"/>
            <p:nvPr/>
          </p:nvSpPr>
          <p:spPr>
            <a:xfrm>
              <a:off x="6349" y="6350"/>
              <a:ext cx="4920441"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Reading</a:t>
              </a:r>
            </a:p>
          </p:txBody>
        </p:sp>
      </p:grpSp>
      <p:grpSp>
        <p:nvGrpSpPr>
          <p:cNvPr id="1826" name="Writing"/>
          <p:cNvGrpSpPr/>
          <p:nvPr/>
        </p:nvGrpSpPr>
        <p:grpSpPr>
          <a:xfrm>
            <a:off x="7879712" y="1130156"/>
            <a:ext cx="4933139" cy="690682"/>
            <a:chOff x="0" y="0"/>
            <a:chExt cx="4933138" cy="690681"/>
          </a:xfrm>
        </p:grpSpPr>
        <p:sp>
          <p:nvSpPr>
            <p:cNvPr id="1824" name="Rectangle"/>
            <p:cNvSpPr/>
            <p:nvPr/>
          </p:nvSpPr>
          <p:spPr>
            <a:xfrm>
              <a:off x="-1" y="0"/>
              <a:ext cx="4933140" cy="69068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825" name="Writing"/>
            <p:cNvSpPr txBox="1"/>
            <p:nvPr/>
          </p:nvSpPr>
          <p:spPr>
            <a:xfrm>
              <a:off x="6349" y="6350"/>
              <a:ext cx="4920440"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Writing</a:t>
              </a:r>
            </a:p>
          </p:txBody>
        </p:sp>
      </p:grpSp>
      <p:grpSp>
        <p:nvGrpSpPr>
          <p:cNvPr id="1829" name="ARE Grammar"/>
          <p:cNvGrpSpPr/>
          <p:nvPr/>
        </p:nvGrpSpPr>
        <p:grpSpPr>
          <a:xfrm>
            <a:off x="8040560" y="4507473"/>
            <a:ext cx="4713271" cy="1073499"/>
            <a:chOff x="0" y="-1"/>
            <a:chExt cx="4713270" cy="1073498"/>
          </a:xfrm>
        </p:grpSpPr>
        <p:sp>
          <p:nvSpPr>
            <p:cNvPr id="1827" name="Rectangle"/>
            <p:cNvSpPr/>
            <p:nvPr/>
          </p:nvSpPr>
          <p:spPr>
            <a:xfrm>
              <a:off x="-1" y="-2"/>
              <a:ext cx="4713271" cy="1073499"/>
            </a:xfrm>
            <a:prstGeom prst="rect">
              <a:avLst/>
            </a:prstGeom>
            <a:solidFill>
              <a:srgbClr val="008F00"/>
            </a:solidFill>
            <a:ln w="25400" cap="flat">
              <a:solidFill>
                <a:srgbClr val="252570"/>
              </a:solidFill>
              <a:prstDash val="solid"/>
              <a:bevel/>
            </a:ln>
            <a:effectLst/>
          </p:spPr>
          <p:txBody>
            <a:bodyPr wrap="square" lIns="50800" tIns="50800" rIns="50800" bIns="50800" numCol="1" anchor="t">
              <a:noAutofit/>
            </a:bodyPr>
            <a:lstStyle/>
            <a:p>
              <a:pPr algn="l" defTabSz="914400">
                <a:defRPr sz="5400">
                  <a:solidFill>
                    <a:srgbClr val="FFFFFF"/>
                  </a:solidFill>
                  <a:latin typeface="Gill Sans"/>
                  <a:ea typeface="Gill Sans"/>
                  <a:cs typeface="Gill Sans"/>
                  <a:sym typeface="Gill Sans"/>
                </a:defRPr>
              </a:pPr>
            </a:p>
          </p:txBody>
        </p:sp>
        <p:sp>
          <p:nvSpPr>
            <p:cNvPr id="1828" name="ARE Grammar"/>
            <p:cNvSpPr txBox="1"/>
            <p:nvPr/>
          </p:nvSpPr>
          <p:spPr>
            <a:xfrm>
              <a:off x="12699" y="12699"/>
              <a:ext cx="4687871"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sz="5400">
                  <a:solidFill>
                    <a:srgbClr val="FFFFFF"/>
                  </a:solidFill>
                  <a:latin typeface="Gill Sans"/>
                  <a:ea typeface="Gill Sans"/>
                  <a:cs typeface="Gill Sans"/>
                  <a:sym typeface="Gill Sans"/>
                </a:defRPr>
              </a:lvl1pPr>
            </a:lstStyle>
            <a:p>
              <a:pPr/>
              <a:r>
                <a:t>ARE Grammar</a:t>
              </a:r>
            </a:p>
          </p:txBody>
        </p:sp>
      </p:grpSp>
      <p:grpSp>
        <p:nvGrpSpPr>
          <p:cNvPr id="1832" name="Gap filling"/>
          <p:cNvGrpSpPr/>
          <p:nvPr/>
        </p:nvGrpSpPr>
        <p:grpSpPr>
          <a:xfrm>
            <a:off x="325067" y="4507473"/>
            <a:ext cx="4910559" cy="1073499"/>
            <a:chOff x="-1" y="-1"/>
            <a:chExt cx="4910558" cy="1073498"/>
          </a:xfrm>
        </p:grpSpPr>
        <p:sp>
          <p:nvSpPr>
            <p:cNvPr id="1830" name="Rectangle"/>
            <p:cNvSpPr/>
            <p:nvPr/>
          </p:nvSpPr>
          <p:spPr>
            <a:xfrm>
              <a:off x="-2" y="-2"/>
              <a:ext cx="4910559" cy="1073499"/>
            </a:xfrm>
            <a:prstGeom prst="rect">
              <a:avLst/>
            </a:prstGeom>
            <a:solidFill>
              <a:srgbClr val="FF9300"/>
            </a:solidFill>
            <a:ln w="25400" cap="flat">
              <a:solidFill>
                <a:srgbClr val="252570"/>
              </a:solidFill>
              <a:prstDash val="solid"/>
              <a:bevel/>
            </a:ln>
            <a:effectLst/>
          </p:spPr>
          <p:txBody>
            <a:bodyPr wrap="square" lIns="50800" tIns="50800" rIns="50800" bIns="50800" numCol="1" anchor="t">
              <a:noAutofit/>
            </a:bodyPr>
            <a:lstStyle/>
            <a:p>
              <a:pPr defTabSz="914400">
                <a:defRPr sz="5400">
                  <a:solidFill>
                    <a:srgbClr val="FFFFFF"/>
                  </a:solidFill>
                  <a:latin typeface="Gill Sans"/>
                  <a:ea typeface="Gill Sans"/>
                  <a:cs typeface="Gill Sans"/>
                  <a:sym typeface="Gill Sans"/>
                </a:defRPr>
              </a:pPr>
            </a:p>
          </p:txBody>
        </p:sp>
        <p:sp>
          <p:nvSpPr>
            <p:cNvPr id="1831" name="Gap filling"/>
            <p:cNvSpPr txBox="1"/>
            <p:nvPr/>
          </p:nvSpPr>
          <p:spPr>
            <a:xfrm>
              <a:off x="12698" y="12699"/>
              <a:ext cx="4885159"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sz="5400">
                  <a:solidFill>
                    <a:srgbClr val="FFFFFF"/>
                  </a:solidFill>
                  <a:latin typeface="Gill Sans"/>
                  <a:ea typeface="Gill Sans"/>
                  <a:cs typeface="Gill Sans"/>
                  <a:sym typeface="Gill Sans"/>
                </a:defRPr>
              </a:lvl1pPr>
            </a:lstStyle>
            <a:p>
              <a:pPr/>
              <a:r>
                <a:t>Gap filling</a:t>
              </a:r>
            </a:p>
          </p:txBody>
        </p:sp>
      </p:grpSp>
      <p:grpSp>
        <p:nvGrpSpPr>
          <p:cNvPr id="1835" name="Image"/>
          <p:cNvGrpSpPr/>
          <p:nvPr/>
        </p:nvGrpSpPr>
        <p:grpSpPr>
          <a:xfrm>
            <a:off x="5449979" y="969734"/>
            <a:ext cx="2226673" cy="2252794"/>
            <a:chOff x="0" y="0"/>
            <a:chExt cx="2226672" cy="2252793"/>
          </a:xfrm>
        </p:grpSpPr>
        <p:pic>
          <p:nvPicPr>
            <p:cNvPr id="1833" name="Image" descr="Image"/>
            <p:cNvPicPr>
              <a:picLocks noChangeAspect="1"/>
            </p:cNvPicPr>
            <p:nvPr/>
          </p:nvPicPr>
          <p:blipFill>
            <a:blip r:embed="rId3">
              <a:extLst/>
            </a:blip>
            <a:stretch>
              <a:fillRect/>
            </a:stretch>
          </p:blipFill>
          <p:spPr>
            <a:xfrm>
              <a:off x="203200" y="203200"/>
              <a:ext cx="1820269" cy="1808293"/>
            </a:xfrm>
            <a:prstGeom prst="rect">
              <a:avLst/>
            </a:prstGeom>
            <a:ln w="12700" cap="flat">
              <a:noFill/>
              <a:miter lim="400000"/>
            </a:ln>
            <a:effectLst/>
          </p:spPr>
        </p:pic>
        <p:pic>
          <p:nvPicPr>
            <p:cNvPr id="1834" name="Image" descr="Image"/>
            <p:cNvPicPr>
              <a:picLocks noChangeAspect="1"/>
            </p:cNvPicPr>
            <p:nvPr/>
          </p:nvPicPr>
          <p:blipFill>
            <a:blip r:embed="rId4">
              <a:extLst/>
            </a:blip>
            <a:stretch>
              <a:fillRect/>
            </a:stretch>
          </p:blipFill>
          <p:spPr>
            <a:xfrm>
              <a:off x="-1" y="0"/>
              <a:ext cx="2226673" cy="2252794"/>
            </a:xfrm>
            <a:prstGeom prst="rect">
              <a:avLst/>
            </a:prstGeom>
            <a:ln w="12700" cap="flat">
              <a:noFill/>
              <a:miter lim="400000"/>
            </a:ln>
            <a:effectLst/>
          </p:spPr>
        </p:pic>
      </p:grpSp>
      <p:sp>
        <p:nvSpPr>
          <p:cNvPr id="1836" name="Phase 1"/>
          <p:cNvSpPr txBox="1"/>
          <p:nvPr/>
        </p:nvSpPr>
        <p:spPr>
          <a:xfrm>
            <a:off x="351401" y="352369"/>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1</a:t>
            </a:r>
          </a:p>
        </p:txBody>
      </p:sp>
      <p:sp>
        <p:nvSpPr>
          <p:cNvPr id="1837" name="Phase 2"/>
          <p:cNvSpPr txBox="1"/>
          <p:nvPr/>
        </p:nvSpPr>
        <p:spPr>
          <a:xfrm>
            <a:off x="2931751" y="352369"/>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2</a:t>
            </a:r>
          </a:p>
        </p:txBody>
      </p:sp>
      <p:sp>
        <p:nvSpPr>
          <p:cNvPr id="1838" name="Phase 3"/>
          <p:cNvSpPr txBox="1"/>
          <p:nvPr/>
        </p:nvSpPr>
        <p:spPr>
          <a:xfrm>
            <a:off x="5759763" y="352369"/>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3</a:t>
            </a:r>
          </a:p>
        </p:txBody>
      </p:sp>
      <p:sp>
        <p:nvSpPr>
          <p:cNvPr id="1839" name="Phase 4"/>
          <p:cNvSpPr txBox="1"/>
          <p:nvPr/>
        </p:nvSpPr>
        <p:spPr>
          <a:xfrm>
            <a:off x="8011066" y="352369"/>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4</a:t>
            </a:r>
          </a:p>
        </p:txBody>
      </p:sp>
      <p:sp>
        <p:nvSpPr>
          <p:cNvPr id="1840" name="Phase 5"/>
          <p:cNvSpPr txBox="1"/>
          <p:nvPr/>
        </p:nvSpPr>
        <p:spPr>
          <a:xfrm>
            <a:off x="10785602" y="352369"/>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5</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846" name="Cross Curricular"/>
          <p:cNvGrpSpPr/>
          <p:nvPr/>
        </p:nvGrpSpPr>
        <p:grpSpPr>
          <a:xfrm>
            <a:off x="10930300" y="209696"/>
            <a:ext cx="1806233" cy="933055"/>
            <a:chOff x="0" y="-1"/>
            <a:chExt cx="1806231" cy="933053"/>
          </a:xfrm>
        </p:grpSpPr>
        <p:sp>
          <p:nvSpPr>
            <p:cNvPr id="1844" name="Rectangle"/>
            <p:cNvSpPr/>
            <p:nvPr/>
          </p:nvSpPr>
          <p:spPr>
            <a:xfrm>
              <a:off x="-1" y="-2"/>
              <a:ext cx="1806233" cy="933055"/>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1300480">
                <a:defRPr b="1" sz="2400">
                  <a:latin typeface="Arial"/>
                  <a:ea typeface="Arial"/>
                  <a:cs typeface="Arial"/>
                  <a:sym typeface="Arial"/>
                </a:defRPr>
              </a:pPr>
            </a:p>
          </p:txBody>
        </p:sp>
        <p:sp>
          <p:nvSpPr>
            <p:cNvPr id="1845" name="Cross Curricular"/>
            <p:cNvSpPr txBox="1"/>
            <p:nvPr/>
          </p:nvSpPr>
          <p:spPr>
            <a:xfrm>
              <a:off x="6349" y="6350"/>
              <a:ext cx="1793533" cy="831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1300480">
                <a:defRPr b="1" sz="2400">
                  <a:latin typeface="Arial"/>
                  <a:ea typeface="Arial"/>
                  <a:cs typeface="Arial"/>
                  <a:sym typeface="Arial"/>
                </a:defRPr>
              </a:lvl1pPr>
            </a:lstStyle>
            <a:p>
              <a:pPr/>
              <a:r>
                <a:t>Cross Curricular</a:t>
              </a:r>
            </a:p>
          </p:txBody>
        </p:sp>
      </p:grpSp>
      <p:grpSp>
        <p:nvGrpSpPr>
          <p:cNvPr id="1849" name="How are these texts organised?…"/>
          <p:cNvGrpSpPr/>
          <p:nvPr/>
        </p:nvGrpSpPr>
        <p:grpSpPr>
          <a:xfrm>
            <a:off x="470735" y="3428585"/>
            <a:ext cx="4689350" cy="1806232"/>
            <a:chOff x="-1" y="0"/>
            <a:chExt cx="4689349" cy="1806231"/>
          </a:xfrm>
        </p:grpSpPr>
        <p:sp>
          <p:nvSpPr>
            <p:cNvPr id="1847" name="Rectangle"/>
            <p:cNvSpPr/>
            <p:nvPr/>
          </p:nvSpPr>
          <p:spPr>
            <a:xfrm>
              <a:off x="-2" y="-1"/>
              <a:ext cx="4689350" cy="180623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algn="l" defTabSz="1300480">
                <a:defRPr b="1" sz="2400">
                  <a:solidFill>
                    <a:schemeClr val="accent5"/>
                  </a:solidFill>
                  <a:latin typeface="Arial"/>
                  <a:ea typeface="Arial"/>
                  <a:cs typeface="Arial"/>
                  <a:sym typeface="Arial"/>
                </a:defRPr>
              </a:pPr>
            </a:p>
          </p:txBody>
        </p:sp>
        <p:sp>
          <p:nvSpPr>
            <p:cNvPr id="1848" name="How are these texts organised?…"/>
            <p:cNvSpPr txBox="1"/>
            <p:nvPr/>
          </p:nvSpPr>
          <p:spPr>
            <a:xfrm>
              <a:off x="6348" y="6349"/>
              <a:ext cx="4676650" cy="15424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l" defTabSz="1300480">
                <a:defRPr b="1" sz="2400">
                  <a:latin typeface="Arial"/>
                  <a:ea typeface="Arial"/>
                  <a:cs typeface="Arial"/>
                  <a:sym typeface="Arial"/>
                </a:defRPr>
              </a:pPr>
              <a:r>
                <a:t>How are these texts organised?</a:t>
              </a:r>
            </a:p>
            <a:p>
              <a:pPr algn="l" defTabSz="1300480">
                <a:defRPr b="1" sz="2400">
                  <a:latin typeface="Arial"/>
                  <a:ea typeface="Arial"/>
                  <a:cs typeface="Arial"/>
                  <a:sym typeface="Arial"/>
                </a:defRPr>
              </a:pPr>
              <a:r>
                <a:t>How are they written?</a:t>
              </a:r>
            </a:p>
            <a:p>
              <a:pPr algn="l" defTabSz="1300480">
                <a:defRPr b="1" sz="2400">
                  <a:solidFill>
                    <a:schemeClr val="accent5"/>
                  </a:solidFill>
                  <a:latin typeface="Arial"/>
                  <a:ea typeface="Arial"/>
                  <a:cs typeface="Arial"/>
                  <a:sym typeface="Arial"/>
                </a:defRPr>
              </a:pPr>
              <a:r>
                <a:t>Test Question Practice</a:t>
              </a:r>
            </a:p>
          </p:txBody>
        </p:sp>
      </p:grpSp>
      <p:grpSp>
        <p:nvGrpSpPr>
          <p:cNvPr id="1852" name="TSO…"/>
          <p:cNvGrpSpPr/>
          <p:nvPr/>
        </p:nvGrpSpPr>
        <p:grpSpPr>
          <a:xfrm>
            <a:off x="5691563" y="4193756"/>
            <a:ext cx="1806233" cy="1806233"/>
            <a:chOff x="0" y="0"/>
            <a:chExt cx="1806231" cy="1806231"/>
          </a:xfrm>
        </p:grpSpPr>
        <p:sp>
          <p:nvSpPr>
            <p:cNvPr id="1850" name="Square"/>
            <p:cNvSpPr/>
            <p:nvPr/>
          </p:nvSpPr>
          <p:spPr>
            <a:xfrm>
              <a:off x="-1" y="-1"/>
              <a:ext cx="1806232" cy="1806232"/>
            </a:xfrm>
            <a:prstGeom prst="rect">
              <a:avLst/>
            </a:prstGeom>
            <a:solidFill>
              <a:srgbClr val="333399"/>
            </a:solidFill>
            <a:ln w="25400" cap="flat">
              <a:solidFill>
                <a:srgbClr val="252570"/>
              </a:solidFill>
              <a:prstDash val="solid"/>
              <a:bevel/>
            </a:ln>
            <a:effectLst/>
          </p:spPr>
          <p:txBody>
            <a:bodyPr wrap="square" lIns="50800" tIns="50800" rIns="50800" bIns="50800" numCol="1" anchor="t">
              <a:noAutofit/>
            </a:bodyPr>
            <a:lstStyle/>
            <a:p>
              <a:pPr defTabSz="1300480">
                <a:defRPr b="1" sz="2200">
                  <a:solidFill>
                    <a:srgbClr val="FFFFFF"/>
                  </a:solidFill>
                  <a:latin typeface="Arial"/>
                  <a:ea typeface="Arial"/>
                  <a:cs typeface="Arial"/>
                  <a:sym typeface="Arial"/>
                </a:defRPr>
              </a:pPr>
            </a:p>
          </p:txBody>
        </p:sp>
        <p:sp>
          <p:nvSpPr>
            <p:cNvPr id="1851" name="TSO…"/>
            <p:cNvSpPr txBox="1"/>
            <p:nvPr/>
          </p:nvSpPr>
          <p:spPr>
            <a:xfrm>
              <a:off x="12699" y="12699"/>
              <a:ext cx="1780832" cy="7813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1300480">
                <a:defRPr b="1" sz="2200">
                  <a:solidFill>
                    <a:srgbClr val="FFFFFF"/>
                  </a:solidFill>
                  <a:latin typeface="Arial"/>
                  <a:ea typeface="Arial"/>
                  <a:cs typeface="Arial"/>
                  <a:sym typeface="Arial"/>
                </a:defRPr>
              </a:pPr>
              <a:r>
                <a:t>TSO</a:t>
              </a:r>
            </a:p>
            <a:p>
              <a:pPr defTabSz="1300480">
                <a:defRPr b="1" sz="2200">
                  <a:solidFill>
                    <a:srgbClr val="FFFFFF"/>
                  </a:solidFill>
                  <a:latin typeface="Arial"/>
                  <a:ea typeface="Arial"/>
                  <a:cs typeface="Arial"/>
                  <a:sym typeface="Arial"/>
                </a:defRPr>
              </a:pPr>
              <a:r>
                <a:t>Spag</a:t>
              </a:r>
            </a:p>
          </p:txBody>
        </p:sp>
      </p:grpSp>
      <p:grpSp>
        <p:nvGrpSpPr>
          <p:cNvPr id="1855" name="Independent Writing…"/>
          <p:cNvGrpSpPr/>
          <p:nvPr/>
        </p:nvGrpSpPr>
        <p:grpSpPr>
          <a:xfrm>
            <a:off x="10387058" y="3428585"/>
            <a:ext cx="2384716" cy="1806232"/>
            <a:chOff x="-1" y="0"/>
            <a:chExt cx="2384715" cy="1806231"/>
          </a:xfrm>
        </p:grpSpPr>
        <p:sp>
          <p:nvSpPr>
            <p:cNvPr id="1853" name="Rectangle"/>
            <p:cNvSpPr/>
            <p:nvPr/>
          </p:nvSpPr>
          <p:spPr>
            <a:xfrm>
              <a:off x="-2" y="-1"/>
              <a:ext cx="2384716" cy="180623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1300480">
                <a:defRPr b="1" sz="2600">
                  <a:latin typeface="Arial"/>
                  <a:ea typeface="Arial"/>
                  <a:cs typeface="Arial"/>
                  <a:sym typeface="Arial"/>
                </a:defRPr>
              </a:pPr>
            </a:p>
          </p:txBody>
        </p:sp>
        <p:sp>
          <p:nvSpPr>
            <p:cNvPr id="1854" name="Independent Writing…"/>
            <p:cNvSpPr txBox="1"/>
            <p:nvPr/>
          </p:nvSpPr>
          <p:spPr>
            <a:xfrm>
              <a:off x="6348" y="6347"/>
              <a:ext cx="2372016" cy="13003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1300480">
                <a:defRPr b="1" sz="2600">
                  <a:latin typeface="Arial"/>
                  <a:ea typeface="Arial"/>
                  <a:cs typeface="Arial"/>
                  <a:sym typeface="Arial"/>
                </a:defRPr>
              </a:pPr>
              <a:r>
                <a:t>Independent Writing</a:t>
              </a:r>
            </a:p>
            <a:p>
              <a:pPr defTabSz="1300480">
                <a:defRPr b="1" sz="2600">
                  <a:latin typeface="Arial"/>
                  <a:ea typeface="Arial"/>
                  <a:cs typeface="Arial"/>
                  <a:sym typeface="Arial"/>
                </a:defRPr>
              </a:pPr>
              <a:r>
                <a:t>Publishing</a:t>
              </a:r>
            </a:p>
          </p:txBody>
        </p:sp>
      </p:grpSp>
      <p:grpSp>
        <p:nvGrpSpPr>
          <p:cNvPr id="1858" name="Shared…"/>
          <p:cNvGrpSpPr/>
          <p:nvPr/>
        </p:nvGrpSpPr>
        <p:grpSpPr>
          <a:xfrm>
            <a:off x="8029273" y="3428585"/>
            <a:ext cx="1806232" cy="1806232"/>
            <a:chOff x="0" y="0"/>
            <a:chExt cx="1806231" cy="1806231"/>
          </a:xfrm>
        </p:grpSpPr>
        <p:sp>
          <p:nvSpPr>
            <p:cNvPr id="1856" name="Square"/>
            <p:cNvSpPr/>
            <p:nvPr/>
          </p:nvSpPr>
          <p:spPr>
            <a:xfrm>
              <a:off x="-1" y="-1"/>
              <a:ext cx="1806232" cy="180623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1300480">
                <a:defRPr b="1" sz="2400">
                  <a:latin typeface="Arial"/>
                  <a:ea typeface="Arial"/>
                  <a:cs typeface="Arial"/>
                  <a:sym typeface="Arial"/>
                </a:defRPr>
              </a:pPr>
            </a:p>
          </p:txBody>
        </p:sp>
        <p:sp>
          <p:nvSpPr>
            <p:cNvPr id="1857" name="Shared…"/>
            <p:cNvSpPr txBox="1"/>
            <p:nvPr/>
          </p:nvSpPr>
          <p:spPr>
            <a:xfrm>
              <a:off x="6349" y="6349"/>
              <a:ext cx="1793532" cy="831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1300480">
                <a:defRPr b="1" sz="2400">
                  <a:latin typeface="Arial"/>
                  <a:ea typeface="Arial"/>
                  <a:cs typeface="Arial"/>
                  <a:sym typeface="Arial"/>
                </a:defRPr>
              </a:pPr>
              <a:r>
                <a:t>Shared</a:t>
              </a:r>
            </a:p>
            <a:p>
              <a:pPr defTabSz="1300480">
                <a:defRPr b="1" sz="2400">
                  <a:latin typeface="Arial"/>
                  <a:ea typeface="Arial"/>
                  <a:cs typeface="Arial"/>
                  <a:sym typeface="Arial"/>
                </a:defRPr>
              </a:pPr>
              <a:r>
                <a:t>Writing</a:t>
              </a:r>
            </a:p>
          </p:txBody>
        </p:sp>
      </p:grpSp>
      <p:grpSp>
        <p:nvGrpSpPr>
          <p:cNvPr id="1861" name="Revise - Practise - Introduce - Practise - Apply"/>
          <p:cNvGrpSpPr/>
          <p:nvPr/>
        </p:nvGrpSpPr>
        <p:grpSpPr>
          <a:xfrm>
            <a:off x="544647" y="5741470"/>
            <a:ext cx="11472762" cy="2472564"/>
            <a:chOff x="-1" y="0"/>
            <a:chExt cx="11472760" cy="2472563"/>
          </a:xfrm>
        </p:grpSpPr>
        <p:sp>
          <p:nvSpPr>
            <p:cNvPr id="1859" name="Double Arrow"/>
            <p:cNvSpPr/>
            <p:nvPr/>
          </p:nvSpPr>
          <p:spPr>
            <a:xfrm>
              <a:off x="-2" y="0"/>
              <a:ext cx="11472762" cy="2472564"/>
            </a:xfrm>
            <a:prstGeom prst="leftRightArrow">
              <a:avLst>
                <a:gd name="adj1" fmla="val 32000"/>
                <a:gd name="adj2" fmla="val 32294"/>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indent="914400" algn="l" defTabSz="1300480">
                <a:defRPr b="1" sz="3400">
                  <a:solidFill>
                    <a:srgbClr val="FFFFFF"/>
                  </a:solidFill>
                  <a:latin typeface="Arial"/>
                  <a:ea typeface="Arial"/>
                  <a:cs typeface="Arial"/>
                  <a:sym typeface="Arial"/>
                </a:defRPr>
              </a:pPr>
            </a:p>
          </p:txBody>
        </p:sp>
        <p:sp>
          <p:nvSpPr>
            <p:cNvPr id="1860" name="Revise - Practise - Introduce - Practise - Apply"/>
            <p:cNvSpPr txBox="1"/>
            <p:nvPr/>
          </p:nvSpPr>
          <p:spPr>
            <a:xfrm>
              <a:off x="261864" y="847018"/>
              <a:ext cx="10949026"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lvl="2" indent="914400" algn="l" defTabSz="1300480">
                <a:defRPr b="1" sz="3400">
                  <a:solidFill>
                    <a:srgbClr val="FFFFFF"/>
                  </a:solidFill>
                  <a:latin typeface="Arial"/>
                  <a:ea typeface="Arial"/>
                  <a:cs typeface="Arial"/>
                  <a:sym typeface="Arial"/>
                </a:defRPr>
              </a:pPr>
              <a:r>
                <a:t>Revise - Practise - Introduce - Practise - Apply</a:t>
              </a:r>
            </a:p>
          </p:txBody>
        </p:sp>
      </p:grpSp>
      <p:grpSp>
        <p:nvGrpSpPr>
          <p:cNvPr id="1864" name="Reading"/>
          <p:cNvGrpSpPr/>
          <p:nvPr/>
        </p:nvGrpSpPr>
        <p:grpSpPr>
          <a:xfrm>
            <a:off x="348841" y="2510382"/>
            <a:ext cx="4933141" cy="690682"/>
            <a:chOff x="0" y="0"/>
            <a:chExt cx="4933139" cy="690681"/>
          </a:xfrm>
        </p:grpSpPr>
        <p:sp>
          <p:nvSpPr>
            <p:cNvPr id="1862" name="Rectangle"/>
            <p:cNvSpPr/>
            <p:nvPr/>
          </p:nvSpPr>
          <p:spPr>
            <a:xfrm>
              <a:off x="-1" y="0"/>
              <a:ext cx="4933141" cy="69068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1300480">
                <a:defRPr b="1" sz="2400">
                  <a:latin typeface="Arial"/>
                  <a:ea typeface="Arial"/>
                  <a:cs typeface="Arial"/>
                  <a:sym typeface="Arial"/>
                </a:defRPr>
              </a:pPr>
            </a:p>
          </p:txBody>
        </p:sp>
        <p:sp>
          <p:nvSpPr>
            <p:cNvPr id="1863" name="Reading"/>
            <p:cNvSpPr txBox="1"/>
            <p:nvPr/>
          </p:nvSpPr>
          <p:spPr>
            <a:xfrm>
              <a:off x="6349" y="6350"/>
              <a:ext cx="4920441"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1300480">
                <a:defRPr b="1" sz="2400">
                  <a:latin typeface="Arial"/>
                  <a:ea typeface="Arial"/>
                  <a:cs typeface="Arial"/>
                  <a:sym typeface="Arial"/>
                </a:defRPr>
              </a:lvl1pPr>
            </a:lstStyle>
            <a:p>
              <a:pPr/>
              <a:r>
                <a:t>Reading</a:t>
              </a:r>
            </a:p>
          </p:txBody>
        </p:sp>
      </p:grpSp>
      <p:grpSp>
        <p:nvGrpSpPr>
          <p:cNvPr id="1867" name="Writing"/>
          <p:cNvGrpSpPr/>
          <p:nvPr/>
        </p:nvGrpSpPr>
        <p:grpSpPr>
          <a:xfrm>
            <a:off x="7879712" y="2510382"/>
            <a:ext cx="4933139" cy="690682"/>
            <a:chOff x="0" y="0"/>
            <a:chExt cx="4933138" cy="690681"/>
          </a:xfrm>
        </p:grpSpPr>
        <p:sp>
          <p:nvSpPr>
            <p:cNvPr id="1865" name="Rectangle"/>
            <p:cNvSpPr/>
            <p:nvPr/>
          </p:nvSpPr>
          <p:spPr>
            <a:xfrm>
              <a:off x="-1" y="0"/>
              <a:ext cx="4933140" cy="690682"/>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1300480">
                <a:defRPr b="1" sz="2400">
                  <a:latin typeface="Arial"/>
                  <a:ea typeface="Arial"/>
                  <a:cs typeface="Arial"/>
                  <a:sym typeface="Arial"/>
                </a:defRPr>
              </a:pPr>
            </a:p>
          </p:txBody>
        </p:sp>
        <p:sp>
          <p:nvSpPr>
            <p:cNvPr id="1866" name="Writing"/>
            <p:cNvSpPr txBox="1"/>
            <p:nvPr/>
          </p:nvSpPr>
          <p:spPr>
            <a:xfrm>
              <a:off x="6349" y="6350"/>
              <a:ext cx="4920440"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1300480">
                <a:defRPr b="1" sz="2400">
                  <a:latin typeface="Arial"/>
                  <a:ea typeface="Arial"/>
                  <a:cs typeface="Arial"/>
                  <a:sym typeface="Arial"/>
                </a:defRPr>
              </a:lvl1pPr>
            </a:lstStyle>
            <a:p>
              <a:pPr/>
              <a:r>
                <a:t>Writing</a:t>
              </a:r>
            </a:p>
          </p:txBody>
        </p:sp>
      </p:grpSp>
      <p:sp>
        <p:nvSpPr>
          <p:cNvPr id="1868" name="Phase 1"/>
          <p:cNvSpPr txBox="1"/>
          <p:nvPr/>
        </p:nvSpPr>
        <p:spPr>
          <a:xfrm>
            <a:off x="1697601" y="1637968"/>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1</a:t>
            </a:r>
          </a:p>
        </p:txBody>
      </p:sp>
      <p:sp>
        <p:nvSpPr>
          <p:cNvPr id="1869" name="Phase 2"/>
          <p:cNvSpPr txBox="1"/>
          <p:nvPr/>
        </p:nvSpPr>
        <p:spPr>
          <a:xfrm>
            <a:off x="5581079" y="682573"/>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2</a:t>
            </a:r>
          </a:p>
        </p:txBody>
      </p:sp>
      <p:sp>
        <p:nvSpPr>
          <p:cNvPr id="1870" name="Phase 3"/>
          <p:cNvSpPr txBox="1"/>
          <p:nvPr/>
        </p:nvSpPr>
        <p:spPr>
          <a:xfrm>
            <a:off x="7995260" y="1637968"/>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3</a:t>
            </a:r>
          </a:p>
        </p:txBody>
      </p:sp>
      <p:sp>
        <p:nvSpPr>
          <p:cNvPr id="1871" name="Phase 4"/>
          <p:cNvSpPr txBox="1"/>
          <p:nvPr/>
        </p:nvSpPr>
        <p:spPr>
          <a:xfrm>
            <a:off x="10792366" y="1637968"/>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a:defRPr>
            </a:lvl1pPr>
          </a:lstStyle>
          <a:p>
            <a:pPr/>
            <a:r>
              <a:t>Phase 4</a:t>
            </a:r>
          </a:p>
        </p:txBody>
      </p:sp>
      <p:pic>
        <p:nvPicPr>
          <p:cNvPr id="1872" name="Image" descr="Image"/>
          <p:cNvPicPr>
            <a:picLocks noChangeAspect="1"/>
          </p:cNvPicPr>
          <p:nvPr/>
        </p:nvPicPr>
        <p:blipFill>
          <a:blip r:embed="rId3">
            <a:extLst/>
          </a:blip>
          <a:stretch>
            <a:fillRect/>
          </a:stretch>
        </p:blipFill>
        <p:spPr>
          <a:xfrm>
            <a:off x="5342054" y="2096959"/>
            <a:ext cx="2477586" cy="151752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78" name="Cross Curricular"/>
          <p:cNvGrpSpPr/>
          <p:nvPr/>
        </p:nvGrpSpPr>
        <p:grpSpPr>
          <a:xfrm>
            <a:off x="9809372" y="355363"/>
            <a:ext cx="1721225" cy="889138"/>
            <a:chOff x="0" y="0"/>
            <a:chExt cx="1721224" cy="889137"/>
          </a:xfrm>
        </p:grpSpPr>
        <p:sp>
          <p:nvSpPr>
            <p:cNvPr id="1876" name="Rectangle"/>
            <p:cNvSpPr/>
            <p:nvPr/>
          </p:nvSpPr>
          <p:spPr>
            <a:xfrm>
              <a:off x="0" y="0"/>
              <a:ext cx="1721225" cy="889138"/>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defTabSz="1300480">
                <a:defRPr b="1" sz="2200">
                  <a:latin typeface="Arial"/>
                  <a:ea typeface="Arial"/>
                  <a:cs typeface="Arial"/>
                  <a:sym typeface="Arial"/>
                </a:defRPr>
              </a:pPr>
            </a:p>
          </p:txBody>
        </p:sp>
        <p:sp>
          <p:nvSpPr>
            <p:cNvPr id="1877" name="Cross Curricular"/>
            <p:cNvSpPr txBox="1"/>
            <p:nvPr/>
          </p:nvSpPr>
          <p:spPr>
            <a:xfrm>
              <a:off x="0" y="0"/>
              <a:ext cx="1721225" cy="748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1300480">
                <a:defRPr b="1" sz="2200">
                  <a:latin typeface="Arial"/>
                  <a:ea typeface="Arial"/>
                  <a:cs typeface="Arial"/>
                  <a:sym typeface="Arial"/>
                </a:defRPr>
              </a:lvl1pPr>
            </a:lstStyle>
            <a:p>
              <a:pPr/>
              <a:r>
                <a:t>Cross Curricular</a:t>
              </a:r>
            </a:p>
          </p:txBody>
        </p:sp>
      </p:grpSp>
      <p:grpSp>
        <p:nvGrpSpPr>
          <p:cNvPr id="1881" name="How are these texts organised?…"/>
          <p:cNvGrpSpPr/>
          <p:nvPr/>
        </p:nvGrpSpPr>
        <p:grpSpPr>
          <a:xfrm>
            <a:off x="1054039" y="3702171"/>
            <a:ext cx="3517013" cy="1354672"/>
            <a:chOff x="0" y="0"/>
            <a:chExt cx="3517012" cy="1354671"/>
          </a:xfrm>
        </p:grpSpPr>
        <p:sp>
          <p:nvSpPr>
            <p:cNvPr id="1879" name="Rectangle"/>
            <p:cNvSpPr/>
            <p:nvPr/>
          </p:nvSpPr>
          <p:spPr>
            <a:xfrm>
              <a:off x="0" y="0"/>
              <a:ext cx="3517013" cy="1354672"/>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algn="l" defTabSz="1300480">
                <a:defRPr b="1" sz="2200">
                  <a:latin typeface="Arial"/>
                  <a:ea typeface="Arial"/>
                  <a:cs typeface="Arial"/>
                  <a:sym typeface="Arial"/>
                </a:defRPr>
              </a:pPr>
            </a:p>
          </p:txBody>
        </p:sp>
        <p:sp>
          <p:nvSpPr>
            <p:cNvPr id="1880" name="How are these texts organised?…"/>
            <p:cNvSpPr/>
            <p:nvPr/>
          </p:nvSpPr>
          <p:spPr>
            <a:xfrm>
              <a:off x="0" y="0"/>
              <a:ext cx="351701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l" defTabSz="1300480">
                <a:defRPr b="1" sz="2200">
                  <a:solidFill>
                    <a:schemeClr val="accent5"/>
                  </a:solidFill>
                  <a:latin typeface="Arial"/>
                  <a:ea typeface="Arial"/>
                  <a:cs typeface="Arial"/>
                  <a:sym typeface="Arial"/>
                </a:defRPr>
              </a:pPr>
              <a:r>
                <a:t>How are these texts organised?</a:t>
              </a:r>
            </a:p>
            <a:p>
              <a:pPr algn="l" defTabSz="1300480">
                <a:defRPr b="1" sz="2200">
                  <a:solidFill>
                    <a:schemeClr val="accent5"/>
                  </a:solidFill>
                  <a:latin typeface="Arial"/>
                  <a:ea typeface="Arial"/>
                  <a:cs typeface="Arial"/>
                  <a:sym typeface="Arial"/>
                </a:defRPr>
              </a:pPr>
              <a:r>
                <a:t>How are they written?</a:t>
              </a:r>
            </a:p>
            <a:p>
              <a:pPr algn="l" defTabSz="1300480">
                <a:defRPr b="1" sz="2200">
                  <a:solidFill>
                    <a:schemeClr val="accent5"/>
                  </a:solidFill>
                  <a:latin typeface="Arial"/>
                  <a:ea typeface="Arial"/>
                  <a:cs typeface="Arial"/>
                  <a:sym typeface="Arial"/>
                </a:defRPr>
              </a:pPr>
              <a:r>
                <a:t>Comprehension</a:t>
              </a:r>
            </a:p>
            <a:p>
              <a:pPr algn="l" defTabSz="1300480">
                <a:defRPr b="1" sz="2200">
                  <a:solidFill>
                    <a:schemeClr val="accent5"/>
                  </a:solidFill>
                  <a:latin typeface="Arial"/>
                  <a:ea typeface="Arial"/>
                  <a:cs typeface="Arial"/>
                  <a:sym typeface="Arial"/>
                </a:defRPr>
              </a:pPr>
              <a:r>
                <a:t>Test question practice</a:t>
              </a:r>
            </a:p>
          </p:txBody>
        </p:sp>
      </p:grpSp>
      <p:grpSp>
        <p:nvGrpSpPr>
          <p:cNvPr id="1884" name="TSO…"/>
          <p:cNvGrpSpPr/>
          <p:nvPr/>
        </p:nvGrpSpPr>
        <p:grpSpPr>
          <a:xfrm>
            <a:off x="5894274" y="4364519"/>
            <a:ext cx="1354672" cy="1354672"/>
            <a:chOff x="0" y="0"/>
            <a:chExt cx="1354670" cy="1354671"/>
          </a:xfrm>
        </p:grpSpPr>
        <p:sp>
          <p:nvSpPr>
            <p:cNvPr id="1882" name="Square"/>
            <p:cNvSpPr/>
            <p:nvPr/>
          </p:nvSpPr>
          <p:spPr>
            <a:xfrm>
              <a:off x="-1" y="-1"/>
              <a:ext cx="1354672" cy="1354672"/>
            </a:xfrm>
            <a:prstGeom prst="rect">
              <a:avLst/>
            </a:prstGeom>
            <a:solidFill>
              <a:srgbClr val="333399"/>
            </a:solidFill>
            <a:ln w="12700" cap="flat">
              <a:solidFill>
                <a:srgbClr val="252570"/>
              </a:solidFill>
              <a:prstDash val="solid"/>
              <a:bevel/>
            </a:ln>
            <a:effectLst/>
          </p:spPr>
          <p:txBody>
            <a:bodyPr wrap="square" lIns="50800" tIns="50800" rIns="50800" bIns="50800" numCol="1" anchor="t">
              <a:noAutofit/>
            </a:bodyPr>
            <a:lstStyle/>
            <a:p>
              <a:pPr defTabSz="1300480">
                <a:defRPr b="1" sz="2000">
                  <a:solidFill>
                    <a:srgbClr val="FFFFFF"/>
                  </a:solidFill>
                  <a:latin typeface="Arial"/>
                  <a:ea typeface="Arial"/>
                  <a:cs typeface="Arial"/>
                  <a:sym typeface="Arial"/>
                </a:defRPr>
              </a:pPr>
            </a:p>
          </p:txBody>
        </p:sp>
        <p:sp>
          <p:nvSpPr>
            <p:cNvPr id="1883" name="TSO…"/>
            <p:cNvSpPr txBox="1"/>
            <p:nvPr/>
          </p:nvSpPr>
          <p:spPr>
            <a:xfrm>
              <a:off x="-1" y="-1"/>
              <a:ext cx="1354672" cy="673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1300480">
                <a:defRPr b="1" sz="2000">
                  <a:solidFill>
                    <a:srgbClr val="FFFFFF"/>
                  </a:solidFill>
                  <a:latin typeface="Arial"/>
                  <a:ea typeface="Arial"/>
                  <a:cs typeface="Arial"/>
                  <a:sym typeface="Arial"/>
                </a:defRPr>
              </a:pPr>
              <a:r>
                <a:t>TSO</a:t>
              </a:r>
            </a:p>
            <a:p>
              <a:pPr defTabSz="1300480">
                <a:defRPr b="1" sz="2000">
                  <a:solidFill>
                    <a:srgbClr val="FFFFFF"/>
                  </a:solidFill>
                  <a:latin typeface="Arial"/>
                  <a:ea typeface="Arial"/>
                  <a:cs typeface="Arial"/>
                  <a:sym typeface="Arial"/>
                </a:defRPr>
              </a:pPr>
              <a:r>
                <a:t>Spag</a:t>
              </a:r>
            </a:p>
          </p:txBody>
        </p:sp>
      </p:grpSp>
      <p:grpSp>
        <p:nvGrpSpPr>
          <p:cNvPr id="1887" name="Independent Writing…"/>
          <p:cNvGrpSpPr/>
          <p:nvPr/>
        </p:nvGrpSpPr>
        <p:grpSpPr>
          <a:xfrm>
            <a:off x="9400838" y="3654811"/>
            <a:ext cx="2020057" cy="1530031"/>
            <a:chOff x="0" y="-1"/>
            <a:chExt cx="2020055" cy="1530030"/>
          </a:xfrm>
        </p:grpSpPr>
        <p:sp>
          <p:nvSpPr>
            <p:cNvPr id="1885" name="Rectangle"/>
            <p:cNvSpPr/>
            <p:nvPr/>
          </p:nvSpPr>
          <p:spPr>
            <a:xfrm>
              <a:off x="-1" y="-2"/>
              <a:ext cx="2020056" cy="1530032"/>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defTabSz="1300480">
                <a:defRPr b="1" sz="2400">
                  <a:latin typeface="Arial"/>
                  <a:ea typeface="Arial"/>
                  <a:cs typeface="Arial"/>
                  <a:sym typeface="Arial"/>
                </a:defRPr>
              </a:pPr>
            </a:p>
          </p:txBody>
        </p:sp>
        <p:sp>
          <p:nvSpPr>
            <p:cNvPr id="1886" name="Independent Writing…"/>
            <p:cNvSpPr txBox="1"/>
            <p:nvPr/>
          </p:nvSpPr>
          <p:spPr>
            <a:xfrm>
              <a:off x="-1" y="-1"/>
              <a:ext cx="2020056" cy="1154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1300480">
                <a:defRPr b="1" sz="2400">
                  <a:latin typeface="Arial"/>
                  <a:ea typeface="Arial"/>
                  <a:cs typeface="Arial"/>
                  <a:sym typeface="Arial"/>
                </a:defRPr>
              </a:pPr>
              <a:r>
                <a:t>Independent Writing</a:t>
              </a:r>
            </a:p>
            <a:p>
              <a:pPr defTabSz="1300480">
                <a:defRPr b="1" sz="2400">
                  <a:latin typeface="Arial"/>
                  <a:ea typeface="Arial"/>
                  <a:cs typeface="Arial"/>
                  <a:sym typeface="Arial"/>
                </a:defRPr>
              </a:pPr>
              <a:r>
                <a:t>Publishing</a:t>
              </a:r>
            </a:p>
          </p:txBody>
        </p:sp>
      </p:grpSp>
      <p:grpSp>
        <p:nvGrpSpPr>
          <p:cNvPr id="1890" name="Shared…"/>
          <p:cNvGrpSpPr/>
          <p:nvPr/>
        </p:nvGrpSpPr>
        <p:grpSpPr>
          <a:xfrm>
            <a:off x="7647556" y="3790640"/>
            <a:ext cx="1354672" cy="1354672"/>
            <a:chOff x="0" y="-1"/>
            <a:chExt cx="1354670" cy="1354671"/>
          </a:xfrm>
        </p:grpSpPr>
        <p:sp>
          <p:nvSpPr>
            <p:cNvPr id="1888" name="Square"/>
            <p:cNvSpPr/>
            <p:nvPr/>
          </p:nvSpPr>
          <p:spPr>
            <a:xfrm>
              <a:off x="-1" y="-1"/>
              <a:ext cx="1354672" cy="1354672"/>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defTabSz="1300480">
                <a:defRPr b="1" sz="2200">
                  <a:latin typeface="Arial"/>
                  <a:ea typeface="Arial"/>
                  <a:cs typeface="Arial"/>
                  <a:sym typeface="Arial"/>
                </a:defRPr>
              </a:pPr>
            </a:p>
          </p:txBody>
        </p:sp>
        <p:sp>
          <p:nvSpPr>
            <p:cNvPr id="1889" name="Shared…"/>
            <p:cNvSpPr txBox="1"/>
            <p:nvPr/>
          </p:nvSpPr>
          <p:spPr>
            <a:xfrm>
              <a:off x="-1" y="-2"/>
              <a:ext cx="1354672" cy="748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1300480">
                <a:defRPr b="1" sz="2200">
                  <a:latin typeface="Arial"/>
                  <a:ea typeface="Arial"/>
                  <a:cs typeface="Arial"/>
                  <a:sym typeface="Arial"/>
                </a:defRPr>
              </a:pPr>
              <a:r>
                <a:t>Shared</a:t>
              </a:r>
            </a:p>
            <a:p>
              <a:pPr defTabSz="1300480">
                <a:defRPr b="1" sz="2200">
                  <a:latin typeface="Arial"/>
                  <a:ea typeface="Arial"/>
                  <a:cs typeface="Arial"/>
                  <a:sym typeface="Arial"/>
                </a:defRPr>
              </a:pPr>
              <a:r>
                <a:t>Writing</a:t>
              </a:r>
            </a:p>
          </p:txBody>
        </p:sp>
      </p:grpSp>
      <p:grpSp>
        <p:nvGrpSpPr>
          <p:cNvPr id="1893" name="Reading"/>
          <p:cNvGrpSpPr/>
          <p:nvPr/>
        </p:nvGrpSpPr>
        <p:grpSpPr>
          <a:xfrm>
            <a:off x="1887231" y="3101985"/>
            <a:ext cx="3699854" cy="518011"/>
            <a:chOff x="-1" y="0"/>
            <a:chExt cx="3699853" cy="518010"/>
          </a:xfrm>
        </p:grpSpPr>
        <p:sp>
          <p:nvSpPr>
            <p:cNvPr id="1891" name="Rectangle"/>
            <p:cNvSpPr/>
            <p:nvPr/>
          </p:nvSpPr>
          <p:spPr>
            <a:xfrm>
              <a:off x="-2" y="0"/>
              <a:ext cx="3699855" cy="518010"/>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defTabSz="1300480">
                <a:defRPr b="1" sz="2200">
                  <a:latin typeface="Arial"/>
                  <a:ea typeface="Arial"/>
                  <a:cs typeface="Arial"/>
                  <a:sym typeface="Arial"/>
                </a:defRPr>
              </a:pPr>
            </a:p>
          </p:txBody>
        </p:sp>
        <p:sp>
          <p:nvSpPr>
            <p:cNvPr id="1892" name="Reading"/>
            <p:cNvSpPr txBox="1"/>
            <p:nvPr/>
          </p:nvSpPr>
          <p:spPr>
            <a:xfrm>
              <a:off x="-2" y="-1"/>
              <a:ext cx="3699855" cy="4185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1300480">
                <a:defRPr b="1" sz="2200">
                  <a:latin typeface="Arial"/>
                  <a:ea typeface="Arial"/>
                  <a:cs typeface="Arial"/>
                  <a:sym typeface="Arial"/>
                </a:defRPr>
              </a:lvl1pPr>
            </a:lstStyle>
            <a:p>
              <a:pPr/>
              <a:r>
                <a:t>Reading</a:t>
              </a:r>
            </a:p>
          </p:txBody>
        </p:sp>
      </p:grpSp>
      <p:grpSp>
        <p:nvGrpSpPr>
          <p:cNvPr id="1896" name="Writing"/>
          <p:cNvGrpSpPr/>
          <p:nvPr/>
        </p:nvGrpSpPr>
        <p:grpSpPr>
          <a:xfrm>
            <a:off x="7535384" y="3101985"/>
            <a:ext cx="3699853" cy="527536"/>
            <a:chOff x="-1" y="0"/>
            <a:chExt cx="3699852" cy="527535"/>
          </a:xfrm>
        </p:grpSpPr>
        <p:sp>
          <p:nvSpPr>
            <p:cNvPr id="1894" name="Rectangle"/>
            <p:cNvSpPr/>
            <p:nvPr/>
          </p:nvSpPr>
          <p:spPr>
            <a:xfrm>
              <a:off x="-2" y="9525"/>
              <a:ext cx="3699853" cy="518010"/>
            </a:xfrm>
            <a:prstGeom prst="rect">
              <a:avLst/>
            </a:prstGeom>
            <a:solidFill>
              <a:schemeClr val="accent1"/>
            </a:soli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defTabSz="1300480">
                <a:defRPr b="1" sz="2200">
                  <a:latin typeface="Arial"/>
                  <a:ea typeface="Arial"/>
                  <a:cs typeface="Arial"/>
                  <a:sym typeface="Arial"/>
                </a:defRPr>
              </a:pPr>
            </a:p>
          </p:txBody>
        </p:sp>
        <p:sp>
          <p:nvSpPr>
            <p:cNvPr id="1895" name="Writing"/>
            <p:cNvSpPr txBox="1"/>
            <p:nvPr/>
          </p:nvSpPr>
          <p:spPr>
            <a:xfrm>
              <a:off x="-2" y="-1"/>
              <a:ext cx="3699853" cy="418592"/>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1300480">
                <a:defRPr b="1" sz="2200">
                  <a:latin typeface="Arial"/>
                  <a:ea typeface="Arial"/>
                  <a:cs typeface="Arial"/>
                  <a:sym typeface="Arial"/>
                </a:defRPr>
              </a:lvl1pPr>
            </a:lstStyle>
            <a:p>
              <a:pPr/>
              <a:r>
                <a:t>Writing</a:t>
              </a:r>
            </a:p>
          </p:txBody>
        </p:sp>
      </p:grpSp>
      <p:sp>
        <p:nvSpPr>
          <p:cNvPr id="1897" name="Phase 1"/>
          <p:cNvSpPr txBox="1"/>
          <p:nvPr/>
        </p:nvSpPr>
        <p:spPr>
          <a:xfrm>
            <a:off x="2729179" y="2392113"/>
            <a:ext cx="1721223"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j-lt"/>
                <a:ea typeface="+mj-ea"/>
                <a:cs typeface="+mj-cs"/>
                <a:sym typeface="Helvetica"/>
              </a:defRPr>
            </a:lvl1pPr>
          </a:lstStyle>
          <a:p>
            <a:pPr/>
            <a:r>
              <a:t>Phase 1</a:t>
            </a:r>
          </a:p>
        </p:txBody>
      </p:sp>
      <p:sp>
        <p:nvSpPr>
          <p:cNvPr id="1898" name="Phase 2"/>
          <p:cNvSpPr txBox="1"/>
          <p:nvPr/>
        </p:nvSpPr>
        <p:spPr>
          <a:xfrm>
            <a:off x="5641788" y="1675566"/>
            <a:ext cx="1721223"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j-lt"/>
                <a:ea typeface="+mj-ea"/>
                <a:cs typeface="+mj-cs"/>
                <a:sym typeface="Helvetica"/>
              </a:defRPr>
            </a:lvl1pPr>
          </a:lstStyle>
          <a:p>
            <a:pPr/>
            <a:r>
              <a:t>Phase 2</a:t>
            </a:r>
          </a:p>
        </p:txBody>
      </p:sp>
      <p:sp>
        <p:nvSpPr>
          <p:cNvPr id="1899" name="Phase 3"/>
          <p:cNvSpPr txBox="1"/>
          <p:nvPr/>
        </p:nvSpPr>
        <p:spPr>
          <a:xfrm>
            <a:off x="7452424" y="2392113"/>
            <a:ext cx="1721224"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j-lt"/>
                <a:ea typeface="+mj-ea"/>
                <a:cs typeface="+mj-cs"/>
                <a:sym typeface="Helvetica"/>
              </a:defRPr>
            </a:lvl1pPr>
          </a:lstStyle>
          <a:p>
            <a:pPr/>
            <a:r>
              <a:t>Phase 3</a:t>
            </a:r>
          </a:p>
        </p:txBody>
      </p:sp>
      <p:sp>
        <p:nvSpPr>
          <p:cNvPr id="1900" name="Phase 4"/>
          <p:cNvSpPr txBox="1"/>
          <p:nvPr/>
        </p:nvSpPr>
        <p:spPr>
          <a:xfrm>
            <a:off x="9550255" y="2392113"/>
            <a:ext cx="1721223"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j-lt"/>
                <a:ea typeface="+mj-ea"/>
                <a:cs typeface="+mj-cs"/>
                <a:sym typeface="Helvetica"/>
              </a:defRPr>
            </a:lvl1pPr>
          </a:lstStyle>
          <a:p>
            <a:pPr/>
            <a:r>
              <a:t>Phase 4</a:t>
            </a:r>
          </a:p>
        </p:txBody>
      </p:sp>
      <p:pic>
        <p:nvPicPr>
          <p:cNvPr id="1901" name="Image" descr="Image"/>
          <p:cNvPicPr>
            <a:picLocks noChangeAspect="1"/>
          </p:cNvPicPr>
          <p:nvPr/>
        </p:nvPicPr>
        <p:blipFill>
          <a:blip r:embed="rId3">
            <a:extLst/>
          </a:blip>
          <a:stretch>
            <a:fillRect/>
          </a:stretch>
        </p:blipFill>
        <p:spPr>
          <a:xfrm>
            <a:off x="5632139" y="2791918"/>
            <a:ext cx="1858190" cy="1138142"/>
          </a:xfrm>
          <a:prstGeom prst="rect">
            <a:avLst/>
          </a:prstGeom>
          <a:ln w="12700">
            <a:miter lim="400000"/>
          </a:ln>
        </p:spPr>
      </p:pic>
      <p:grpSp>
        <p:nvGrpSpPr>
          <p:cNvPr id="1904" name="How are these texts organised?…"/>
          <p:cNvGrpSpPr/>
          <p:nvPr/>
        </p:nvGrpSpPr>
        <p:grpSpPr>
          <a:xfrm>
            <a:off x="4743893" y="5736936"/>
            <a:ext cx="3517013" cy="1354672"/>
            <a:chOff x="0" y="0"/>
            <a:chExt cx="3517012" cy="1354671"/>
          </a:xfrm>
        </p:grpSpPr>
        <p:sp>
          <p:nvSpPr>
            <p:cNvPr id="1902" name="Rectangle"/>
            <p:cNvSpPr/>
            <p:nvPr/>
          </p:nvSpPr>
          <p:spPr>
            <a:xfrm>
              <a:off x="0" y="0"/>
              <a:ext cx="3517013" cy="1354672"/>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algn="l" defTabSz="1300480">
                <a:defRPr b="1" sz="2200">
                  <a:latin typeface="Arial"/>
                  <a:ea typeface="Arial"/>
                  <a:cs typeface="Arial"/>
                  <a:sym typeface="Arial"/>
                </a:defRPr>
              </a:pPr>
            </a:p>
          </p:txBody>
        </p:sp>
        <p:sp>
          <p:nvSpPr>
            <p:cNvPr id="1903" name="How are these texts organised?…"/>
            <p:cNvSpPr/>
            <p:nvPr/>
          </p:nvSpPr>
          <p:spPr>
            <a:xfrm>
              <a:off x="0" y="0"/>
              <a:ext cx="351701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l" defTabSz="1300480">
                <a:defRPr b="1" sz="2200">
                  <a:solidFill>
                    <a:schemeClr val="accent5"/>
                  </a:solidFill>
                  <a:latin typeface="Arial"/>
                  <a:ea typeface="Arial"/>
                  <a:cs typeface="Arial"/>
                  <a:sym typeface="Arial"/>
                </a:defRPr>
              </a:pPr>
              <a:r>
                <a:t>Planning to organise our own texts</a:t>
              </a:r>
            </a:p>
            <a:p>
              <a:pPr algn="l" defTabSz="1300480">
                <a:defRPr b="1" sz="2200">
                  <a:solidFill>
                    <a:schemeClr val="accent5"/>
                  </a:solidFill>
                  <a:latin typeface="Arial"/>
                  <a:ea typeface="Arial"/>
                  <a:cs typeface="Arial"/>
                  <a:sym typeface="Arial"/>
                </a:defRPr>
              </a:pPr>
              <a:r>
                <a:t>Spag activities to practise our big outcome</a:t>
              </a:r>
            </a:p>
          </p:txBody>
        </p:sp>
      </p:grpSp>
      <p:grpSp>
        <p:nvGrpSpPr>
          <p:cNvPr id="1907" name="How are these texts organised?…"/>
          <p:cNvGrpSpPr/>
          <p:nvPr/>
        </p:nvGrpSpPr>
        <p:grpSpPr>
          <a:xfrm>
            <a:off x="8250311" y="4976140"/>
            <a:ext cx="3464362" cy="1334393"/>
            <a:chOff x="-1" y="-1"/>
            <a:chExt cx="3464361" cy="1334392"/>
          </a:xfrm>
        </p:grpSpPr>
        <p:sp>
          <p:nvSpPr>
            <p:cNvPr id="1905" name="Rectangle"/>
            <p:cNvSpPr/>
            <p:nvPr/>
          </p:nvSpPr>
          <p:spPr>
            <a:xfrm>
              <a:off x="-2" y="-2"/>
              <a:ext cx="3464362" cy="1334393"/>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bevel/>
            </a:ln>
            <a:effectLst>
              <a:outerShdw sx="100000" sy="100000" kx="0" ky="0" algn="b" rotWithShape="0" blurRad="25400" dist="12700" dir="5400000">
                <a:srgbClr val="000000">
                  <a:alpha val="38000"/>
                </a:srgbClr>
              </a:outerShdw>
            </a:effectLst>
          </p:spPr>
          <p:txBody>
            <a:bodyPr wrap="square" lIns="50800" tIns="50800" rIns="50800" bIns="50800" numCol="1" anchor="t">
              <a:noAutofit/>
            </a:bodyPr>
            <a:lstStyle/>
            <a:p>
              <a:pPr algn="l" defTabSz="1300480">
                <a:defRPr b="1" sz="2200">
                  <a:latin typeface="Arial"/>
                  <a:ea typeface="Arial"/>
                  <a:cs typeface="Arial"/>
                  <a:sym typeface="Arial"/>
                </a:defRPr>
              </a:pPr>
            </a:p>
          </p:txBody>
        </p:sp>
        <p:sp>
          <p:nvSpPr>
            <p:cNvPr id="1906" name="How are these texts organised?…"/>
            <p:cNvSpPr txBox="1"/>
            <p:nvPr/>
          </p:nvSpPr>
          <p:spPr>
            <a:xfrm>
              <a:off x="-2" y="-2"/>
              <a:ext cx="3464362" cy="1078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algn="l" defTabSz="1300480">
                <a:defRPr b="1" sz="2200">
                  <a:solidFill>
                    <a:schemeClr val="accent5"/>
                  </a:solidFill>
                  <a:latin typeface="Arial"/>
                  <a:ea typeface="Arial"/>
                  <a:cs typeface="Arial"/>
                  <a:sym typeface="Arial"/>
                </a:defRPr>
              </a:lvl1pPr>
            </a:lstStyle>
            <a:p>
              <a:pPr/>
              <a:r>
                <a:t>Planning drafting and editing our outcomes - school policy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4" grpId="1"/>
      <p:bldP build="whole" bldLvl="1" animBg="1" rev="0" advAuto="0" spid="1907"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1" name="KS2 - Non-Fiction"/>
          <p:cNvSpPr txBox="1"/>
          <p:nvPr>
            <p:ph type="title"/>
          </p:nvPr>
        </p:nvSpPr>
        <p:spPr>
          <a:xfrm>
            <a:off x="975359" y="532835"/>
            <a:ext cx="11045050" cy="2284872"/>
          </a:xfrm>
          <a:prstGeom prst="rect">
            <a:avLst/>
          </a:prstGeom>
        </p:spPr>
        <p:txBody>
          <a:bodyPr lIns="0" tIns="0" rIns="0" bIns="0"/>
          <a:lstStyle/>
          <a:p>
            <a:pPr/>
            <a:r>
              <a:t>KS2 - Non-Fiction</a:t>
            </a:r>
          </a:p>
        </p:txBody>
      </p:sp>
      <p:sp>
        <p:nvSpPr>
          <p:cNvPr id="1912" name="Write:…"/>
          <p:cNvSpPr txBox="1"/>
          <p:nvPr>
            <p:ph type="body" idx="1"/>
          </p:nvPr>
        </p:nvSpPr>
        <p:spPr>
          <a:xfrm>
            <a:off x="973099" y="2418078"/>
            <a:ext cx="11045057" cy="6935897"/>
          </a:xfrm>
          <a:prstGeom prst="rect">
            <a:avLst/>
          </a:prstGeom>
        </p:spPr>
        <p:txBody>
          <a:bodyPr lIns="0" tIns="0" rIns="0" bIns="0"/>
          <a:lstStyle/>
          <a:p>
            <a:pPr>
              <a:defRPr sz="5000"/>
            </a:pPr>
            <a:r>
              <a:t>Write:</a:t>
            </a:r>
          </a:p>
          <a:p>
            <a:pPr lvl="1" marL="465059" indent="-20559">
              <a:spcBef>
                <a:spcPts val="900"/>
              </a:spcBef>
              <a:buSzPct val="100000"/>
              <a:buChar char="–"/>
              <a:defRPr sz="3400"/>
            </a:pPr>
            <a:r>
              <a:t>Instructions</a:t>
            </a:r>
          </a:p>
          <a:p>
            <a:pPr lvl="1" marL="465059" indent="-20559">
              <a:spcBef>
                <a:spcPts val="900"/>
              </a:spcBef>
              <a:buSzPct val="100000"/>
              <a:buChar char="–"/>
              <a:defRPr sz="3400"/>
            </a:pPr>
            <a:r>
              <a:t>Recounts</a:t>
            </a:r>
          </a:p>
          <a:p>
            <a:pPr lvl="1" marL="465059" indent="-20559">
              <a:spcBef>
                <a:spcPts val="900"/>
              </a:spcBef>
              <a:buSzPct val="100000"/>
              <a:buChar char="–"/>
              <a:defRPr sz="3400"/>
            </a:pPr>
            <a:r>
              <a:t>Persuasion</a:t>
            </a:r>
          </a:p>
          <a:p>
            <a:pPr lvl="1" marL="465059" indent="-20559">
              <a:spcBef>
                <a:spcPts val="900"/>
              </a:spcBef>
              <a:buSzPct val="100000"/>
              <a:buChar char="–"/>
              <a:defRPr sz="3400"/>
            </a:pPr>
            <a:r>
              <a:t>Explanations</a:t>
            </a:r>
          </a:p>
          <a:p>
            <a:pPr lvl="1" marL="465059" indent="-20559">
              <a:spcBef>
                <a:spcPts val="900"/>
              </a:spcBef>
              <a:buSzPct val="100000"/>
              <a:buChar char="–"/>
              <a:defRPr sz="3400"/>
            </a:pPr>
            <a:r>
              <a:t>Non chronological reports</a:t>
            </a:r>
          </a:p>
          <a:p>
            <a:pPr lvl="1" marL="465059" indent="-20559">
              <a:spcBef>
                <a:spcPts val="900"/>
              </a:spcBef>
              <a:buSzPct val="100000"/>
              <a:buChar char="–"/>
              <a:defRPr sz="3400"/>
            </a:pPr>
            <a:r>
              <a:t>Biographies</a:t>
            </a:r>
          </a:p>
          <a:p>
            <a:pPr lvl="1" marL="465059" indent="-20559">
              <a:spcBef>
                <a:spcPts val="900"/>
              </a:spcBef>
              <a:buSzPct val="100000"/>
              <a:buChar char="–"/>
              <a:defRPr sz="3400"/>
            </a:pPr>
            <a:r>
              <a:t>Journalistic style</a:t>
            </a:r>
          </a:p>
          <a:p>
            <a:pPr lvl="1" marL="465059" indent="-20559">
              <a:spcBef>
                <a:spcPts val="900"/>
              </a:spcBef>
              <a:buSzPct val="100000"/>
              <a:buChar char="–"/>
              <a:defRPr sz="3400"/>
            </a:pPr>
            <a:r>
              <a:t>Arguments</a:t>
            </a:r>
          </a:p>
          <a:p>
            <a:pPr lvl="1" marL="465059" indent="-20559">
              <a:spcBef>
                <a:spcPts val="900"/>
              </a:spcBef>
              <a:buSzPct val="100000"/>
              <a:buChar char="–"/>
              <a:defRPr sz="3400"/>
            </a:pPr>
            <a:r>
              <a:t>Formally</a:t>
            </a:r>
          </a:p>
        </p:txBody>
      </p:sp>
      <p:grpSp>
        <p:nvGrpSpPr>
          <p:cNvPr id="1915" name="…but remember the curriculum is not genre driven"/>
          <p:cNvGrpSpPr/>
          <p:nvPr/>
        </p:nvGrpSpPr>
        <p:grpSpPr>
          <a:xfrm>
            <a:off x="7980755" y="3752845"/>
            <a:ext cx="4048134" cy="3085316"/>
            <a:chOff x="0" y="-1"/>
            <a:chExt cx="4048132" cy="3085314"/>
          </a:xfrm>
        </p:grpSpPr>
        <p:sp>
          <p:nvSpPr>
            <p:cNvPr id="1913" name="Shape"/>
            <p:cNvSpPr/>
            <p:nvPr/>
          </p:nvSpPr>
          <p:spPr>
            <a:xfrm>
              <a:off x="-1" y="-2"/>
              <a:ext cx="4048134" cy="3085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17" y="0"/>
                  </a:moveTo>
                  <a:cubicBezTo>
                    <a:pt x="3662" y="0"/>
                    <a:pt x="3293" y="484"/>
                    <a:pt x="3293" y="1081"/>
                  </a:cubicBezTo>
                  <a:lnTo>
                    <a:pt x="3293" y="8641"/>
                  </a:lnTo>
                  <a:lnTo>
                    <a:pt x="0" y="10800"/>
                  </a:lnTo>
                  <a:lnTo>
                    <a:pt x="3293" y="12962"/>
                  </a:lnTo>
                  <a:lnTo>
                    <a:pt x="3293" y="20519"/>
                  </a:lnTo>
                  <a:cubicBezTo>
                    <a:pt x="3293" y="21116"/>
                    <a:pt x="3662" y="21600"/>
                    <a:pt x="4117" y="21600"/>
                  </a:cubicBezTo>
                  <a:lnTo>
                    <a:pt x="20778" y="21600"/>
                  </a:lnTo>
                  <a:cubicBezTo>
                    <a:pt x="21233" y="21600"/>
                    <a:pt x="21600" y="21116"/>
                    <a:pt x="21600" y="20519"/>
                  </a:cubicBezTo>
                  <a:lnTo>
                    <a:pt x="21600" y="1081"/>
                  </a:lnTo>
                  <a:cubicBezTo>
                    <a:pt x="21600" y="484"/>
                    <a:pt x="21233" y="0"/>
                    <a:pt x="20778" y="0"/>
                  </a:cubicBezTo>
                  <a:lnTo>
                    <a:pt x="4117" y="0"/>
                  </a:lnTo>
                  <a:close/>
                </a:path>
              </a:pathLst>
            </a:cu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1" sz="2400">
                  <a:solidFill>
                    <a:srgbClr val="FFFFFF"/>
                  </a:solidFill>
                  <a:latin typeface="+mj-lt"/>
                  <a:ea typeface="+mj-ea"/>
                  <a:cs typeface="+mj-cs"/>
                  <a:sym typeface="Helvetica"/>
                </a:defRPr>
              </a:pPr>
            </a:p>
          </p:txBody>
        </p:sp>
        <p:sp>
          <p:nvSpPr>
            <p:cNvPr id="1914" name="…but remember the curriculum is not genre driven"/>
            <p:cNvSpPr txBox="1"/>
            <p:nvPr/>
          </p:nvSpPr>
          <p:spPr>
            <a:xfrm>
              <a:off x="-1" y="939405"/>
              <a:ext cx="4048133"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solidFill>
                    <a:srgbClr val="FFFFFF"/>
                  </a:solidFill>
                  <a:latin typeface="+mj-lt"/>
                  <a:ea typeface="+mj-ea"/>
                  <a:cs typeface="+mj-cs"/>
                  <a:sym typeface="Helvetica"/>
                </a:defRPr>
              </a:lvl1pPr>
            </a:lstStyle>
            <a:p>
              <a:pPr/>
              <a:r>
                <a:t>…but remember the curriculum is not genre driven</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7" name="Title"/>
          <p:cNvSpPr txBox="1"/>
          <p:nvPr>
            <p:ph type="title"/>
          </p:nvPr>
        </p:nvSpPr>
        <p:spPr>
          <a:prstGeom prst="rect">
            <a:avLst/>
          </a:prstGeom>
        </p:spPr>
        <p:txBody>
          <a:bodyPr/>
          <a:lstStyle/>
          <a:p>
            <a:pPr/>
          </a:p>
        </p:txBody>
      </p:sp>
      <p:sp>
        <p:nvSpPr>
          <p:cNvPr id="1918" name="Body"/>
          <p:cNvSpPr txBox="1"/>
          <p:nvPr>
            <p:ph type="body" idx="1"/>
          </p:nvPr>
        </p:nvSpPr>
        <p:spPr>
          <a:prstGeom prst="rect">
            <a:avLst/>
          </a:prstGeom>
        </p:spPr>
        <p:txBody>
          <a:bodyPr/>
          <a:lstStyle/>
          <a:p>
            <a:pPr/>
          </a:p>
        </p:txBody>
      </p:sp>
      <p:pic>
        <p:nvPicPr>
          <p:cNvPr id="1919" name="IMG_5298.jpeg" descr="IMG_5298.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1" name="Phase 1 - Reading"/>
          <p:cNvSpPr txBox="1"/>
          <p:nvPr>
            <p:ph type="title"/>
          </p:nvPr>
        </p:nvSpPr>
        <p:spPr>
          <a:prstGeom prst="rect">
            <a:avLst/>
          </a:prstGeom>
        </p:spPr>
        <p:txBody>
          <a:bodyPr/>
          <a:lstStyle>
            <a:lvl1pPr>
              <a:defRPr b="1">
                <a:latin typeface="+mj-lt"/>
                <a:ea typeface="+mj-ea"/>
                <a:cs typeface="+mj-cs"/>
                <a:sym typeface="Helvetica"/>
              </a:defRPr>
            </a:lvl1pPr>
          </a:lstStyle>
          <a:p>
            <a:pPr/>
            <a:r>
              <a:t>Phase 1 - Reading</a:t>
            </a:r>
          </a:p>
        </p:txBody>
      </p:sp>
      <p:sp>
        <p:nvSpPr>
          <p:cNvPr id="1922" name="How is it organised?…"/>
          <p:cNvSpPr txBox="1"/>
          <p:nvPr>
            <p:ph type="body" idx="1"/>
          </p:nvPr>
        </p:nvSpPr>
        <p:spPr>
          <a:prstGeom prst="rect">
            <a:avLst/>
          </a:prstGeom>
        </p:spPr>
        <p:txBody>
          <a:bodyPr/>
          <a:lstStyle/>
          <a:p>
            <a:pPr>
              <a:defRPr sz="8800"/>
            </a:pPr>
            <a:r>
              <a:t>How is it organised?</a:t>
            </a:r>
          </a:p>
          <a:p>
            <a:pPr>
              <a:defRPr sz="8800"/>
            </a:pPr>
            <a:r>
              <a:t>How is it written?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Warm ups/quick tasks"/>
          <p:cNvSpPr txBox="1"/>
          <p:nvPr>
            <p:ph type="title"/>
          </p:nvPr>
        </p:nvSpPr>
        <p:spPr>
          <a:xfrm>
            <a:off x="2771548" y="-51365"/>
            <a:ext cx="8140312" cy="2284872"/>
          </a:xfrm>
          <a:prstGeom prst="rect">
            <a:avLst/>
          </a:prstGeom>
        </p:spPr>
        <p:txBody>
          <a:bodyPr/>
          <a:lstStyle/>
          <a:p>
            <a:pPr/>
            <a:r>
              <a:t>Warm ups/quick tasks</a:t>
            </a:r>
          </a:p>
        </p:txBody>
      </p:sp>
      <p:sp>
        <p:nvSpPr>
          <p:cNvPr id="1925" name="Fiction/Non-fiction sorting…"/>
          <p:cNvSpPr txBox="1"/>
          <p:nvPr>
            <p:ph type="body" sz="half" idx="1"/>
          </p:nvPr>
        </p:nvSpPr>
        <p:spPr>
          <a:xfrm>
            <a:off x="437986" y="2502516"/>
            <a:ext cx="6777553" cy="4748570"/>
          </a:xfrm>
          <a:prstGeom prst="rect">
            <a:avLst/>
          </a:prstGeom>
        </p:spPr>
        <p:txBody>
          <a:bodyPr/>
          <a:lstStyle/>
          <a:p>
            <a:pPr marL="228600" indent="-228600">
              <a:buSzPct val="100000"/>
              <a:buChar char="•"/>
            </a:pPr>
            <a:r>
              <a:t>Fiction/Non-fiction sorting</a:t>
            </a:r>
          </a:p>
          <a:p>
            <a:pPr marL="228600" indent="-228600">
              <a:buSzPct val="100000"/>
              <a:buChar char="•"/>
            </a:pPr>
            <a:r>
              <a:t>Make a contents page</a:t>
            </a:r>
          </a:p>
          <a:p>
            <a:pPr marL="228600" indent="-228600">
              <a:buSzPct val="100000"/>
              <a:buChar char="•"/>
              <a:defRPr b="1"/>
            </a:pPr>
            <a:r>
              <a:t>Glossary matching game</a:t>
            </a:r>
          </a:p>
          <a:p>
            <a:pPr marL="228600" indent="-228600">
              <a:buSzPct val="100000"/>
              <a:buChar char="•"/>
            </a:pPr>
            <a:r>
              <a:t>Caption matching game</a:t>
            </a:r>
          </a:p>
          <a:p>
            <a:pPr marL="228600" indent="-228600">
              <a:buSzPct val="100000"/>
              <a:buChar char="•"/>
            </a:pPr>
            <a:r>
              <a:t>Index sort</a:t>
            </a:r>
          </a:p>
        </p:txBody>
      </p:sp>
      <p:grpSp>
        <p:nvGrpSpPr>
          <p:cNvPr id="1929" name="Group"/>
          <p:cNvGrpSpPr/>
          <p:nvPr/>
        </p:nvGrpSpPr>
        <p:grpSpPr>
          <a:xfrm>
            <a:off x="8665367" y="2402983"/>
            <a:ext cx="3229326" cy="4521054"/>
            <a:chOff x="0" y="-1"/>
            <a:chExt cx="3229324" cy="4521052"/>
          </a:xfrm>
        </p:grpSpPr>
        <p:sp>
          <p:nvSpPr>
            <p:cNvPr id="1926" name="Rounded Rectangle"/>
            <p:cNvSpPr/>
            <p:nvPr/>
          </p:nvSpPr>
          <p:spPr>
            <a:xfrm>
              <a:off x="-1" y="-2"/>
              <a:ext cx="3229325" cy="4521054"/>
            </a:xfrm>
            <a:prstGeom prst="roundRect">
              <a:avLst>
                <a:gd name="adj" fmla="val 18143"/>
              </a:avLst>
            </a:prstGeom>
            <a:solidFill>
              <a:srgbClr val="7A81F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927" name="Quick Tasks/Warm Ups"/>
            <p:cNvSpPr txBox="1"/>
            <p:nvPr/>
          </p:nvSpPr>
          <p:spPr>
            <a:xfrm>
              <a:off x="391185" y="142981"/>
              <a:ext cx="241107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600">
                  <a:latin typeface="+mj-lt"/>
                  <a:ea typeface="+mj-ea"/>
                  <a:cs typeface="+mj-cs"/>
                  <a:sym typeface="Helvetica"/>
                </a:defRPr>
              </a:lvl1pPr>
            </a:lstStyle>
            <a:p>
              <a:pPr/>
              <a:r>
                <a:t>Quick Tasks/Warm Ups</a:t>
              </a:r>
            </a:p>
          </p:txBody>
        </p:sp>
        <p:sp>
          <p:nvSpPr>
            <p:cNvPr id="1928" name="Fiction/Non-fiction sorting…"/>
            <p:cNvSpPr txBox="1"/>
            <p:nvPr/>
          </p:nvSpPr>
          <p:spPr>
            <a:xfrm>
              <a:off x="229346" y="1112320"/>
              <a:ext cx="2770630" cy="2811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124690" indent="-124690" algn="l" defTabSz="457200">
                <a:buSzPct val="100000"/>
                <a:buChar char="•"/>
                <a:defRPr b="1" sz="1800">
                  <a:latin typeface="+mj-lt"/>
                  <a:ea typeface="+mj-ea"/>
                  <a:cs typeface="+mj-cs"/>
                  <a:sym typeface="Helvetica"/>
                </a:defRPr>
              </a:pPr>
              <a:r>
                <a:t>Fiction/Non-fiction sorting</a:t>
              </a:r>
            </a:p>
            <a:p>
              <a:pPr marL="124690" indent="-124690" algn="l" defTabSz="1300480">
                <a:spcBef>
                  <a:spcPts val="1100"/>
                </a:spcBef>
                <a:buSzPct val="100000"/>
                <a:buChar char="•"/>
                <a:defRPr b="1" sz="1800">
                  <a:latin typeface="Arial"/>
                  <a:ea typeface="Arial"/>
                  <a:cs typeface="Arial"/>
                  <a:sym typeface="Arial"/>
                </a:defRPr>
              </a:pPr>
              <a:r>
                <a:t>Make a contents page</a:t>
              </a:r>
            </a:p>
            <a:p>
              <a:pPr marL="124690" indent="-124690" algn="l" defTabSz="1300480">
                <a:spcBef>
                  <a:spcPts val="1100"/>
                </a:spcBef>
                <a:buSzPct val="100000"/>
                <a:buChar char="•"/>
                <a:defRPr b="1" sz="1800">
                  <a:latin typeface="Arial"/>
                  <a:ea typeface="Arial"/>
                  <a:cs typeface="Arial"/>
                  <a:sym typeface="Arial"/>
                </a:defRPr>
              </a:pPr>
              <a:r>
                <a:t>Glossary matching game</a:t>
              </a:r>
            </a:p>
            <a:p>
              <a:pPr marL="124690" indent="-124690" algn="l" defTabSz="1300480">
                <a:spcBef>
                  <a:spcPts val="1100"/>
                </a:spcBef>
                <a:buSzPct val="100000"/>
                <a:buChar char="•"/>
                <a:defRPr b="1" sz="1800">
                  <a:latin typeface="Arial"/>
                  <a:ea typeface="Arial"/>
                  <a:cs typeface="Arial"/>
                  <a:sym typeface="Arial"/>
                </a:defRPr>
              </a:pPr>
              <a:r>
                <a:t>Caption matching game</a:t>
              </a:r>
            </a:p>
            <a:p>
              <a:pPr marL="124690" indent="-124690" algn="l" defTabSz="1300480">
                <a:spcBef>
                  <a:spcPts val="1100"/>
                </a:spcBef>
                <a:buSzPct val="100000"/>
                <a:buChar char="•"/>
                <a:defRPr b="1" sz="1800">
                  <a:latin typeface="Arial"/>
                  <a:ea typeface="Arial"/>
                  <a:cs typeface="Arial"/>
                  <a:sym typeface="Arial"/>
                </a:defRPr>
              </a:pPr>
              <a:r>
                <a:t>Index sort</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31" name="Table"/>
          <p:cNvGraphicFramePr/>
          <p:nvPr/>
        </p:nvGraphicFramePr>
        <p:xfrm>
          <a:off x="3056551" y="1105745"/>
          <a:ext cx="7824048" cy="8382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04007"/>
                <a:gridCol w="1304007"/>
                <a:gridCol w="1304007"/>
                <a:gridCol w="1304007"/>
                <a:gridCol w="1304007"/>
                <a:gridCol w="1304007"/>
              </a:tblGrid>
              <a:tr h="1397000">
                <a:tc gridSpan="2">
                  <a:txBody>
                    <a:bodyPr/>
                    <a:lstStyle/>
                    <a:p>
                      <a:pPr defTabSz="914400"/>
                      <a:r>
                        <a:rPr b="1" sz="2800">
                          <a:latin typeface="+mj-lt"/>
                          <a:ea typeface="+mj-ea"/>
                          <a:cs typeface="+mj-cs"/>
                          <a:sym typeface="Helvetica"/>
                        </a:rPr>
                        <a:t>school</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hMerge="1">
                  <a:tcPr/>
                </a:tc>
                <a:tc gridSpan="4">
                  <a:txBody>
                    <a:bodyPr/>
                    <a:lstStyle/>
                    <a:p>
                      <a:pPr algn="l" defTabSz="914400"/>
                      <a:r>
                        <a:rPr sz="2800">
                          <a:sym typeface="Helvetica Neue"/>
                        </a:rPr>
                        <a:t>A large group of fish that swim closely together</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c hMerge="1">
                  <a:tcPr/>
                </a:tc>
                <a:tc hMerge="1">
                  <a:tcPr/>
                </a:tc>
                <a:tc hMerge="1">
                  <a:tcPr/>
                </a:tc>
              </a:tr>
              <a:tr h="1397000">
                <a:tc gridSpan="2">
                  <a:txBody>
                    <a:bodyPr/>
                    <a:lstStyle/>
                    <a:p>
                      <a:pPr defTabSz="914400"/>
                      <a:r>
                        <a:rPr b="1" sz="2800">
                          <a:latin typeface="+mj-lt"/>
                          <a:ea typeface="+mj-ea"/>
                          <a:cs typeface="+mj-cs"/>
                          <a:sym typeface="Helvetica"/>
                        </a:rPr>
                        <a:t>pup</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gridSpan="4">
                  <a:txBody>
                    <a:bodyPr/>
                    <a:lstStyle/>
                    <a:p>
                      <a:pPr defTabSz="914400"/>
                      <a:r>
                        <a:rPr sz="2800">
                          <a:sym typeface="Helvetica Neue"/>
                        </a:rPr>
                        <a:t>a baby shark</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r>
              <a:tr h="1397000">
                <a:tc gridSpan="2">
                  <a:txBody>
                    <a:bodyPr/>
                    <a:lstStyle/>
                    <a:p>
                      <a:pPr defTabSz="914400"/>
                      <a:r>
                        <a:rPr b="1" sz="2800">
                          <a:latin typeface="+mj-lt"/>
                          <a:ea typeface="+mj-ea"/>
                          <a:cs typeface="+mj-cs"/>
                          <a:sym typeface="Helvetica"/>
                        </a:rPr>
                        <a:t>prey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gridSpan="4">
                  <a:txBody>
                    <a:bodyPr/>
                    <a:lstStyle/>
                    <a:p>
                      <a:pPr defTabSz="914400"/>
                      <a:r>
                        <a:rPr sz="2800">
                          <a:sym typeface="Helvetica Neue"/>
                        </a:rPr>
                        <a:t>An animal that is hunted or killed by  a predator </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r>
              <a:tr h="1397000">
                <a:tc gridSpan="2">
                  <a:txBody>
                    <a:bodyPr/>
                    <a:lstStyle/>
                    <a:p>
                      <a:pPr defTabSz="914400"/>
                      <a:r>
                        <a:rPr b="1" sz="2800">
                          <a:latin typeface="+mj-lt"/>
                          <a:ea typeface="+mj-ea"/>
                          <a:cs typeface="+mj-cs"/>
                          <a:sym typeface="Helvetica"/>
                        </a:rPr>
                        <a:t>predator</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gridSpan="4">
                  <a:txBody>
                    <a:bodyPr/>
                    <a:lstStyle/>
                    <a:p>
                      <a:pPr defTabSz="914400"/>
                      <a:r>
                        <a:rPr sz="2800">
                          <a:sym typeface="Helvetica Neue"/>
                        </a:rPr>
                        <a:t>An animal that hunts, eats or kills other animal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r>
              <a:tr h="1397000">
                <a:tc gridSpan="2">
                  <a:txBody>
                    <a:bodyPr/>
                    <a:lstStyle/>
                    <a:p>
                      <a:pPr defTabSz="914400"/>
                      <a:r>
                        <a:rPr b="1" sz="2800">
                          <a:latin typeface="+mj-lt"/>
                          <a:ea typeface="+mj-ea"/>
                          <a:cs typeface="+mj-cs"/>
                          <a:sym typeface="Helvetica"/>
                        </a:rPr>
                        <a:t>dorsal fin</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gridSpan="4">
                  <a:txBody>
                    <a:bodyPr/>
                    <a:lstStyle/>
                    <a:p>
                      <a:pPr defTabSz="914400"/>
                      <a:r>
                        <a:rPr sz="2800">
                          <a:sym typeface="Helvetica Neue"/>
                        </a:rPr>
                        <a:t>One of the fins located on the midline of a fish’s back to stop it rolling from side to side</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c hMerge="1">
                  <a:tcPr/>
                </a:tc>
              </a:tr>
              <a:tr h="1397000">
                <a:tc gridSpan="2">
                  <a:txBody>
                    <a:bodyPr/>
                    <a:lstStyle/>
                    <a:p>
                      <a:pPr defTabSz="914400"/>
                      <a:r>
                        <a:rPr b="1" sz="2800">
                          <a:latin typeface="+mj-lt"/>
                          <a:ea typeface="+mj-ea"/>
                          <a:cs typeface="+mj-cs"/>
                          <a:sym typeface="Helvetica"/>
                        </a:rPr>
                        <a:t>species</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hMerge="1">
                  <a:tcPr/>
                </a:tc>
                <a:tc gridSpan="4">
                  <a:txBody>
                    <a:bodyPr/>
                    <a:lstStyle/>
                    <a:p>
                      <a:pPr defTabSz="914400"/>
                      <a:r>
                        <a:rPr sz="2800">
                          <a:sym typeface="Helvetica Neue"/>
                        </a:rPr>
                        <a:t>A group of plants or animals that have common features</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c hMerge="1">
                  <a:tcPr/>
                </a:tc>
                <a:tc hMerge="1">
                  <a:tcPr/>
                </a:tc>
                <a:tc hMerge="1">
                  <a:tcPr/>
                </a:tc>
              </a:tr>
            </a:tbl>
          </a:graphicData>
        </a:graphic>
      </p:graphicFrame>
      <p:sp>
        <p:nvSpPr>
          <p:cNvPr id="1932" name="Glossary matching game"/>
          <p:cNvSpPr txBox="1"/>
          <p:nvPr>
            <p:ph type="title"/>
          </p:nvPr>
        </p:nvSpPr>
        <p:spPr>
          <a:xfrm>
            <a:off x="2600959" y="-826065"/>
            <a:ext cx="8735240" cy="2284872"/>
          </a:xfrm>
          <a:prstGeom prst="rect">
            <a:avLst/>
          </a:prstGeom>
        </p:spPr>
        <p:txBody>
          <a:bodyPr/>
          <a:lstStyle/>
          <a:p>
            <a:pPr/>
            <a:r>
              <a:t>Glossary matching game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4" name="Glossary matching game"/>
          <p:cNvSpPr txBox="1"/>
          <p:nvPr>
            <p:ph type="title"/>
          </p:nvPr>
        </p:nvSpPr>
        <p:spPr>
          <a:xfrm>
            <a:off x="2168336" y="-441385"/>
            <a:ext cx="12791403" cy="2284874"/>
          </a:xfrm>
          <a:prstGeom prst="rect">
            <a:avLst/>
          </a:prstGeom>
        </p:spPr>
        <p:txBody>
          <a:bodyPr/>
          <a:lstStyle/>
          <a:p>
            <a:pPr/>
            <a:r>
              <a:t>Glossary matching game</a:t>
            </a:r>
          </a:p>
        </p:txBody>
      </p:sp>
      <p:pic>
        <p:nvPicPr>
          <p:cNvPr id="1935" name="Image" descr="Image"/>
          <p:cNvPicPr>
            <a:picLocks noChangeAspect="1"/>
          </p:cNvPicPr>
          <p:nvPr/>
        </p:nvPicPr>
        <p:blipFill>
          <a:blip r:embed="rId2">
            <a:extLst/>
          </a:blip>
          <a:stretch>
            <a:fillRect/>
          </a:stretch>
        </p:blipFill>
        <p:spPr>
          <a:xfrm>
            <a:off x="1086987" y="1803019"/>
            <a:ext cx="2518637" cy="1389594"/>
          </a:xfrm>
          <a:prstGeom prst="rect">
            <a:avLst/>
          </a:prstGeom>
          <a:ln w="12700">
            <a:miter lim="400000"/>
          </a:ln>
        </p:spPr>
      </p:pic>
      <p:pic>
        <p:nvPicPr>
          <p:cNvPr id="1936" name="Image" descr="Image"/>
          <p:cNvPicPr>
            <a:picLocks noChangeAspect="1"/>
          </p:cNvPicPr>
          <p:nvPr/>
        </p:nvPicPr>
        <p:blipFill>
          <a:blip r:embed="rId3">
            <a:extLst/>
          </a:blip>
          <a:stretch>
            <a:fillRect/>
          </a:stretch>
        </p:blipFill>
        <p:spPr>
          <a:xfrm>
            <a:off x="6960072" y="4584674"/>
            <a:ext cx="4777903" cy="1273005"/>
          </a:xfrm>
          <a:prstGeom prst="rect">
            <a:avLst/>
          </a:prstGeom>
          <a:ln w="12700">
            <a:miter lim="400000"/>
          </a:ln>
        </p:spPr>
      </p:pic>
      <p:pic>
        <p:nvPicPr>
          <p:cNvPr id="1937" name="Image" descr="Image"/>
          <p:cNvPicPr>
            <a:picLocks noChangeAspect="1"/>
          </p:cNvPicPr>
          <p:nvPr/>
        </p:nvPicPr>
        <p:blipFill>
          <a:blip r:embed="rId4">
            <a:extLst/>
          </a:blip>
          <a:stretch>
            <a:fillRect/>
          </a:stretch>
        </p:blipFill>
        <p:spPr>
          <a:xfrm>
            <a:off x="1099687" y="4465218"/>
            <a:ext cx="2493237" cy="1377385"/>
          </a:xfrm>
          <a:prstGeom prst="rect">
            <a:avLst/>
          </a:prstGeom>
          <a:ln w="12700">
            <a:miter lim="400000"/>
          </a:ln>
        </p:spPr>
      </p:pic>
      <p:pic>
        <p:nvPicPr>
          <p:cNvPr id="1938" name="Image" descr="Image"/>
          <p:cNvPicPr>
            <a:picLocks noChangeAspect="1"/>
          </p:cNvPicPr>
          <p:nvPr/>
        </p:nvPicPr>
        <p:blipFill>
          <a:blip r:embed="rId5">
            <a:extLst/>
          </a:blip>
          <a:stretch>
            <a:fillRect/>
          </a:stretch>
        </p:blipFill>
        <p:spPr>
          <a:xfrm>
            <a:off x="6921155" y="1932999"/>
            <a:ext cx="4855739" cy="1129638"/>
          </a:xfrm>
          <a:prstGeom prst="rect">
            <a:avLst/>
          </a:prstGeom>
          <a:ln w="12700">
            <a:miter lim="400000"/>
          </a:ln>
        </p:spPr>
      </p:pic>
      <p:pic>
        <p:nvPicPr>
          <p:cNvPr id="1939" name="Image" descr="Image"/>
          <p:cNvPicPr>
            <a:picLocks noChangeAspect="1"/>
          </p:cNvPicPr>
          <p:nvPr/>
        </p:nvPicPr>
        <p:blipFill>
          <a:blip r:embed="rId6">
            <a:extLst/>
          </a:blip>
          <a:stretch>
            <a:fillRect/>
          </a:stretch>
        </p:blipFill>
        <p:spPr>
          <a:xfrm>
            <a:off x="1048772" y="7315375"/>
            <a:ext cx="2595062" cy="1209863"/>
          </a:xfrm>
          <a:prstGeom prst="rect">
            <a:avLst/>
          </a:prstGeom>
          <a:ln w="12700">
            <a:miter lim="400000"/>
          </a:ln>
        </p:spPr>
      </p:pic>
      <p:pic>
        <p:nvPicPr>
          <p:cNvPr id="1940" name="Image" descr="Image"/>
          <p:cNvPicPr>
            <a:picLocks noChangeAspect="1"/>
          </p:cNvPicPr>
          <p:nvPr/>
        </p:nvPicPr>
        <p:blipFill>
          <a:blip r:embed="rId7">
            <a:extLst/>
          </a:blip>
          <a:stretch>
            <a:fillRect/>
          </a:stretch>
        </p:blipFill>
        <p:spPr>
          <a:xfrm>
            <a:off x="6887812" y="7379720"/>
            <a:ext cx="4631275" cy="1081172"/>
          </a:xfrm>
          <a:prstGeom prst="rect">
            <a:avLst/>
          </a:prstGeom>
          <a:ln w="12700">
            <a:miter lim="400000"/>
          </a:ln>
        </p:spPr>
      </p:pic>
      <p:sp>
        <p:nvSpPr>
          <p:cNvPr id="1941" name="Line"/>
          <p:cNvSpPr/>
          <p:nvPr/>
        </p:nvSpPr>
        <p:spPr>
          <a:xfrm flipH="1" flipV="1">
            <a:off x="3247469" y="2703925"/>
            <a:ext cx="3449195" cy="2855859"/>
          </a:xfrm>
          <a:prstGeom prst="line">
            <a:avLst/>
          </a:prstGeom>
          <a:ln w="25400">
            <a:solidFill>
              <a:srgbClr val="000000"/>
            </a:solidFill>
            <a:miter lim="400000"/>
          </a:ln>
        </p:spPr>
        <p:txBody>
          <a:bodyPr lIns="45718" tIns="45718" rIns="45718" bIns="45718"/>
          <a:lstStyle/>
          <a:p>
            <a:pPr/>
          </a:p>
        </p:txBody>
      </p:sp>
      <p:sp>
        <p:nvSpPr>
          <p:cNvPr id="1942" name="Line"/>
          <p:cNvSpPr/>
          <p:nvPr/>
        </p:nvSpPr>
        <p:spPr>
          <a:xfrm flipV="1">
            <a:off x="2775890" y="2830926"/>
            <a:ext cx="4617839" cy="2601856"/>
          </a:xfrm>
          <a:prstGeom prst="line">
            <a:avLst/>
          </a:prstGeom>
          <a:ln w="25400">
            <a:solidFill>
              <a:srgbClr val="000000"/>
            </a:solidFill>
            <a:miter lim="400000"/>
          </a:ln>
        </p:spPr>
        <p:txBody>
          <a:bodyPr lIns="45718" tIns="45718" rIns="45718" bIns="45718"/>
          <a:lstStyle/>
          <a:p>
            <a:pPr/>
          </a:p>
        </p:txBody>
      </p:sp>
      <p:sp>
        <p:nvSpPr>
          <p:cNvPr id="1943" name="Line"/>
          <p:cNvSpPr/>
          <p:nvPr/>
        </p:nvSpPr>
        <p:spPr>
          <a:xfrm flipH="1">
            <a:off x="3566728" y="7720137"/>
            <a:ext cx="3472894" cy="4"/>
          </a:xfrm>
          <a:prstGeom prst="line">
            <a:avLst/>
          </a:prstGeom>
          <a:ln w="25400">
            <a:solidFill>
              <a:srgbClr val="000000"/>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5" name="Index sort"/>
          <p:cNvSpPr txBox="1"/>
          <p:nvPr>
            <p:ph type="title"/>
          </p:nvPr>
        </p:nvSpPr>
        <p:spPr>
          <a:xfrm>
            <a:off x="5521959" y="-241865"/>
            <a:ext cx="3646559" cy="2284872"/>
          </a:xfrm>
          <a:prstGeom prst="rect">
            <a:avLst/>
          </a:prstGeom>
        </p:spPr>
        <p:txBody>
          <a:bodyPr/>
          <a:lstStyle/>
          <a:p>
            <a:pPr/>
            <a:r>
              <a:t>Index sort</a:t>
            </a:r>
          </a:p>
        </p:txBody>
      </p:sp>
      <p:sp>
        <p:nvSpPr>
          <p:cNvPr id="1946" name="blue shark…"/>
          <p:cNvSpPr txBox="1"/>
          <p:nvPr>
            <p:ph type="body" idx="1"/>
          </p:nvPr>
        </p:nvSpPr>
        <p:spPr>
          <a:xfrm>
            <a:off x="979872" y="2055702"/>
            <a:ext cx="10406137" cy="5852135"/>
          </a:xfrm>
          <a:prstGeom prst="rect">
            <a:avLst/>
          </a:prstGeom>
        </p:spPr>
        <p:txBody>
          <a:bodyPr/>
          <a:lstStyle/>
          <a:p>
            <a:pPr/>
            <a:r>
              <a:t>blue shark</a:t>
            </a:r>
          </a:p>
          <a:p>
            <a:pPr/>
            <a:r>
              <a:t>blind shark</a:t>
            </a:r>
          </a:p>
          <a:p>
            <a:pPr/>
            <a:r>
              <a:t>basking shark</a:t>
            </a:r>
          </a:p>
          <a:p>
            <a:pPr/>
            <a:r>
              <a:t>rays</a:t>
            </a:r>
          </a:p>
          <a:p>
            <a:pPr/>
            <a:r>
              <a:t>dorsal</a:t>
            </a:r>
          </a:p>
          <a:p>
            <a:pPr/>
            <a:r>
              <a:t>sawfish</a:t>
            </a:r>
          </a:p>
          <a:p>
            <a:pPr/>
            <a:r>
              <a:t>saw shark</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94" name="Next Time…"/>
          <p:cNvSpPr txBox="1"/>
          <p:nvPr>
            <p:ph type="title"/>
          </p:nvPr>
        </p:nvSpPr>
        <p:spPr>
          <a:xfrm>
            <a:off x="979875" y="393135"/>
            <a:ext cx="11045050" cy="2284872"/>
          </a:xfrm>
          <a:prstGeom prst="rect">
            <a:avLst/>
          </a:prstGeom>
        </p:spPr>
        <p:txBody>
          <a:bodyPr/>
          <a:lstStyle/>
          <a:p>
            <a:pPr/>
            <a:r>
              <a:t>Next Time…18 January 2024</a:t>
            </a:r>
          </a:p>
        </p:txBody>
      </p:sp>
      <p:sp>
        <p:nvSpPr>
          <p:cNvPr id="1695" name="More ideas for writing - SEND ideas…"/>
          <p:cNvSpPr txBox="1"/>
          <p:nvPr>
            <p:ph type="body" sz="half" idx="1"/>
          </p:nvPr>
        </p:nvSpPr>
        <p:spPr>
          <a:xfrm>
            <a:off x="979875" y="2960509"/>
            <a:ext cx="11045050" cy="4095216"/>
          </a:xfrm>
          <a:prstGeom prst="rect">
            <a:avLst/>
          </a:prstGeom>
        </p:spPr>
        <p:txBody>
          <a:bodyPr/>
          <a:lstStyle/>
          <a:p>
            <a:pPr marL="36715" indent="-36715" defTabSz="881202">
              <a:spcBef>
                <a:spcPts val="600"/>
              </a:spcBef>
              <a:defRPr sz="2900"/>
            </a:pPr>
            <a:r>
              <a:t>Any requests?</a:t>
            </a:r>
          </a:p>
          <a:p>
            <a:pPr marL="36715" indent="-36715" defTabSz="881202">
              <a:spcBef>
                <a:spcPts val="600"/>
              </a:spcBef>
              <a:defRPr sz="2900"/>
            </a:pPr>
            <a:r>
              <a:t>More ideas for writing - SEND ideas</a:t>
            </a:r>
          </a:p>
          <a:p>
            <a:pPr marL="36715" indent="-36715" defTabSz="881202">
              <a:spcBef>
                <a:spcPts val="600"/>
              </a:spcBef>
              <a:defRPr sz="2900"/>
            </a:pPr>
            <a:r>
              <a:t>More of the next 20% in reading comprehension</a:t>
            </a:r>
          </a:p>
          <a:p>
            <a:pPr marL="36715" indent="-36715" defTabSz="881202">
              <a:spcBef>
                <a:spcPts val="600"/>
              </a:spcBef>
              <a:defRPr sz="2900"/>
            </a:pPr>
            <a:r>
              <a:t>GD in Writing</a:t>
            </a:r>
          </a:p>
          <a:p>
            <a:pPr marL="36715" indent="-36715" defTabSz="881202">
              <a:spcBef>
                <a:spcPts val="600"/>
              </a:spcBef>
              <a:defRPr sz="2900"/>
            </a:pPr>
            <a:r>
              <a:t>Non-fiction</a:t>
            </a:r>
          </a:p>
          <a:p>
            <a:pPr marL="36715" indent="-36715" defTabSz="881202">
              <a:spcBef>
                <a:spcPts val="600"/>
              </a:spcBef>
              <a:defRPr sz="2900"/>
            </a:pPr>
            <a:r>
              <a:t>Poetry</a:t>
            </a:r>
          </a:p>
          <a:p>
            <a:pPr marL="36715" indent="-36715" defTabSz="881202">
              <a:spcBef>
                <a:spcPts val="600"/>
              </a:spcBef>
              <a:defRPr sz="2900"/>
            </a:pPr>
            <a:r>
              <a:t>Spelling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Phase 2 - TSO and SPaG"/>
          <p:cNvSpPr txBox="1"/>
          <p:nvPr>
            <p:ph type="title"/>
          </p:nvPr>
        </p:nvSpPr>
        <p:spPr>
          <a:prstGeom prst="rect">
            <a:avLst/>
          </a:prstGeom>
        </p:spPr>
        <p:txBody>
          <a:bodyPr/>
          <a:lstStyle>
            <a:lvl1pPr defTabSz="537462">
              <a:defRPr b="1" sz="7300">
                <a:latin typeface="+mj-lt"/>
                <a:ea typeface="+mj-ea"/>
                <a:cs typeface="+mj-cs"/>
                <a:sym typeface="Helvetica"/>
              </a:defRPr>
            </a:lvl1pPr>
          </a:lstStyle>
          <a:p>
            <a:pPr/>
            <a:r>
              <a:t>Phase 2 - TSO and SPaG</a:t>
            </a:r>
          </a:p>
        </p:txBody>
      </p:sp>
      <p:sp>
        <p:nvSpPr>
          <p:cNvPr id="1949" name="How is it organised?…"/>
          <p:cNvSpPr txBox="1"/>
          <p:nvPr>
            <p:ph type="body" idx="1"/>
          </p:nvPr>
        </p:nvSpPr>
        <p:spPr>
          <a:prstGeom prst="rect">
            <a:avLst/>
          </a:prstGeom>
        </p:spPr>
        <p:txBody>
          <a:bodyPr/>
          <a:lstStyle/>
          <a:p>
            <a:pPr>
              <a:defRPr b="1" sz="8800">
                <a:latin typeface="+mj-lt"/>
                <a:ea typeface="+mj-ea"/>
                <a:cs typeface="+mj-cs"/>
                <a:sym typeface="Helvetica"/>
              </a:defRPr>
            </a:pPr>
            <a:r>
              <a:t>How is it organised?</a:t>
            </a:r>
          </a:p>
          <a:p>
            <a:pPr>
              <a:defRPr sz="8800"/>
            </a:pPr>
            <a:r>
              <a:t>How is it written?</a:t>
            </a:r>
          </a:p>
          <a:p>
            <a:pPr lvl="1">
              <a:defRPr sz="4700"/>
            </a:pPr>
            <a:r>
              <a:t>teach and practise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1" name="Labelling"/>
          <p:cNvSpPr txBox="1"/>
          <p:nvPr>
            <p:ph type="title"/>
          </p:nvPr>
        </p:nvSpPr>
        <p:spPr>
          <a:xfrm>
            <a:off x="594359" y="342335"/>
            <a:ext cx="11045050" cy="2284872"/>
          </a:xfrm>
          <a:prstGeom prst="rect">
            <a:avLst/>
          </a:prstGeom>
        </p:spPr>
        <p:txBody>
          <a:bodyPr/>
          <a:lstStyle/>
          <a:p>
            <a:pPr/>
            <a:r>
              <a:t>Labelling</a:t>
            </a:r>
          </a:p>
        </p:txBody>
      </p:sp>
      <p:pic>
        <p:nvPicPr>
          <p:cNvPr id="1952" name="IMG_1285.jpeg" descr="IMG_1285.jpeg"/>
          <p:cNvPicPr>
            <a:picLocks noChangeAspect="1"/>
          </p:cNvPicPr>
          <p:nvPr/>
        </p:nvPicPr>
        <p:blipFill>
          <a:blip r:embed="rId2">
            <a:extLst/>
          </a:blip>
          <a:stretch>
            <a:fillRect/>
          </a:stretch>
        </p:blipFill>
        <p:spPr>
          <a:xfrm>
            <a:off x="4491906" y="0"/>
            <a:ext cx="6916192" cy="97536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pic>
        <p:nvPicPr>
          <p:cNvPr id="1954" name="image17.jpeg" descr="image17.jpeg"/>
          <p:cNvPicPr>
            <a:picLocks noChangeAspect="1"/>
          </p:cNvPicPr>
          <p:nvPr/>
        </p:nvPicPr>
        <p:blipFill>
          <a:blip r:embed="rId3">
            <a:extLst/>
          </a:blip>
          <a:stretch>
            <a:fillRect/>
          </a:stretch>
        </p:blipFill>
        <p:spPr>
          <a:xfrm>
            <a:off x="4622932" y="933724"/>
            <a:ext cx="5775331" cy="8267928"/>
          </a:xfrm>
          <a:prstGeom prst="rect">
            <a:avLst/>
          </a:prstGeom>
          <a:ln w="12700">
            <a:miter lim="400000"/>
          </a:ln>
        </p:spPr>
      </p:pic>
      <p:sp>
        <p:nvSpPr>
          <p:cNvPr id="1955" name="Take it Apart"/>
          <p:cNvSpPr txBox="1"/>
          <p:nvPr>
            <p:ph type="title" idx="4294967295"/>
          </p:nvPr>
        </p:nvSpPr>
        <p:spPr>
          <a:xfrm>
            <a:off x="5208592" y="-194669"/>
            <a:ext cx="4604011" cy="1407799"/>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Take it Apart</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pic>
        <p:nvPicPr>
          <p:cNvPr id="1959" name="Image" descr="Image"/>
          <p:cNvPicPr>
            <a:picLocks noChangeAspect="1"/>
          </p:cNvPicPr>
          <p:nvPr/>
        </p:nvPicPr>
        <p:blipFill>
          <a:blip r:embed="rId2">
            <a:extLst/>
          </a:blip>
          <a:stretch>
            <a:fillRect/>
          </a:stretch>
        </p:blipFill>
        <p:spPr>
          <a:xfrm>
            <a:off x="1695450" y="2774950"/>
            <a:ext cx="9893300" cy="5702300"/>
          </a:xfrm>
          <a:prstGeom prst="rect">
            <a:avLst/>
          </a:prstGeom>
          <a:ln w="12700">
            <a:miter lim="400000"/>
          </a:ln>
        </p:spPr>
      </p:pic>
      <p:sp>
        <p:nvSpPr>
          <p:cNvPr id="1960" name="Put it together"/>
          <p:cNvSpPr txBox="1"/>
          <p:nvPr>
            <p:ph type="title" idx="4294967295"/>
          </p:nvPr>
        </p:nvSpPr>
        <p:spPr>
          <a:xfrm>
            <a:off x="1897662" y="294920"/>
            <a:ext cx="5249079" cy="2372930"/>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Put it together</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sp>
        <p:nvSpPr>
          <p:cNvPr id="1962" name="Please enter the postcode HU9 1TU when using a Sat Nav. This will take you to Tower Street, Hull, which is the nearest main road to The Deep. The Deep has its own car park with space for 280 vehicles. The cost is £2 per vehicle for four hours. Please not"/>
          <p:cNvSpPr txBox="1"/>
          <p:nvPr/>
        </p:nvSpPr>
        <p:spPr>
          <a:xfrm>
            <a:off x="1946164" y="1714497"/>
            <a:ext cx="9112472"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200">
                <a:latin typeface="+mj-lt"/>
                <a:ea typeface="+mj-ea"/>
                <a:cs typeface="+mj-cs"/>
                <a:sym typeface="Helvetica"/>
              </a:defRPr>
            </a:lvl1pPr>
          </a:lstStyle>
          <a:p>
            <a:pPr/>
            <a:r>
              <a:t>Please enter the postcode HU9 1TU when using a Sat Nav. This will take you to Tower Street, Hull, which is the nearest main road to The Deep. The Deep has its own car park with space for 280 vehicles. The cost is £2 per vehicle for four hours. Please note parking for conference delegates is free of charge.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sp>
        <p:nvSpPr>
          <p:cNvPr id="1964" name="Buses/rail - There are no direct buses to The Deep, but a number of services travel nearby from Hull Interchange. For up to date information on bus timetables from Hull Interchange to The Deep please call Traveline on 0871 200 22 33 open daily from 8am -"/>
          <p:cNvSpPr txBox="1"/>
          <p:nvPr/>
        </p:nvSpPr>
        <p:spPr>
          <a:xfrm>
            <a:off x="2378517" y="742946"/>
            <a:ext cx="8247765"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100">
                <a:latin typeface="+mj-lt"/>
                <a:ea typeface="+mj-ea"/>
                <a:cs typeface="+mj-cs"/>
                <a:sym typeface="Helvetica"/>
              </a:defRPr>
            </a:pPr>
            <a:r>
              <a:t>Buses/rail - There are no direct buses to The Deep, but a number of services travel nearby from Hull Interchange. For up to date information on bus timetables from Hull Interchange to The Deep please call </a:t>
            </a:r>
            <a:r>
              <a:rPr u="sng">
                <a:solidFill>
                  <a:srgbClr val="0000FF"/>
                </a:solidFill>
                <a:uFill>
                  <a:solidFill>
                    <a:srgbClr val="0000FF"/>
                  </a:solidFill>
                </a:uFill>
                <a:hlinkClick r:id="rId2" invalidUrl="" action="" tgtFrame="" tooltip="" history="1" highlightClick="0" endSnd="0"/>
              </a:rPr>
              <a:t>Traveline </a:t>
            </a:r>
            <a:r>
              <a:t>on 0871 200 22 33 open daily from 8am - 8pm (calls to Traveline cost 10p  per minute, plus any charges your network provider makes). Train times into Hull can be found via </a:t>
            </a:r>
            <a:r>
              <a:rPr u="sng">
                <a:solidFill>
                  <a:srgbClr val="0000FF"/>
                </a:solidFill>
                <a:uFill>
                  <a:solidFill>
                    <a:srgbClr val="0000FF"/>
                  </a:solidFill>
                </a:uFill>
                <a:hlinkClick r:id="rId3" invalidUrl="" action="" tgtFrame="" tooltip="" history="1" highlightClick="0" endSnd="0"/>
              </a:rPr>
              <a:t>National Rail</a:t>
            </a:r>
            <a:r>
              <a:t>. To walk to The Deep from the station, exit the station and cross the road towards House of Fraser department store and then follow the pedestrian signs to The Deep.</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pic>
        <p:nvPicPr>
          <p:cNvPr id="1966" name="Image" descr="Image"/>
          <p:cNvPicPr>
            <a:picLocks noChangeAspect="1"/>
          </p:cNvPicPr>
          <p:nvPr/>
        </p:nvPicPr>
        <p:blipFill>
          <a:blip r:embed="rId2">
            <a:extLst/>
          </a:blip>
          <a:stretch>
            <a:fillRect/>
          </a:stretch>
        </p:blipFill>
        <p:spPr>
          <a:xfrm>
            <a:off x="1549400" y="1022350"/>
            <a:ext cx="9906000" cy="49911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pic>
        <p:nvPicPr>
          <p:cNvPr id="1968" name="Image" descr="Image"/>
          <p:cNvPicPr>
            <a:picLocks noChangeAspect="1"/>
          </p:cNvPicPr>
          <p:nvPr/>
        </p:nvPicPr>
        <p:blipFill>
          <a:blip r:embed="rId2">
            <a:extLst/>
          </a:blip>
          <a:stretch>
            <a:fillRect/>
          </a:stretch>
        </p:blipFill>
        <p:spPr>
          <a:xfrm>
            <a:off x="1244600" y="1193800"/>
            <a:ext cx="4826000" cy="2540000"/>
          </a:xfrm>
          <a:prstGeom prst="rect">
            <a:avLst/>
          </a:prstGeom>
          <a:ln w="12700">
            <a:miter lim="400000"/>
          </a:ln>
        </p:spPr>
      </p:pic>
      <p:pic>
        <p:nvPicPr>
          <p:cNvPr id="1969" name="Image" descr="Image"/>
          <p:cNvPicPr>
            <a:picLocks noChangeAspect="1"/>
          </p:cNvPicPr>
          <p:nvPr/>
        </p:nvPicPr>
        <p:blipFill>
          <a:blip r:embed="rId3">
            <a:extLst/>
          </a:blip>
          <a:stretch>
            <a:fillRect/>
          </a:stretch>
        </p:blipFill>
        <p:spPr>
          <a:xfrm>
            <a:off x="7188200" y="1193800"/>
            <a:ext cx="4826000" cy="2540000"/>
          </a:xfrm>
          <a:prstGeom prst="rect">
            <a:avLst/>
          </a:prstGeom>
          <a:ln w="12700">
            <a:miter lim="400000"/>
          </a:ln>
        </p:spPr>
      </p:pic>
      <p:sp>
        <p:nvSpPr>
          <p:cNvPr id="1970" name="We have a large selection of workshops for pupils aged between 5 and 7 including Lost at Sea and My Polar Home."/>
          <p:cNvSpPr txBox="1"/>
          <p:nvPr/>
        </p:nvSpPr>
        <p:spPr>
          <a:xfrm>
            <a:off x="165397" y="4495798"/>
            <a:ext cx="12961740"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200">
                <a:solidFill>
                  <a:srgbClr val="313131"/>
                </a:solidFill>
                <a:latin typeface="+mj-lt"/>
                <a:ea typeface="+mj-ea"/>
                <a:cs typeface="+mj-cs"/>
                <a:sym typeface="Helvetica"/>
              </a:defRPr>
            </a:lvl1pPr>
          </a:lstStyle>
          <a:p>
            <a:pPr/>
            <a:r>
              <a:t>We have a large selection of workshops for pupils aged between 5 and 7 including Lost at Sea and My Polar Home. </a:t>
            </a:r>
          </a:p>
        </p:txBody>
      </p:sp>
      <p:sp>
        <p:nvSpPr>
          <p:cNvPr id="1971" name="We have lots of workshop choices available for pupils aged 7 to 11 including Mackerel Mondays and Puzzling Penguins."/>
          <p:cNvSpPr txBox="1"/>
          <p:nvPr/>
        </p:nvSpPr>
        <p:spPr>
          <a:xfrm>
            <a:off x="190795" y="5975491"/>
            <a:ext cx="12185850"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200">
                <a:solidFill>
                  <a:srgbClr val="313131"/>
                </a:solidFill>
                <a:latin typeface="+mj-lt"/>
                <a:ea typeface="+mj-ea"/>
                <a:cs typeface="+mj-cs"/>
                <a:sym typeface="Helvetica"/>
              </a:defRPr>
            </a:lvl1pPr>
          </a:lstStyle>
          <a:p>
            <a:pPr/>
            <a:r>
              <a:t>We have lots of workshop choices available for pupils aged 7 to 11 including Mackerel Mondays and Puzzling Penguins.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sp>
        <p:nvSpPr>
          <p:cNvPr id="1973" name="Every year, The Deep welcomes over 30,000 primary and secondary pupils to our purpose built Learning Centre. Let your students enjoy a unique and memorable experience as you travel from the beginning of time and into the future. Dive into exciting exhibi"/>
          <p:cNvSpPr txBox="1"/>
          <p:nvPr/>
        </p:nvSpPr>
        <p:spPr>
          <a:xfrm>
            <a:off x="1101274" y="990595"/>
            <a:ext cx="10215968"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latin typeface="+mj-lt"/>
                <a:ea typeface="+mj-ea"/>
                <a:cs typeface="+mj-cs"/>
                <a:sym typeface="Helvetica"/>
              </a:defRPr>
            </a:pPr>
            <a:r>
              <a:t>Every year, The Deep welcomes over 30,000 primary and secondary pupils to our purpose built Learning Centre. Let your students enjoy a unique and memorable experience as you travel from the beginning of time and into the future. Dive into exciting exhibits including our breath-taking coral reef at the Lagoon of Light, interesting creatures in our Slime exhibit, some of our biggest sharks in Endless Oceans and creatures of the Amazon in the Flooded Forest. To see more of what The Deep has to offer, take a look at our </a:t>
            </a:r>
            <a:r>
              <a:rPr u="sng">
                <a:solidFill>
                  <a:srgbClr val="0000FF"/>
                </a:solidFill>
                <a:uFill>
                  <a:solidFill>
                    <a:srgbClr val="0000FF"/>
                  </a:solidFill>
                </a:uFill>
                <a:hlinkClick r:id="rId2" invalidUrl="" action="" tgtFrame="" tooltip="" history="1" highlightClick="0" endSnd="0"/>
              </a:rPr>
              <a:t>Deep tour</a:t>
            </a:r>
            <a:r>
              <a:t>.</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sp>
        <p:nvSpPr>
          <p:cNvPr id="1975" name="The Deep is open daily from 10am until 6pm…"/>
          <p:cNvSpPr txBox="1"/>
          <p:nvPr/>
        </p:nvSpPr>
        <p:spPr>
          <a:xfrm>
            <a:off x="1938682" y="1638299"/>
            <a:ext cx="10022339"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algn="l" defTabSz="457200">
              <a:tabLst>
                <a:tab pos="139700" algn="l"/>
                <a:tab pos="457200" algn="l"/>
              </a:tabLst>
              <a:defRPr sz="1500">
                <a:solidFill>
                  <a:srgbClr val="454545"/>
                </a:solidFill>
                <a:latin typeface="+mj-lt"/>
                <a:ea typeface="+mj-ea"/>
                <a:cs typeface="+mj-cs"/>
                <a:sym typeface="Helvetica"/>
              </a:defRPr>
            </a:pPr>
            <a:r>
              <a:t>		</a:t>
            </a:r>
            <a:r>
              <a:rPr sz="3200">
                <a:solidFill>
                  <a:srgbClr val="000000"/>
                </a:solidFill>
              </a:rPr>
              <a:t>The Deep is open daily from 10am until 6pm</a:t>
            </a:r>
            <a:endParaRPr sz="3200"/>
          </a:p>
          <a:p>
            <a:pPr marL="457200" indent="-457200" algn="l" defTabSz="457200">
              <a:tabLst>
                <a:tab pos="139700" algn="l"/>
                <a:tab pos="457200" algn="l"/>
              </a:tabLst>
              <a:defRPr sz="3200">
                <a:latin typeface="+mj-lt"/>
                <a:ea typeface="+mj-ea"/>
                <a:cs typeface="+mj-cs"/>
                <a:sym typeface="Helvetica"/>
              </a:defRPr>
            </a:pPr>
            <a:r>
              <a:t>		Last admission is at 5pm, although we recommended you to arrive no later than 4pm</a:t>
            </a:r>
          </a:p>
          <a:p>
            <a:pPr marL="457200" indent="-457200" algn="l" defTabSz="457200">
              <a:tabLst>
                <a:tab pos="139700" algn="l"/>
                <a:tab pos="457200" algn="l"/>
              </a:tabLst>
              <a:defRPr sz="3200">
                <a:latin typeface="+mj-lt"/>
                <a:ea typeface="+mj-ea"/>
                <a:cs typeface="+mj-cs"/>
                <a:sym typeface="Helvetica"/>
              </a:defRPr>
            </a:pPr>
            <a:r>
              <a:t>		We are closed on Christmas Eve &amp; Christmas Day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2600"/>
        </a:solidFill>
      </p:bgPr>
    </p:bg>
    <p:spTree>
      <p:nvGrpSpPr>
        <p:cNvPr id="1" name=""/>
        <p:cNvGrpSpPr/>
        <p:nvPr/>
      </p:nvGrpSpPr>
      <p:grpSpPr>
        <a:xfrm>
          <a:off x="0" y="0"/>
          <a:ext cx="0" cy="0"/>
          <a:chOff x="0" y="0"/>
          <a:chExt cx="0" cy="0"/>
        </a:xfrm>
      </p:grpSpPr>
      <p:sp>
        <p:nvSpPr>
          <p:cNvPr id="1697" name="Recording"/>
          <p:cNvSpPr txBox="1"/>
          <p:nvPr>
            <p:ph type="title"/>
          </p:nvPr>
        </p:nvSpPr>
        <p:spPr>
          <a:xfrm>
            <a:off x="952498" y="3611977"/>
            <a:ext cx="11099803" cy="2159002"/>
          </a:xfrm>
          <a:prstGeom prst="rect">
            <a:avLst/>
          </a:prstGeom>
        </p:spPr>
        <p:txBody>
          <a:bodyPr/>
          <a:lstStyle/>
          <a:p>
            <a:pPr/>
            <a:r>
              <a:t>Recording</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B487"/>
        </a:solidFill>
      </p:bgPr>
    </p:bg>
    <p:spTree>
      <p:nvGrpSpPr>
        <p:cNvPr id="1" name=""/>
        <p:cNvGrpSpPr/>
        <p:nvPr/>
      </p:nvGrpSpPr>
      <p:grpSpPr>
        <a:xfrm>
          <a:off x="0" y="0"/>
          <a:ext cx="0" cy="0"/>
          <a:chOff x="0" y="0"/>
          <a:chExt cx="0" cy="0"/>
        </a:xfrm>
      </p:grpSpPr>
      <p:sp>
        <p:nvSpPr>
          <p:cNvPr id="1977" name="Introduction"/>
          <p:cNvSpPr txBox="1"/>
          <p:nvPr>
            <p:ph type="title" idx="4294967295"/>
          </p:nvPr>
        </p:nvSpPr>
        <p:spPr>
          <a:xfrm>
            <a:off x="1592858" y="-200381"/>
            <a:ext cx="5019594" cy="2372930"/>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Introduction</a:t>
            </a:r>
          </a:p>
        </p:txBody>
      </p:sp>
      <p:sp>
        <p:nvSpPr>
          <p:cNvPr id="1978" name="School visits"/>
          <p:cNvSpPr txBox="1"/>
          <p:nvPr/>
        </p:nvSpPr>
        <p:spPr>
          <a:xfrm>
            <a:off x="1516659" y="3141619"/>
            <a:ext cx="4722731" cy="946730"/>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lgn="l" defTabSz="1300480">
              <a:defRPr b="1" sz="5600">
                <a:latin typeface="Arial"/>
                <a:ea typeface="Arial"/>
                <a:cs typeface="Arial"/>
                <a:sym typeface="Arial"/>
              </a:defRPr>
            </a:lvl1pPr>
          </a:lstStyle>
          <a:p>
            <a:pPr/>
            <a:r>
              <a:t>School visits</a:t>
            </a:r>
          </a:p>
        </p:txBody>
      </p:sp>
      <p:sp>
        <p:nvSpPr>
          <p:cNvPr id="1979" name="Admission"/>
          <p:cNvSpPr txBox="1"/>
          <p:nvPr/>
        </p:nvSpPr>
        <p:spPr>
          <a:xfrm>
            <a:off x="7942860" y="3141619"/>
            <a:ext cx="3865327" cy="946730"/>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lgn="l" defTabSz="1300480">
              <a:defRPr b="1" sz="5600">
                <a:latin typeface="Arial"/>
                <a:ea typeface="Arial"/>
                <a:cs typeface="Arial"/>
                <a:sym typeface="Arial"/>
              </a:defRPr>
            </a:lvl1pPr>
          </a:lstStyle>
          <a:p>
            <a:pPr/>
            <a:r>
              <a:t>Admission</a:t>
            </a:r>
          </a:p>
        </p:txBody>
      </p:sp>
      <p:sp>
        <p:nvSpPr>
          <p:cNvPr id="1980" name="Getting there"/>
          <p:cNvSpPr txBox="1"/>
          <p:nvPr/>
        </p:nvSpPr>
        <p:spPr>
          <a:xfrm>
            <a:off x="4717062" y="5567319"/>
            <a:ext cx="4756211" cy="946730"/>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lgn="l" defTabSz="1300480">
              <a:defRPr b="1" sz="5600">
                <a:latin typeface="Arial"/>
                <a:ea typeface="Arial"/>
                <a:cs typeface="Arial"/>
                <a:sym typeface="Arial"/>
              </a:defRPr>
            </a:lvl1pPr>
          </a:lstStyle>
          <a:p>
            <a:pPr/>
            <a:r>
              <a:t>Getting there</a:t>
            </a:r>
          </a:p>
        </p:txBody>
      </p:sp>
      <p:sp>
        <p:nvSpPr>
          <p:cNvPr id="1981" name="Opening times"/>
          <p:cNvSpPr txBox="1"/>
          <p:nvPr/>
        </p:nvSpPr>
        <p:spPr>
          <a:xfrm>
            <a:off x="7218960" y="512717"/>
            <a:ext cx="5761697" cy="946731"/>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lgn="l" defTabSz="1300480">
              <a:defRPr b="1" sz="5600">
                <a:latin typeface="Arial"/>
                <a:ea typeface="Arial"/>
                <a:cs typeface="Arial"/>
                <a:sym typeface="Arial"/>
              </a:defRPr>
            </a:lvl1pPr>
          </a:lstStyle>
          <a:p>
            <a:pPr/>
            <a:r>
              <a:t>Opening times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3" name="IMG_8643.jpeg" descr="IMG_8643.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5" name="Reading to Writing Ideas"/>
          <p:cNvSpPr txBox="1"/>
          <p:nvPr>
            <p:ph type="title"/>
          </p:nvPr>
        </p:nvSpPr>
        <p:spPr>
          <a:xfrm>
            <a:off x="952500" y="1099592"/>
            <a:ext cx="11099800" cy="2159001"/>
          </a:xfrm>
          <a:prstGeom prst="rect">
            <a:avLst/>
          </a:prstGeom>
        </p:spPr>
        <p:txBody>
          <a:bodyPr/>
          <a:lstStyle>
            <a:lvl1pPr defTabSz="572516">
              <a:defRPr sz="7800"/>
            </a:lvl1pPr>
          </a:lstStyle>
          <a:p>
            <a:pPr/>
            <a:r>
              <a:t>Reading to Writing Ideas</a:t>
            </a:r>
          </a:p>
        </p:txBody>
      </p:sp>
      <p:sp>
        <p:nvSpPr>
          <p:cNvPr id="1986" name="Tell Me grid for non-fiction…"/>
          <p:cNvSpPr txBox="1"/>
          <p:nvPr>
            <p:ph type="body" idx="1"/>
          </p:nvPr>
        </p:nvSpPr>
        <p:spPr>
          <a:xfrm>
            <a:off x="952500" y="2894649"/>
            <a:ext cx="11099800" cy="6286508"/>
          </a:xfrm>
          <a:prstGeom prst="rect">
            <a:avLst/>
          </a:prstGeom>
        </p:spPr>
        <p:txBody>
          <a:bodyPr/>
          <a:lstStyle/>
          <a:p>
            <a:pPr>
              <a:defRPr b="1">
                <a:latin typeface="+mj-lt"/>
                <a:ea typeface="+mj-ea"/>
                <a:cs typeface="+mj-cs"/>
                <a:sym typeface="Helvetica"/>
              </a:defRPr>
            </a:pPr>
            <a:r>
              <a:t>Tell Me grid for non-fiction</a:t>
            </a:r>
          </a:p>
          <a:p>
            <a:pPr>
              <a:defRPr b="1">
                <a:latin typeface="+mj-lt"/>
                <a:ea typeface="+mj-ea"/>
                <a:cs typeface="+mj-cs"/>
                <a:sym typeface="Helvetica"/>
              </a:defRPr>
            </a:pPr>
            <a:r>
              <a:t>Information Gap</a:t>
            </a:r>
          </a:p>
          <a:p>
            <a:pPr>
              <a:defRPr b="1">
                <a:latin typeface="+mj-lt"/>
                <a:ea typeface="+mj-ea"/>
                <a:cs typeface="+mj-cs"/>
                <a:sym typeface="Helvetica"/>
              </a:defRPr>
            </a:pPr>
            <a:r>
              <a:t>Dictogloss</a:t>
            </a:r>
          </a:p>
          <a:p>
            <a:pPr/>
            <a:r>
              <a:t>Quickwrite</a:t>
            </a:r>
          </a:p>
          <a:p>
            <a:pPr/>
            <a:r>
              <a:t>Describing a …</a:t>
            </a:r>
          </a:p>
        </p:txBody>
      </p:sp>
      <p:sp>
        <p:nvSpPr>
          <p:cNvPr id="1987" name="How is it written?"/>
          <p:cNvSpPr txBox="1"/>
          <p:nvPr/>
        </p:nvSpPr>
        <p:spPr>
          <a:xfrm>
            <a:off x="1233407" y="91"/>
            <a:ext cx="9365606"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1" sz="8800">
                <a:latin typeface="+mj-lt"/>
                <a:ea typeface="+mj-ea"/>
                <a:cs typeface="+mj-cs"/>
                <a:sym typeface="Helvetica"/>
              </a:defRPr>
            </a:lvl1pPr>
          </a:lstStyle>
          <a:p>
            <a:pPr/>
            <a:r>
              <a:t>How is it written?</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91" name="Group"/>
          <p:cNvGrpSpPr/>
          <p:nvPr/>
        </p:nvGrpSpPr>
        <p:grpSpPr>
          <a:xfrm>
            <a:off x="-6" y="49768"/>
            <a:ext cx="13235599" cy="9224786"/>
            <a:chOff x="0" y="-1"/>
            <a:chExt cx="13235598" cy="9224785"/>
          </a:xfrm>
        </p:grpSpPr>
        <p:pic>
          <p:nvPicPr>
            <p:cNvPr id="1989" name="Image" descr="Image"/>
            <p:cNvPicPr>
              <a:picLocks noChangeAspect="1"/>
            </p:cNvPicPr>
            <p:nvPr/>
          </p:nvPicPr>
          <p:blipFill>
            <a:blip r:embed="rId2">
              <a:extLst/>
            </a:blip>
            <a:stretch>
              <a:fillRect/>
            </a:stretch>
          </p:blipFill>
          <p:spPr>
            <a:xfrm>
              <a:off x="-1" y="-2"/>
              <a:ext cx="13004813" cy="5948393"/>
            </a:xfrm>
            <a:prstGeom prst="rect">
              <a:avLst/>
            </a:prstGeom>
            <a:ln w="12700" cap="flat">
              <a:noFill/>
              <a:miter lim="400000"/>
            </a:ln>
            <a:effectLst/>
          </p:spPr>
        </p:pic>
        <p:pic>
          <p:nvPicPr>
            <p:cNvPr id="1990" name="Image" descr="Image"/>
            <p:cNvPicPr>
              <a:picLocks noChangeAspect="1"/>
            </p:cNvPicPr>
            <p:nvPr/>
          </p:nvPicPr>
          <p:blipFill>
            <a:blip r:embed="rId3">
              <a:extLst/>
            </a:blip>
            <a:stretch>
              <a:fillRect/>
            </a:stretch>
          </p:blipFill>
          <p:spPr>
            <a:xfrm>
              <a:off x="4497986" y="4703579"/>
              <a:ext cx="8737612" cy="452120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2600"/>
        </a:solidFill>
      </p:bgPr>
    </p:bg>
    <p:spTree>
      <p:nvGrpSpPr>
        <p:cNvPr id="1" name=""/>
        <p:cNvGrpSpPr/>
        <p:nvPr/>
      </p:nvGrpSpPr>
      <p:grpSpPr>
        <a:xfrm>
          <a:off x="0" y="0"/>
          <a:ext cx="0" cy="0"/>
          <a:chOff x="0" y="0"/>
          <a:chExt cx="0" cy="0"/>
        </a:xfrm>
      </p:grpSpPr>
      <p:sp>
        <p:nvSpPr>
          <p:cNvPr id="1993" name="Recording"/>
          <p:cNvSpPr txBox="1"/>
          <p:nvPr>
            <p:ph type="title"/>
          </p:nvPr>
        </p:nvSpPr>
        <p:spPr>
          <a:xfrm>
            <a:off x="952500" y="3611976"/>
            <a:ext cx="11099800" cy="2159002"/>
          </a:xfrm>
          <a:prstGeom prst="rect">
            <a:avLst/>
          </a:prstGeom>
        </p:spPr>
        <p:txBody>
          <a:bodyPr/>
          <a:lstStyle/>
          <a:p>
            <a:pPr/>
            <a:r>
              <a:t>Recording</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1995" name="Tell Me Grid Non-Fiction"/>
          <p:cNvSpPr txBox="1"/>
          <p:nvPr>
            <p:ph type="title"/>
          </p:nvPr>
        </p:nvSpPr>
        <p:spPr>
          <a:xfrm>
            <a:off x="2950633" y="-3"/>
            <a:ext cx="6898076" cy="1706885"/>
          </a:xfrm>
          <a:prstGeom prst="rect">
            <a:avLst/>
          </a:prstGeom>
        </p:spPr>
        <p:txBody>
          <a:bodyPr/>
          <a:lstStyle/>
          <a:p>
            <a:pPr indent="38100">
              <a:defRPr sz="4400"/>
            </a:pPr>
            <a:r>
              <a:t>Tell Me Grid Non-Fiction</a:t>
            </a:r>
            <a:br/>
          </a:p>
        </p:txBody>
      </p:sp>
      <p:grpSp>
        <p:nvGrpSpPr>
          <p:cNvPr id="1998" name="Group"/>
          <p:cNvGrpSpPr/>
          <p:nvPr/>
        </p:nvGrpSpPr>
        <p:grpSpPr>
          <a:xfrm>
            <a:off x="510251" y="4978393"/>
            <a:ext cx="5328365" cy="1426928"/>
            <a:chOff x="0" y="-1"/>
            <a:chExt cx="5328363" cy="1426927"/>
          </a:xfrm>
        </p:grpSpPr>
        <p:sp>
          <p:nvSpPr>
            <p:cNvPr id="1996" name="Rectangle"/>
            <p:cNvSpPr/>
            <p:nvPr/>
          </p:nvSpPr>
          <p:spPr>
            <a:xfrm>
              <a:off x="-1" y="-2"/>
              <a:ext cx="5328365" cy="1426929"/>
            </a:xfrm>
            <a:prstGeom prst="rect">
              <a:avLst/>
            </a:prstGeom>
            <a:noFill/>
            <a:ln w="12700" cap="flat">
              <a:solidFill>
                <a:srgbClr val="000000"/>
              </a:solidFill>
              <a:prstDash val="solid"/>
              <a:round/>
            </a:ln>
            <a:effectLst/>
          </p:spPr>
          <p:txBody>
            <a:bodyPr wrap="square" lIns="50800" tIns="50800" rIns="50800" bIns="50800" numCol="1" anchor="t">
              <a:noAutofit/>
            </a:bodyPr>
            <a:lstStyle/>
            <a:p>
              <a:pPr defTabSz="1300480">
                <a:spcBef>
                  <a:spcPts val="1900"/>
                </a:spcBef>
                <a:defRPr b="1" sz="3400">
                  <a:latin typeface="Arial"/>
                  <a:ea typeface="Arial"/>
                  <a:cs typeface="Arial"/>
                  <a:sym typeface="Arial"/>
                </a:defRPr>
              </a:pPr>
            </a:p>
          </p:txBody>
        </p:sp>
        <p:sp>
          <p:nvSpPr>
            <p:cNvPr id="1997" name="People/plants/…"/>
            <p:cNvSpPr txBox="1"/>
            <p:nvPr/>
          </p:nvSpPr>
          <p:spPr>
            <a:xfrm>
              <a:off x="-1" y="1"/>
              <a:ext cx="5328365" cy="121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9687" defTabSz="1300480">
                <a:spcBef>
                  <a:spcPts val="1900"/>
                </a:spcBef>
                <a:defRPr b="1" sz="3400">
                  <a:latin typeface="Arial"/>
                  <a:ea typeface="Arial"/>
                  <a:cs typeface="Arial"/>
                  <a:sym typeface="Arial"/>
                </a:defRPr>
              </a:pPr>
              <a:r>
                <a:t>People/plants/</a:t>
              </a:r>
            </a:p>
            <a:p>
              <a:pPr indent="39687" defTabSz="1300480">
                <a:spcBef>
                  <a:spcPts val="1900"/>
                </a:spcBef>
                <a:defRPr b="1" sz="3400">
                  <a:latin typeface="Arial"/>
                  <a:ea typeface="Arial"/>
                  <a:cs typeface="Arial"/>
                  <a:sym typeface="Arial"/>
                </a:defRPr>
              </a:pPr>
              <a:r>
                <a:t>animals/machines</a:t>
              </a:r>
            </a:p>
          </p:txBody>
        </p:sp>
      </p:grpSp>
      <p:grpSp>
        <p:nvGrpSpPr>
          <p:cNvPr id="2001" name="Group"/>
          <p:cNvGrpSpPr/>
          <p:nvPr/>
        </p:nvGrpSpPr>
        <p:grpSpPr>
          <a:xfrm>
            <a:off x="8857258" y="1189843"/>
            <a:ext cx="1740757" cy="668313"/>
            <a:chOff x="0" y="0"/>
            <a:chExt cx="1740755" cy="668311"/>
          </a:xfrm>
        </p:grpSpPr>
        <p:sp>
          <p:nvSpPr>
            <p:cNvPr id="1999" name="Rectangle"/>
            <p:cNvSpPr/>
            <p:nvPr/>
          </p:nvSpPr>
          <p:spPr>
            <a:xfrm>
              <a:off x="-1" y="0"/>
              <a:ext cx="1740756" cy="668311"/>
            </a:xfrm>
            <a:prstGeom prst="rect">
              <a:avLst/>
            </a:prstGeom>
            <a:noFill/>
            <a:ln w="12700" cap="flat">
              <a:solidFill>
                <a:srgbClr val="000000"/>
              </a:solidFill>
              <a:prstDash val="solid"/>
              <a:round/>
            </a:ln>
            <a:effectLst/>
          </p:spPr>
          <p:txBody>
            <a:bodyPr wrap="square" lIns="50800" tIns="50800" rIns="50800" bIns="50800" numCol="1" anchor="t">
              <a:noAutofit/>
            </a:bodyPr>
            <a:lstStyle/>
            <a:p>
              <a:pPr algn="l" defTabSz="1300480">
                <a:spcBef>
                  <a:spcPts val="1900"/>
                </a:spcBef>
                <a:defRPr b="1" sz="3400">
                  <a:latin typeface="Arial"/>
                  <a:ea typeface="Arial"/>
                  <a:cs typeface="Arial"/>
                  <a:sym typeface="Arial"/>
                </a:defRPr>
              </a:pPr>
            </a:p>
          </p:txBody>
        </p:sp>
        <p:sp>
          <p:nvSpPr>
            <p:cNvPr id="2000" name="Places"/>
            <p:cNvSpPr txBox="1"/>
            <p:nvPr/>
          </p:nvSpPr>
          <p:spPr>
            <a:xfrm>
              <a:off x="-1" y="-1"/>
              <a:ext cx="1740756"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l" defTabSz="1300480">
                <a:spcBef>
                  <a:spcPts val="1900"/>
                </a:spcBef>
                <a:defRPr b="1" sz="3400">
                  <a:latin typeface="Arial"/>
                  <a:ea typeface="Arial"/>
                  <a:cs typeface="Arial"/>
                  <a:sym typeface="Arial"/>
                </a:defRPr>
              </a:lvl1pPr>
            </a:lstStyle>
            <a:p>
              <a:pPr/>
              <a:r>
                <a:t>Places</a:t>
              </a:r>
            </a:p>
          </p:txBody>
        </p:sp>
      </p:grpSp>
      <p:grpSp>
        <p:nvGrpSpPr>
          <p:cNvPr id="2004" name="Group"/>
          <p:cNvGrpSpPr/>
          <p:nvPr/>
        </p:nvGrpSpPr>
        <p:grpSpPr>
          <a:xfrm>
            <a:off x="6838998" y="4978393"/>
            <a:ext cx="5596974" cy="1426928"/>
            <a:chOff x="0" y="-1"/>
            <a:chExt cx="5596973" cy="1426927"/>
          </a:xfrm>
        </p:grpSpPr>
        <p:sp>
          <p:nvSpPr>
            <p:cNvPr id="2002" name="Rectangle"/>
            <p:cNvSpPr/>
            <p:nvPr/>
          </p:nvSpPr>
          <p:spPr>
            <a:xfrm>
              <a:off x="-1" y="-2"/>
              <a:ext cx="5596974" cy="1426929"/>
            </a:xfrm>
            <a:prstGeom prst="rect">
              <a:avLst/>
            </a:prstGeom>
            <a:noFill/>
            <a:ln w="12700" cap="flat">
              <a:solidFill>
                <a:srgbClr val="000000"/>
              </a:solidFill>
              <a:prstDash val="solid"/>
              <a:round/>
            </a:ln>
            <a:effectLst/>
          </p:spPr>
          <p:txBody>
            <a:bodyPr wrap="square" lIns="50800" tIns="50800" rIns="50800" bIns="50800" numCol="1" anchor="t">
              <a:noAutofit/>
            </a:bodyPr>
            <a:lstStyle/>
            <a:p>
              <a:pPr defTabSz="1300480">
                <a:spcBef>
                  <a:spcPts val="1900"/>
                </a:spcBef>
                <a:defRPr sz="3400">
                  <a:latin typeface="Arial"/>
                  <a:ea typeface="Arial"/>
                  <a:cs typeface="Arial"/>
                  <a:sym typeface="Arial"/>
                </a:defRPr>
              </a:pPr>
            </a:p>
          </p:txBody>
        </p:sp>
        <p:sp>
          <p:nvSpPr>
            <p:cNvPr id="2003" name="Time –…"/>
            <p:cNvSpPr txBox="1"/>
            <p:nvPr/>
          </p:nvSpPr>
          <p:spPr>
            <a:xfrm>
              <a:off x="-1" y="1"/>
              <a:ext cx="5596974" cy="121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9687" defTabSz="1300480">
                <a:spcBef>
                  <a:spcPts val="1900"/>
                </a:spcBef>
                <a:defRPr b="1" sz="3400">
                  <a:latin typeface="Arial"/>
                  <a:ea typeface="Arial"/>
                  <a:cs typeface="Arial"/>
                  <a:sym typeface="Arial"/>
                </a:defRPr>
              </a:pPr>
              <a:r>
                <a:t>Time</a:t>
              </a:r>
              <a:r>
                <a:rPr b="0"/>
                <a:t> –</a:t>
              </a:r>
            </a:p>
            <a:p>
              <a:pPr indent="39687" defTabSz="1300480">
                <a:spcBef>
                  <a:spcPts val="1900"/>
                </a:spcBef>
                <a:defRPr sz="3400">
                  <a:latin typeface="Arial"/>
                  <a:ea typeface="Arial"/>
                  <a:cs typeface="Arial"/>
                  <a:sym typeface="Arial"/>
                </a:defRPr>
              </a:pPr>
              <a:r>
                <a:t>Past/present/future</a:t>
              </a:r>
            </a:p>
          </p:txBody>
        </p:sp>
      </p:grpSp>
      <p:grpSp>
        <p:nvGrpSpPr>
          <p:cNvPr id="2007" name="Group"/>
          <p:cNvGrpSpPr/>
          <p:nvPr/>
        </p:nvGrpSpPr>
        <p:grpSpPr>
          <a:xfrm>
            <a:off x="2201330" y="1291443"/>
            <a:ext cx="1946214" cy="668313"/>
            <a:chOff x="0" y="0"/>
            <a:chExt cx="1946212" cy="668311"/>
          </a:xfrm>
        </p:grpSpPr>
        <p:sp>
          <p:nvSpPr>
            <p:cNvPr id="2005" name="Rectangle"/>
            <p:cNvSpPr/>
            <p:nvPr/>
          </p:nvSpPr>
          <p:spPr>
            <a:xfrm>
              <a:off x="-1" y="0"/>
              <a:ext cx="1946214" cy="668311"/>
            </a:xfrm>
            <a:prstGeom prst="rect">
              <a:avLst/>
            </a:prstGeom>
            <a:noFill/>
            <a:ln w="12700" cap="flat">
              <a:solidFill>
                <a:srgbClr val="000000"/>
              </a:solidFill>
              <a:prstDash val="solid"/>
              <a:round/>
            </a:ln>
            <a:effectLst/>
          </p:spPr>
          <p:txBody>
            <a:bodyPr wrap="square" lIns="50800" tIns="50800" rIns="50800" bIns="50800" numCol="1" anchor="t">
              <a:noAutofit/>
            </a:bodyPr>
            <a:lstStyle/>
            <a:p>
              <a:pPr algn="l" defTabSz="1300480">
                <a:spcBef>
                  <a:spcPts val="1900"/>
                </a:spcBef>
                <a:defRPr b="1" sz="3400">
                  <a:latin typeface="Arial"/>
                  <a:ea typeface="Arial"/>
                  <a:cs typeface="Arial"/>
                  <a:sym typeface="Arial"/>
                </a:defRPr>
              </a:pPr>
            </a:p>
          </p:txBody>
        </p:sp>
        <p:sp>
          <p:nvSpPr>
            <p:cNvPr id="2006" name="Subject"/>
            <p:cNvSpPr txBox="1"/>
            <p:nvPr/>
          </p:nvSpPr>
          <p:spPr>
            <a:xfrm>
              <a:off x="-1" y="-1"/>
              <a:ext cx="1946214"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l" defTabSz="1300480">
                <a:spcBef>
                  <a:spcPts val="1900"/>
                </a:spcBef>
                <a:defRPr b="1" sz="3400">
                  <a:latin typeface="Arial"/>
                  <a:ea typeface="Arial"/>
                  <a:cs typeface="Arial"/>
                  <a:sym typeface="Arial"/>
                </a:defRPr>
              </a:lvl1pPr>
            </a:lstStyle>
            <a:p>
              <a:pPr/>
              <a:r>
                <a:t>Subject</a:t>
              </a:r>
            </a:p>
          </p:txBody>
        </p:sp>
      </p:grpSp>
      <p:sp>
        <p:nvSpPr>
          <p:cNvPr id="2008" name="Rectangle"/>
          <p:cNvSpPr/>
          <p:nvPr/>
        </p:nvSpPr>
        <p:spPr>
          <a:xfrm>
            <a:off x="255127" y="1085990"/>
            <a:ext cx="12392946" cy="7886418"/>
          </a:xfrm>
          <a:prstGeom prst="rect">
            <a:avLst/>
          </a:prstGeom>
          <a:ln w="12700">
            <a:solidFill>
              <a:srgbClr val="000000"/>
            </a:solidFill>
          </a:ln>
        </p:spPr>
        <p:txBody>
          <a:bodyPr lIns="50800" tIns="50800" rIns="50800" bIns="50800"/>
          <a:lstStyle/>
          <a:p>
            <a:pPr algn="l" defTabSz="1300480">
              <a:defRPr sz="1600">
                <a:solidFill>
                  <a:srgbClr val="FFFFFF"/>
                </a:solidFill>
                <a:latin typeface="Arial"/>
                <a:ea typeface="Arial"/>
                <a:cs typeface="Arial"/>
                <a:sym typeface="Arial"/>
              </a:defRPr>
            </a:pPr>
          </a:p>
        </p:txBody>
      </p:sp>
      <p:sp>
        <p:nvSpPr>
          <p:cNvPr id="2009" name="Line"/>
          <p:cNvSpPr/>
          <p:nvPr/>
        </p:nvSpPr>
        <p:spPr>
          <a:xfrm>
            <a:off x="6195340" y="1088247"/>
            <a:ext cx="2263" cy="7884164"/>
          </a:xfrm>
          <a:prstGeom prst="line">
            <a:avLst/>
          </a:prstGeom>
          <a:ln w="12700">
            <a:solidFill>
              <a:srgbClr val="000000"/>
            </a:solidFill>
          </a:ln>
        </p:spPr>
        <p:txBody>
          <a:bodyPr lIns="45718" tIns="45718" rIns="45718" bIns="45718"/>
          <a:lstStyle/>
          <a:p>
            <a:pPr/>
          </a:p>
        </p:txBody>
      </p:sp>
      <p:sp>
        <p:nvSpPr>
          <p:cNvPr id="2010" name="Line"/>
          <p:cNvSpPr/>
          <p:nvPr/>
        </p:nvSpPr>
        <p:spPr>
          <a:xfrm>
            <a:off x="255125" y="4876798"/>
            <a:ext cx="12289092" cy="2261"/>
          </a:xfrm>
          <a:prstGeom prst="line">
            <a:avLst/>
          </a:prstGeom>
          <a:ln w="12700">
            <a:solidFill>
              <a:srgbClr val="000000"/>
            </a:solidFill>
          </a:ln>
        </p:spPr>
        <p:txBody>
          <a:bodyPr lIns="45718" tIns="45718" rIns="45718" bIns="45718"/>
          <a:lstStyle/>
          <a:p>
            <a:pPr/>
          </a:p>
        </p:txBody>
      </p:sp>
      <p:pic>
        <p:nvPicPr>
          <p:cNvPr id="2011" name="Image" descr="Image"/>
          <p:cNvPicPr>
            <a:picLocks noChangeAspect="1"/>
          </p:cNvPicPr>
          <p:nvPr/>
        </p:nvPicPr>
        <p:blipFill>
          <a:blip r:embed="rId3">
            <a:extLst/>
          </a:blip>
          <a:stretch>
            <a:fillRect/>
          </a:stretch>
        </p:blipFill>
        <p:spPr>
          <a:xfrm>
            <a:off x="4932929" y="4202390"/>
            <a:ext cx="3037342" cy="134882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015" name="Tell Me Grid Non-Fiction"/>
          <p:cNvSpPr txBox="1"/>
          <p:nvPr>
            <p:ph type="title"/>
          </p:nvPr>
        </p:nvSpPr>
        <p:spPr>
          <a:xfrm>
            <a:off x="2950633" y="-3"/>
            <a:ext cx="6898076" cy="1706885"/>
          </a:xfrm>
          <a:prstGeom prst="rect">
            <a:avLst/>
          </a:prstGeom>
        </p:spPr>
        <p:txBody>
          <a:bodyPr/>
          <a:lstStyle/>
          <a:p>
            <a:pPr indent="38100">
              <a:defRPr sz="4400"/>
            </a:pPr>
            <a:r>
              <a:t>Tell Me Grid Non-Fiction</a:t>
            </a:r>
            <a:br/>
          </a:p>
        </p:txBody>
      </p:sp>
      <p:grpSp>
        <p:nvGrpSpPr>
          <p:cNvPr id="2018" name="Group"/>
          <p:cNvGrpSpPr/>
          <p:nvPr/>
        </p:nvGrpSpPr>
        <p:grpSpPr>
          <a:xfrm>
            <a:off x="8857258" y="1189843"/>
            <a:ext cx="1740757" cy="668313"/>
            <a:chOff x="0" y="0"/>
            <a:chExt cx="1740755" cy="668311"/>
          </a:xfrm>
        </p:grpSpPr>
        <p:sp>
          <p:nvSpPr>
            <p:cNvPr id="2016" name="Rectangle"/>
            <p:cNvSpPr/>
            <p:nvPr/>
          </p:nvSpPr>
          <p:spPr>
            <a:xfrm>
              <a:off x="-1" y="0"/>
              <a:ext cx="1740756" cy="668311"/>
            </a:xfrm>
            <a:prstGeom prst="rect">
              <a:avLst/>
            </a:prstGeom>
            <a:noFill/>
            <a:ln w="12700" cap="flat">
              <a:solidFill>
                <a:srgbClr val="000000"/>
              </a:solidFill>
              <a:prstDash val="solid"/>
              <a:round/>
            </a:ln>
            <a:effectLst/>
          </p:spPr>
          <p:txBody>
            <a:bodyPr wrap="square" lIns="50800" tIns="50800" rIns="50800" bIns="50800" numCol="1" anchor="t">
              <a:noAutofit/>
            </a:bodyPr>
            <a:lstStyle/>
            <a:p>
              <a:pPr algn="l" defTabSz="1300480">
                <a:spcBef>
                  <a:spcPts val="1900"/>
                </a:spcBef>
                <a:defRPr b="1" sz="3400">
                  <a:latin typeface="Arial"/>
                  <a:ea typeface="Arial"/>
                  <a:cs typeface="Arial"/>
                  <a:sym typeface="Arial"/>
                </a:defRPr>
              </a:pPr>
            </a:p>
          </p:txBody>
        </p:sp>
        <p:sp>
          <p:nvSpPr>
            <p:cNvPr id="2017" name="Places"/>
            <p:cNvSpPr txBox="1"/>
            <p:nvPr/>
          </p:nvSpPr>
          <p:spPr>
            <a:xfrm>
              <a:off x="-1" y="-1"/>
              <a:ext cx="1740756"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l" defTabSz="1300480">
                <a:spcBef>
                  <a:spcPts val="1900"/>
                </a:spcBef>
                <a:defRPr b="1" sz="3400">
                  <a:latin typeface="Arial"/>
                  <a:ea typeface="Arial"/>
                  <a:cs typeface="Arial"/>
                  <a:sym typeface="Arial"/>
                </a:defRPr>
              </a:lvl1pPr>
            </a:lstStyle>
            <a:p>
              <a:pPr/>
              <a:r>
                <a:t>Places</a:t>
              </a:r>
            </a:p>
          </p:txBody>
        </p:sp>
      </p:grpSp>
      <p:grpSp>
        <p:nvGrpSpPr>
          <p:cNvPr id="2021" name="Group"/>
          <p:cNvGrpSpPr/>
          <p:nvPr/>
        </p:nvGrpSpPr>
        <p:grpSpPr>
          <a:xfrm>
            <a:off x="5040733" y="4964440"/>
            <a:ext cx="2309217" cy="588727"/>
            <a:chOff x="-1" y="-1"/>
            <a:chExt cx="2309216" cy="588726"/>
          </a:xfrm>
        </p:grpSpPr>
        <p:sp>
          <p:nvSpPr>
            <p:cNvPr id="2019" name="Rectangle"/>
            <p:cNvSpPr/>
            <p:nvPr/>
          </p:nvSpPr>
          <p:spPr>
            <a:xfrm>
              <a:off x="-2" y="-2"/>
              <a:ext cx="2309217" cy="588728"/>
            </a:xfrm>
            <a:prstGeom prst="rect">
              <a:avLst/>
            </a:prstGeom>
            <a:noFill/>
            <a:ln w="12700" cap="flat">
              <a:solidFill>
                <a:srgbClr val="000000"/>
              </a:solidFill>
              <a:prstDash val="solid"/>
              <a:round/>
            </a:ln>
            <a:effectLst/>
          </p:spPr>
          <p:txBody>
            <a:bodyPr wrap="square" lIns="50800" tIns="50800" rIns="50800" bIns="50800" numCol="1" anchor="t">
              <a:noAutofit/>
            </a:bodyPr>
            <a:lstStyle/>
            <a:p>
              <a:pPr defTabSz="1300480">
                <a:spcBef>
                  <a:spcPts val="1900"/>
                </a:spcBef>
                <a:defRPr sz="3400">
                  <a:latin typeface="Arial"/>
                  <a:ea typeface="Arial"/>
                  <a:cs typeface="Arial"/>
                  <a:sym typeface="Arial"/>
                </a:defRPr>
              </a:pPr>
            </a:p>
          </p:txBody>
        </p:sp>
        <p:sp>
          <p:nvSpPr>
            <p:cNvPr id="2020" name="Time –…"/>
            <p:cNvSpPr txBox="1"/>
            <p:nvPr/>
          </p:nvSpPr>
          <p:spPr>
            <a:xfrm>
              <a:off x="-2" y="0"/>
              <a:ext cx="2309217"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defTabSz="1300480">
                <a:spcBef>
                  <a:spcPts val="1900"/>
                </a:spcBef>
                <a:defRPr b="1" sz="3400">
                  <a:latin typeface="Arial"/>
                  <a:ea typeface="Arial"/>
                  <a:cs typeface="Arial"/>
                  <a:sym typeface="Arial"/>
                </a:defRPr>
              </a:lvl1pPr>
            </a:lstStyle>
            <a:p>
              <a:pPr/>
              <a:r>
                <a:t>Timeline</a:t>
              </a:r>
            </a:p>
          </p:txBody>
        </p:sp>
      </p:grpSp>
      <p:grpSp>
        <p:nvGrpSpPr>
          <p:cNvPr id="2024" name="Group"/>
          <p:cNvGrpSpPr/>
          <p:nvPr/>
        </p:nvGrpSpPr>
        <p:grpSpPr>
          <a:xfrm>
            <a:off x="2201330" y="1291443"/>
            <a:ext cx="1946214" cy="668313"/>
            <a:chOff x="0" y="0"/>
            <a:chExt cx="1946212" cy="668311"/>
          </a:xfrm>
        </p:grpSpPr>
        <p:sp>
          <p:nvSpPr>
            <p:cNvPr id="2022" name="Rectangle"/>
            <p:cNvSpPr/>
            <p:nvPr/>
          </p:nvSpPr>
          <p:spPr>
            <a:xfrm>
              <a:off x="-1" y="0"/>
              <a:ext cx="1946214" cy="668311"/>
            </a:xfrm>
            <a:prstGeom prst="rect">
              <a:avLst/>
            </a:prstGeom>
            <a:noFill/>
            <a:ln w="12700" cap="flat">
              <a:solidFill>
                <a:srgbClr val="000000"/>
              </a:solidFill>
              <a:prstDash val="solid"/>
              <a:round/>
            </a:ln>
            <a:effectLst/>
          </p:spPr>
          <p:txBody>
            <a:bodyPr wrap="square" lIns="50800" tIns="50800" rIns="50800" bIns="50800" numCol="1" anchor="t">
              <a:noAutofit/>
            </a:bodyPr>
            <a:lstStyle/>
            <a:p>
              <a:pPr algn="l" defTabSz="1300480">
                <a:spcBef>
                  <a:spcPts val="1900"/>
                </a:spcBef>
                <a:defRPr b="1" sz="3400">
                  <a:latin typeface="Arial"/>
                  <a:ea typeface="Arial"/>
                  <a:cs typeface="Arial"/>
                  <a:sym typeface="Arial"/>
                </a:defRPr>
              </a:pPr>
            </a:p>
          </p:txBody>
        </p:sp>
        <p:sp>
          <p:nvSpPr>
            <p:cNvPr id="2023" name="Subject"/>
            <p:cNvSpPr txBox="1"/>
            <p:nvPr/>
          </p:nvSpPr>
          <p:spPr>
            <a:xfrm>
              <a:off x="-1" y="-1"/>
              <a:ext cx="1946214"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l" defTabSz="1300480">
                <a:spcBef>
                  <a:spcPts val="1900"/>
                </a:spcBef>
                <a:defRPr b="1" sz="3400">
                  <a:latin typeface="Arial"/>
                  <a:ea typeface="Arial"/>
                  <a:cs typeface="Arial"/>
                  <a:sym typeface="Arial"/>
                </a:defRPr>
              </a:lvl1pPr>
            </a:lstStyle>
            <a:p>
              <a:pPr/>
              <a:r>
                <a:t>Subject</a:t>
              </a:r>
            </a:p>
          </p:txBody>
        </p:sp>
      </p:grpSp>
      <p:sp>
        <p:nvSpPr>
          <p:cNvPr id="2025" name="Rectangle"/>
          <p:cNvSpPr/>
          <p:nvPr/>
        </p:nvSpPr>
        <p:spPr>
          <a:xfrm>
            <a:off x="255127" y="1085990"/>
            <a:ext cx="12392946" cy="7886418"/>
          </a:xfrm>
          <a:prstGeom prst="rect">
            <a:avLst/>
          </a:prstGeom>
          <a:ln w="12700">
            <a:solidFill>
              <a:srgbClr val="000000"/>
            </a:solidFill>
          </a:ln>
        </p:spPr>
        <p:txBody>
          <a:bodyPr lIns="50800" tIns="50800" rIns="50800" bIns="50800"/>
          <a:lstStyle/>
          <a:p>
            <a:pPr algn="l" defTabSz="1300480">
              <a:defRPr sz="1600">
                <a:solidFill>
                  <a:srgbClr val="FFFFFF"/>
                </a:solidFill>
                <a:latin typeface="Arial"/>
                <a:ea typeface="Arial"/>
                <a:cs typeface="Arial"/>
                <a:sym typeface="Arial"/>
              </a:defRPr>
            </a:pPr>
          </a:p>
        </p:txBody>
      </p:sp>
      <p:sp>
        <p:nvSpPr>
          <p:cNvPr id="2026" name="Line"/>
          <p:cNvSpPr/>
          <p:nvPr/>
        </p:nvSpPr>
        <p:spPr>
          <a:xfrm flipH="1">
            <a:off x="6195340" y="1088247"/>
            <a:ext cx="2" cy="3801580"/>
          </a:xfrm>
          <a:prstGeom prst="line">
            <a:avLst/>
          </a:prstGeom>
          <a:ln w="12700">
            <a:solidFill>
              <a:srgbClr val="000000"/>
            </a:solidFill>
          </a:ln>
        </p:spPr>
        <p:txBody>
          <a:bodyPr lIns="45718" tIns="45718" rIns="45718" bIns="45718"/>
          <a:lstStyle/>
          <a:p>
            <a:pPr/>
          </a:p>
        </p:txBody>
      </p:sp>
      <p:sp>
        <p:nvSpPr>
          <p:cNvPr id="2027" name="Line"/>
          <p:cNvSpPr/>
          <p:nvPr/>
        </p:nvSpPr>
        <p:spPr>
          <a:xfrm>
            <a:off x="255125" y="4876798"/>
            <a:ext cx="12289092" cy="2260"/>
          </a:xfrm>
          <a:prstGeom prst="line">
            <a:avLst/>
          </a:prstGeom>
          <a:ln w="12700">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031" name="Tell Me Grid Non-Fiction"/>
          <p:cNvSpPr txBox="1"/>
          <p:nvPr>
            <p:ph type="title"/>
          </p:nvPr>
        </p:nvSpPr>
        <p:spPr>
          <a:xfrm>
            <a:off x="2950633" y="-3"/>
            <a:ext cx="6898076" cy="1706885"/>
          </a:xfrm>
          <a:prstGeom prst="rect">
            <a:avLst/>
          </a:prstGeom>
        </p:spPr>
        <p:txBody>
          <a:bodyPr/>
          <a:lstStyle/>
          <a:p>
            <a:pPr indent="38100">
              <a:defRPr sz="4400"/>
            </a:pPr>
            <a:r>
              <a:t>Tell Me Grid Non-Fiction</a:t>
            </a:r>
            <a:br/>
          </a:p>
        </p:txBody>
      </p:sp>
      <p:sp>
        <p:nvSpPr>
          <p:cNvPr id="2032" name="Places"/>
          <p:cNvSpPr txBox="1"/>
          <p:nvPr/>
        </p:nvSpPr>
        <p:spPr>
          <a:xfrm>
            <a:off x="7496286" y="1229248"/>
            <a:ext cx="4142583" cy="4811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defTabSz="1300480">
              <a:spcBef>
                <a:spcPts val="1900"/>
              </a:spcBef>
              <a:defRPr b="1" sz="3400">
                <a:latin typeface="Arial"/>
                <a:ea typeface="Arial"/>
                <a:cs typeface="Arial"/>
                <a:sym typeface="Arial"/>
              </a:defRPr>
            </a:lvl1pPr>
          </a:lstStyle>
          <a:p>
            <a:pPr/>
            <a:r>
              <a:t>Natural features</a:t>
            </a:r>
          </a:p>
        </p:txBody>
      </p:sp>
      <p:grpSp>
        <p:nvGrpSpPr>
          <p:cNvPr id="2035" name="Group"/>
          <p:cNvGrpSpPr/>
          <p:nvPr/>
        </p:nvGrpSpPr>
        <p:grpSpPr>
          <a:xfrm>
            <a:off x="5040733" y="4964440"/>
            <a:ext cx="2309217" cy="588727"/>
            <a:chOff x="-1" y="-1"/>
            <a:chExt cx="2309216" cy="588726"/>
          </a:xfrm>
        </p:grpSpPr>
        <p:sp>
          <p:nvSpPr>
            <p:cNvPr id="2033" name="Rectangle"/>
            <p:cNvSpPr/>
            <p:nvPr/>
          </p:nvSpPr>
          <p:spPr>
            <a:xfrm>
              <a:off x="-2" y="-2"/>
              <a:ext cx="2309217" cy="588728"/>
            </a:xfrm>
            <a:prstGeom prst="rect">
              <a:avLst/>
            </a:prstGeom>
            <a:noFill/>
            <a:ln w="12700" cap="flat">
              <a:solidFill>
                <a:srgbClr val="000000"/>
              </a:solidFill>
              <a:prstDash val="solid"/>
              <a:round/>
            </a:ln>
            <a:effectLst/>
          </p:spPr>
          <p:txBody>
            <a:bodyPr wrap="square" lIns="50800" tIns="50800" rIns="50800" bIns="50800" numCol="1" anchor="t">
              <a:noAutofit/>
            </a:bodyPr>
            <a:lstStyle/>
            <a:p>
              <a:pPr defTabSz="1300480">
                <a:spcBef>
                  <a:spcPts val="1900"/>
                </a:spcBef>
                <a:defRPr sz="3400">
                  <a:latin typeface="Arial"/>
                  <a:ea typeface="Arial"/>
                  <a:cs typeface="Arial"/>
                  <a:sym typeface="Arial"/>
                </a:defRPr>
              </a:pPr>
            </a:p>
          </p:txBody>
        </p:sp>
        <p:sp>
          <p:nvSpPr>
            <p:cNvPr id="2034" name="Time –…"/>
            <p:cNvSpPr txBox="1"/>
            <p:nvPr/>
          </p:nvSpPr>
          <p:spPr>
            <a:xfrm>
              <a:off x="-2" y="0"/>
              <a:ext cx="2309217" cy="481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defTabSz="1300480">
                <a:spcBef>
                  <a:spcPts val="1900"/>
                </a:spcBef>
                <a:defRPr b="1" sz="3400">
                  <a:latin typeface="Arial"/>
                  <a:ea typeface="Arial"/>
                  <a:cs typeface="Arial"/>
                  <a:sym typeface="Arial"/>
                </a:defRPr>
              </a:lvl1pPr>
            </a:lstStyle>
            <a:p>
              <a:pPr/>
              <a:r>
                <a:t>Map</a:t>
              </a:r>
            </a:p>
          </p:txBody>
        </p:sp>
      </p:grpSp>
      <p:sp>
        <p:nvSpPr>
          <p:cNvPr id="2036" name="Rectangle"/>
          <p:cNvSpPr/>
          <p:nvPr/>
        </p:nvSpPr>
        <p:spPr>
          <a:xfrm>
            <a:off x="255127" y="1085990"/>
            <a:ext cx="12392946" cy="7886418"/>
          </a:xfrm>
          <a:prstGeom prst="rect">
            <a:avLst/>
          </a:prstGeom>
          <a:ln w="12700">
            <a:solidFill>
              <a:srgbClr val="000000"/>
            </a:solidFill>
          </a:ln>
        </p:spPr>
        <p:txBody>
          <a:bodyPr lIns="50800" tIns="50800" rIns="50800" bIns="50800"/>
          <a:lstStyle/>
          <a:p>
            <a:pPr algn="l" defTabSz="1300480">
              <a:defRPr sz="1600">
                <a:solidFill>
                  <a:srgbClr val="FFFFFF"/>
                </a:solidFill>
                <a:latin typeface="Arial"/>
                <a:ea typeface="Arial"/>
                <a:cs typeface="Arial"/>
                <a:sym typeface="Arial"/>
              </a:defRPr>
            </a:pPr>
          </a:p>
        </p:txBody>
      </p:sp>
      <p:sp>
        <p:nvSpPr>
          <p:cNvPr id="2037" name="Line"/>
          <p:cNvSpPr/>
          <p:nvPr/>
        </p:nvSpPr>
        <p:spPr>
          <a:xfrm flipH="1">
            <a:off x="6195340" y="1088247"/>
            <a:ext cx="2" cy="3801580"/>
          </a:xfrm>
          <a:prstGeom prst="line">
            <a:avLst/>
          </a:prstGeom>
          <a:ln w="12700">
            <a:solidFill>
              <a:srgbClr val="000000"/>
            </a:solidFill>
          </a:ln>
        </p:spPr>
        <p:txBody>
          <a:bodyPr lIns="45718" tIns="45718" rIns="45718" bIns="45718"/>
          <a:lstStyle/>
          <a:p>
            <a:pPr/>
          </a:p>
        </p:txBody>
      </p:sp>
      <p:sp>
        <p:nvSpPr>
          <p:cNvPr id="2038" name="Line"/>
          <p:cNvSpPr/>
          <p:nvPr/>
        </p:nvSpPr>
        <p:spPr>
          <a:xfrm>
            <a:off x="255125" y="4876798"/>
            <a:ext cx="12289092" cy="2260"/>
          </a:xfrm>
          <a:prstGeom prst="line">
            <a:avLst/>
          </a:prstGeom>
          <a:ln w="12700">
            <a:solidFill>
              <a:srgbClr val="000000"/>
            </a:solidFill>
          </a:ln>
        </p:spPr>
        <p:txBody>
          <a:bodyPr lIns="45718" tIns="45718" rIns="45718" bIns="45718"/>
          <a:lstStyle/>
          <a:p>
            <a:pPr/>
          </a:p>
        </p:txBody>
      </p:sp>
      <p:sp>
        <p:nvSpPr>
          <p:cNvPr id="2039" name="Places"/>
          <p:cNvSpPr txBox="1"/>
          <p:nvPr/>
        </p:nvSpPr>
        <p:spPr>
          <a:xfrm>
            <a:off x="1351612" y="1229248"/>
            <a:ext cx="4415132" cy="4811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defTabSz="1300480">
              <a:spcBef>
                <a:spcPts val="1900"/>
              </a:spcBef>
              <a:defRPr b="1" sz="3400">
                <a:latin typeface="Arial"/>
                <a:ea typeface="Arial"/>
                <a:cs typeface="Arial"/>
                <a:sym typeface="Arial"/>
              </a:defRPr>
            </a:lvl1pPr>
          </a:lstStyle>
          <a:p>
            <a:pPr/>
            <a:r>
              <a:t>Man made features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3" name="Triangle"/>
          <p:cNvSpPr/>
          <p:nvPr/>
        </p:nvSpPr>
        <p:spPr>
          <a:xfrm>
            <a:off x="-24565" y="450813"/>
            <a:ext cx="13117374" cy="85686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a:solidFill>
              <a:srgbClr val="00CC99"/>
            </a:solidFill>
          </a:ln>
        </p:spPr>
        <p:txBody>
          <a:bodyPr lIns="50800" tIns="50800" rIns="50800" bIns="50800"/>
          <a:lstStyle/>
          <a:p>
            <a:pPr algn="l" defTabSz="638950">
              <a:defRPr sz="3400">
                <a:latin typeface="+mj-lt"/>
                <a:ea typeface="+mj-ea"/>
                <a:cs typeface="+mj-cs"/>
                <a:sym typeface="Helvetica"/>
              </a:defRPr>
            </a:pPr>
          </a:p>
        </p:txBody>
      </p:sp>
      <p:sp>
        <p:nvSpPr>
          <p:cNvPr id="2044" name="Shorter written outcomes"/>
          <p:cNvSpPr txBox="1"/>
          <p:nvPr/>
        </p:nvSpPr>
        <p:spPr>
          <a:xfrm>
            <a:off x="3974535" y="3524596"/>
            <a:ext cx="5340535"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j-lt"/>
                <a:ea typeface="+mj-ea"/>
                <a:cs typeface="+mj-cs"/>
                <a:sym typeface="Helvetica"/>
              </a:defRPr>
            </a:lvl1pPr>
          </a:lstStyle>
          <a:p>
            <a:pPr/>
            <a:r>
              <a:t>Shorter written outcomes</a:t>
            </a:r>
          </a:p>
        </p:txBody>
      </p:sp>
      <p:sp>
        <p:nvSpPr>
          <p:cNvPr id="2045" name="Short purposeful outcome - prediction-…"/>
          <p:cNvSpPr txBox="1"/>
          <p:nvPr/>
        </p:nvSpPr>
        <p:spPr>
          <a:xfrm>
            <a:off x="4753964" y="4120107"/>
            <a:ext cx="4061952" cy="9357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1800">
                <a:latin typeface="+mj-lt"/>
                <a:ea typeface="+mj-ea"/>
                <a:cs typeface="+mj-cs"/>
                <a:sym typeface="Helvetica"/>
              </a:defRPr>
            </a:pPr>
            <a:r>
              <a:t>Short purposeful outcome - prediction- </a:t>
            </a:r>
          </a:p>
          <a:p>
            <a:pPr algn="l" defTabSz="638950">
              <a:defRPr sz="1800">
                <a:latin typeface="+mj-lt"/>
                <a:ea typeface="+mj-ea"/>
                <a:cs typeface="+mj-cs"/>
                <a:sym typeface="Helvetica"/>
              </a:defRPr>
            </a:pPr>
            <a:r>
              <a:t>diary/note to character - description  - </a:t>
            </a:r>
          </a:p>
          <a:p>
            <a:pPr algn="l" defTabSz="638950">
              <a:defRPr sz="1800">
                <a:latin typeface="+mj-lt"/>
                <a:ea typeface="+mj-ea"/>
                <a:cs typeface="+mj-cs"/>
                <a:sym typeface="Helvetica"/>
              </a:defRPr>
            </a:pPr>
            <a:r>
              <a:t>might be part of a lesson</a:t>
            </a:r>
          </a:p>
        </p:txBody>
      </p:sp>
      <p:sp>
        <p:nvSpPr>
          <p:cNvPr id="2046" name="Line"/>
          <p:cNvSpPr/>
          <p:nvPr/>
        </p:nvSpPr>
        <p:spPr>
          <a:xfrm>
            <a:off x="2840987" y="7070649"/>
            <a:ext cx="7322825" cy="3"/>
          </a:xfrm>
          <a:prstGeom prst="line">
            <a:avLst/>
          </a:prstGeom>
          <a:ln w="25400">
            <a:solidFill>
              <a:srgbClr val="00CC99"/>
            </a:solidFill>
          </a:ln>
        </p:spPr>
        <p:txBody>
          <a:bodyPr lIns="45718" tIns="45718" rIns="45718" bIns="45718"/>
          <a:lstStyle/>
          <a:p>
            <a:pPr/>
          </a:p>
        </p:txBody>
      </p:sp>
      <p:sp>
        <p:nvSpPr>
          <p:cNvPr id="2047" name="Longer written outcomes"/>
          <p:cNvSpPr txBox="1"/>
          <p:nvPr/>
        </p:nvSpPr>
        <p:spPr>
          <a:xfrm>
            <a:off x="4150833" y="5205221"/>
            <a:ext cx="5268216"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j-lt"/>
                <a:ea typeface="+mj-ea"/>
                <a:cs typeface="+mj-cs"/>
                <a:sym typeface="Helvetica"/>
              </a:defRPr>
            </a:lvl1pPr>
          </a:lstStyle>
          <a:p>
            <a:pPr/>
            <a:r>
              <a:t>Longer written outcomes</a:t>
            </a:r>
          </a:p>
        </p:txBody>
      </p:sp>
      <p:sp>
        <p:nvSpPr>
          <p:cNvPr id="2048" name="Line"/>
          <p:cNvSpPr/>
          <p:nvPr/>
        </p:nvSpPr>
        <p:spPr>
          <a:xfrm>
            <a:off x="4095067" y="5224862"/>
            <a:ext cx="4814666" cy="3"/>
          </a:xfrm>
          <a:prstGeom prst="line">
            <a:avLst/>
          </a:prstGeom>
          <a:ln w="25400">
            <a:solidFill>
              <a:srgbClr val="00CC99"/>
            </a:solidFill>
          </a:ln>
        </p:spPr>
        <p:txBody>
          <a:bodyPr lIns="45718" tIns="45718" rIns="45718" bIns="45718"/>
          <a:lstStyle/>
          <a:p>
            <a:pPr/>
          </a:p>
        </p:txBody>
      </p:sp>
      <p:sp>
        <p:nvSpPr>
          <p:cNvPr id="2049" name="Longer purposeful outcome - longer letter -…"/>
          <p:cNvSpPr txBox="1"/>
          <p:nvPr/>
        </p:nvSpPr>
        <p:spPr>
          <a:xfrm>
            <a:off x="3472454" y="5776702"/>
            <a:ext cx="7065068" cy="12786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2600">
                <a:latin typeface="+mj-lt"/>
                <a:ea typeface="+mj-ea"/>
                <a:cs typeface="+mj-cs"/>
                <a:sym typeface="Helvetica"/>
              </a:defRPr>
            </a:pPr>
            <a:r>
              <a:t>Longer purposeful outcome - longer letter - </a:t>
            </a:r>
          </a:p>
          <a:p>
            <a:pPr algn="l" defTabSz="638950">
              <a:defRPr sz="2600">
                <a:latin typeface="+mj-lt"/>
                <a:ea typeface="+mj-ea"/>
                <a:cs typeface="+mj-cs"/>
                <a:sym typeface="Helvetica"/>
              </a:defRPr>
            </a:pPr>
            <a:r>
              <a:t>character comparison - more formal outcomes -</a:t>
            </a:r>
          </a:p>
          <a:p>
            <a:pPr algn="l" defTabSz="638950">
              <a:defRPr sz="2600">
                <a:latin typeface="+mj-lt"/>
                <a:ea typeface="+mj-ea"/>
                <a:cs typeface="+mj-cs"/>
                <a:sym typeface="Helvetica"/>
              </a:defRPr>
            </a:pPr>
            <a:r>
              <a:t>may be a full lesson.</a:t>
            </a:r>
          </a:p>
        </p:txBody>
      </p:sp>
      <p:sp>
        <p:nvSpPr>
          <p:cNvPr id="2050" name="Extended written outcomes"/>
          <p:cNvSpPr txBox="1"/>
          <p:nvPr/>
        </p:nvSpPr>
        <p:spPr>
          <a:xfrm>
            <a:off x="4512885" y="7285797"/>
            <a:ext cx="5748510"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j-lt"/>
                <a:ea typeface="+mj-ea"/>
                <a:cs typeface="+mj-cs"/>
                <a:sym typeface="Helvetica"/>
              </a:defRPr>
            </a:lvl1pPr>
          </a:lstStyle>
          <a:p>
            <a:pPr/>
            <a:r>
              <a:t>Extended written outcomes</a:t>
            </a:r>
          </a:p>
        </p:txBody>
      </p:sp>
      <p:sp>
        <p:nvSpPr>
          <p:cNvPr id="2051" name="End of unit pieces following the planning, drafting, editing process…"/>
          <p:cNvSpPr txBox="1"/>
          <p:nvPr/>
        </p:nvSpPr>
        <p:spPr>
          <a:xfrm>
            <a:off x="1419310" y="7901306"/>
            <a:ext cx="10166176" cy="8849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2600">
                <a:latin typeface="+mj-lt"/>
                <a:ea typeface="+mj-ea"/>
                <a:cs typeface="+mj-cs"/>
                <a:sym typeface="Helvetica"/>
              </a:defRPr>
            </a:pPr>
            <a:r>
              <a:t>End of unit pieces following the </a:t>
            </a:r>
            <a:r>
              <a:rPr b="1"/>
              <a:t>planning, drafting, editing process</a:t>
            </a:r>
            <a:endParaRPr b="1"/>
          </a:p>
          <a:p>
            <a:pPr algn="l" defTabSz="638950">
              <a:defRPr b="1" sz="2600">
                <a:latin typeface="+mj-lt"/>
                <a:ea typeface="+mj-ea"/>
                <a:cs typeface="+mj-cs"/>
                <a:sym typeface="Helvetica"/>
              </a:defRPr>
            </a:pPr>
            <a:r>
              <a:t>worked over a couple of days.</a:t>
            </a:r>
          </a:p>
        </p:txBody>
      </p:sp>
      <p:sp>
        <p:nvSpPr>
          <p:cNvPr id="2052" name="Written outcomes"/>
          <p:cNvSpPr txBox="1"/>
          <p:nvPr/>
        </p:nvSpPr>
        <p:spPr>
          <a:xfrm>
            <a:off x="1448314" y="655858"/>
            <a:ext cx="3462162"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sz="3400">
                <a:latin typeface="+mj-lt"/>
                <a:ea typeface="+mj-ea"/>
                <a:cs typeface="+mj-cs"/>
                <a:sym typeface="Helvetica"/>
              </a:defRPr>
            </a:lvl1pPr>
          </a:lstStyle>
          <a:p>
            <a:pPr/>
            <a:r>
              <a:t>Written outcomes</a:t>
            </a:r>
          </a:p>
        </p:txBody>
      </p:sp>
      <p:sp>
        <p:nvSpPr>
          <p:cNvPr id="2053" name="Arrow"/>
          <p:cNvSpPr/>
          <p:nvPr/>
        </p:nvSpPr>
        <p:spPr>
          <a:xfrm>
            <a:off x="1005199" y="1361472"/>
            <a:ext cx="3533810" cy="1464783"/>
          </a:xfrm>
          <a:prstGeom prst="rightArrow">
            <a:avLst>
              <a:gd name="adj1" fmla="val 32000"/>
              <a:gd name="adj2" fmla="val 48073"/>
            </a:avLst>
          </a:prstGeom>
          <a:solidFill>
            <a:srgbClr val="00A37A"/>
          </a:solidFill>
          <a:ln w="25400">
            <a:solidFill>
              <a:srgbClr val="00CC99"/>
            </a:solidFill>
          </a:ln>
        </p:spPr>
        <p:txBody>
          <a:bodyPr lIns="50800" tIns="50800" rIns="50800" bIns="50800"/>
          <a:lstStyle/>
          <a:p>
            <a:pPr algn="l" defTabSz="638950">
              <a:defRPr sz="3400">
                <a:latin typeface="+mj-lt"/>
                <a:ea typeface="+mj-ea"/>
                <a:cs typeface="+mj-cs"/>
                <a:sym typeface="Helvetica"/>
              </a:defRPr>
            </a:pPr>
          </a:p>
        </p:txBody>
      </p:sp>
      <p:sp>
        <p:nvSpPr>
          <p:cNvPr id="2054" name="Sentence work"/>
          <p:cNvSpPr txBox="1"/>
          <p:nvPr/>
        </p:nvSpPr>
        <p:spPr>
          <a:xfrm>
            <a:off x="4955161" y="2420079"/>
            <a:ext cx="3157921"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j-lt"/>
                <a:ea typeface="+mj-ea"/>
                <a:cs typeface="+mj-cs"/>
                <a:sym typeface="Helvetica"/>
              </a:defRPr>
            </a:lvl1pPr>
          </a:lstStyle>
          <a:p>
            <a:pPr/>
            <a:r>
              <a:t>Sentence work</a:t>
            </a:r>
          </a:p>
        </p:txBody>
      </p:sp>
      <p:sp>
        <p:nvSpPr>
          <p:cNvPr id="2055" name="Line"/>
          <p:cNvSpPr/>
          <p:nvPr/>
        </p:nvSpPr>
        <p:spPr>
          <a:xfrm>
            <a:off x="5123977" y="3281453"/>
            <a:ext cx="2756847" cy="3"/>
          </a:xfrm>
          <a:prstGeom prst="line">
            <a:avLst/>
          </a:prstGeom>
          <a:ln w="25400">
            <a:solidFill>
              <a:srgbClr val="00CC99"/>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9300"/>
        </a:solidFill>
      </p:bgPr>
    </p:bg>
    <p:spTree>
      <p:nvGrpSpPr>
        <p:cNvPr id="1" name=""/>
        <p:cNvGrpSpPr/>
        <p:nvPr/>
      </p:nvGrpSpPr>
      <p:grpSpPr>
        <a:xfrm>
          <a:off x="0" y="0"/>
          <a:ext cx="0" cy="0"/>
          <a:chOff x="0" y="0"/>
          <a:chExt cx="0" cy="0"/>
        </a:xfrm>
      </p:grpSpPr>
      <p:sp>
        <p:nvSpPr>
          <p:cNvPr id="2057" name="sentence strips"/>
          <p:cNvSpPr txBox="1"/>
          <p:nvPr>
            <p:ph type="title"/>
          </p:nvPr>
        </p:nvSpPr>
        <p:spPr>
          <a:xfrm>
            <a:off x="2578098" y="2503432"/>
            <a:ext cx="7848604" cy="2476503"/>
          </a:xfrm>
          <a:prstGeom prst="rect">
            <a:avLst/>
          </a:prstGeom>
        </p:spPr>
        <p:txBody>
          <a:bodyPr/>
          <a:lstStyle>
            <a:lvl1pPr>
              <a:defRPr b="1">
                <a:latin typeface="+mj-lt"/>
                <a:ea typeface="+mj-ea"/>
                <a:cs typeface="+mj-cs"/>
                <a:sym typeface="Helvetica"/>
              </a:defRPr>
            </a:lvl1pPr>
          </a:lstStyle>
          <a:p>
            <a:pPr/>
            <a:r>
              <a:t>sentence daily</a:t>
            </a:r>
          </a:p>
        </p:txBody>
      </p:sp>
      <p:sp>
        <p:nvSpPr>
          <p:cNvPr id="2058" name="Phase 3 - TSO"/>
          <p:cNvSpPr txBox="1"/>
          <p:nvPr/>
        </p:nvSpPr>
        <p:spPr>
          <a:xfrm>
            <a:off x="2234833" y="609598"/>
            <a:ext cx="8324858" cy="2286002"/>
          </a:xfrm>
          <a:prstGeom prst="rect">
            <a:avLst/>
          </a:prstGeom>
          <a:ln w="12700">
            <a:miter lim="400000"/>
          </a:ln>
          <a:extLst>
            <a:ext uri="{C572A759-6A51-4108-AA02-DFA0A04FC94B}">
              <ma14:wrappingTextBoxFlag xmlns:ma14="http://schemas.microsoft.com/office/mac/drawingml/2011/main" val="1"/>
            </a:ext>
          </a:extLst>
        </p:spPr>
        <p:txBody>
          <a:bodyPr lIns="38096" tIns="38096" rIns="38096" bIns="38096" anchor="ctr">
            <a:normAutofit fontScale="100000" lnSpcReduction="0"/>
          </a:bodyPr>
          <a:lstStyle>
            <a:lvl1pPr defTabSz="830861">
              <a:defRPr sz="7600">
                <a:latin typeface="Helvetica Light"/>
                <a:ea typeface="Helvetica Light"/>
                <a:cs typeface="Helvetica Light"/>
                <a:sym typeface="Helvetica Light"/>
              </a:defRPr>
            </a:lvl1pPr>
          </a:lstStyle>
          <a:p>
            <a:pPr/>
            <a:r>
              <a:t>Technique</a:t>
            </a:r>
          </a:p>
        </p:txBody>
      </p:sp>
      <p:sp>
        <p:nvSpPr>
          <p:cNvPr id="2059" name="Adding in - adding on - changing words - changing word order - joining sentences - adding sentences to complete the text"/>
          <p:cNvSpPr txBox="1"/>
          <p:nvPr>
            <p:ph type="body" sz="half" idx="4294967295"/>
          </p:nvPr>
        </p:nvSpPr>
        <p:spPr>
          <a:xfrm>
            <a:off x="1730410" y="3876214"/>
            <a:ext cx="9943918" cy="4540724"/>
          </a:xfrm>
          <a:prstGeom prst="rect">
            <a:avLst/>
          </a:prstGeom>
        </p:spPr>
        <p:txBody>
          <a:bodyPr lIns="38100" tIns="38100" rIns="38100" bIns="38100"/>
          <a:lstStyle/>
          <a:p>
            <a:pPr marL="0" indent="0">
              <a:buSzTx/>
              <a:buNone/>
              <a:defRPr sz="3400"/>
            </a:pPr>
            <a:r>
              <a:t>Adding in - adding on - changing words - </a:t>
            </a:r>
            <a:r>
              <a:rPr b="1">
                <a:latin typeface="+mj-lt"/>
                <a:ea typeface="+mj-ea"/>
                <a:cs typeface="+mj-cs"/>
                <a:sym typeface="Helvetica"/>
              </a:rPr>
              <a:t>changing word order</a:t>
            </a:r>
            <a:r>
              <a:t> - joining sentences - </a:t>
            </a:r>
            <a:r>
              <a:rPr b="1">
                <a:latin typeface="+mj-lt"/>
                <a:ea typeface="+mj-ea"/>
                <a:cs typeface="+mj-cs"/>
                <a:sym typeface="Helvetica"/>
              </a:rPr>
              <a:t>adding sentences to complete the text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graphicFrame>
        <p:nvGraphicFramePr>
          <p:cNvPr id="1699" name="Table"/>
          <p:cNvGraphicFramePr/>
          <p:nvPr/>
        </p:nvGraphicFramePr>
        <p:xfrm>
          <a:off x="376965" y="2651809"/>
          <a:ext cx="12250868" cy="454722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083622"/>
                <a:gridCol w="4083622"/>
                <a:gridCol w="4083622"/>
              </a:tblGrid>
              <a:tr h="439570">
                <a:tc>
                  <a:txBody>
                    <a:bodyPr/>
                    <a:lstStyle/>
                    <a:p>
                      <a:pPr defTabSz="914400"/>
                      <a:r>
                        <a:rPr b="1" sz="2200">
                          <a:solidFill>
                            <a:srgbClr val="006C65"/>
                          </a:solidFill>
                          <a:sym typeface="Helvetica Neue"/>
                        </a:rPr>
                        <a:t>Physical and Visual</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b="1" sz="2200">
                          <a:solidFill>
                            <a:srgbClr val="006C65"/>
                          </a:solidFill>
                          <a:sym typeface="Helvetica Neue"/>
                        </a:rPr>
                        <a:t>Skeletons and Grids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16E7CF"/>
                    </a:solidFill>
                  </a:tcPr>
                </a:tc>
                <a:tc>
                  <a:txBody>
                    <a:bodyPr/>
                    <a:lstStyle/>
                    <a:p>
                      <a:pPr defTabSz="914400"/>
                      <a:r>
                        <a:rPr b="1" sz="2200">
                          <a:solidFill>
                            <a:srgbClr val="006C65"/>
                          </a:solidFill>
                          <a:sym typeface="Helvetica Neue"/>
                        </a:rPr>
                        <a:t>Oracy</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AB8E"/>
                    </a:solidFill>
                  </a:tcPr>
                </a:tc>
              </a:tr>
              <a:tr h="439851">
                <a:tc>
                  <a:txBody>
                    <a:bodyPr/>
                    <a:lstStyle/>
                    <a:p>
                      <a:pPr defTabSz="914400"/>
                      <a:r>
                        <a:rPr sz="2200">
                          <a:sym typeface="Helvetica Neue"/>
                        </a:rPr>
                        <a:t>Modelling - partial and mid task</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sz="2200">
                          <a:sym typeface="Helvetica Neue"/>
                        </a:rPr>
                        <a:t>Graphic organisers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16E7CF"/>
                    </a:solidFill>
                  </a:tcPr>
                </a:tc>
                <a:tc>
                  <a:txBody>
                    <a:bodyPr/>
                    <a:lstStyle/>
                    <a:p>
                      <a:pPr defTabSz="914400"/>
                      <a:r>
                        <a:rPr sz="2200">
                          <a:sym typeface="Helvetica Neue"/>
                        </a:rPr>
                        <a:t>Drama</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AB8E"/>
                    </a:solidFill>
                  </a:tcPr>
                </a:tc>
              </a:tr>
              <a:tr h="439851">
                <a:tc>
                  <a:txBody>
                    <a:bodyPr/>
                    <a:lstStyle/>
                    <a:p>
                      <a:pPr defTabSz="914400"/>
                      <a:r>
                        <a:rPr sz="2200">
                          <a:sym typeface="Helvetica Neue"/>
                        </a:rPr>
                        <a:t>Surveying the text / 360</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sz="2200">
                          <a:sym typeface="Helvetica Neue"/>
                        </a:rPr>
                        <a:t>Guided Reading planning cards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16E7CF"/>
                    </a:solid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AB8E"/>
                    </a:solidFill>
                  </a:tcPr>
                </a:tc>
              </a:tr>
              <a:tr h="782751">
                <a:tc>
                  <a:txBody>
                    <a:bodyPr/>
                    <a:lstStyle/>
                    <a:p>
                      <a:pPr defTabSz="914400"/>
                      <a:r>
                        <a:rPr sz="2200">
                          <a:sym typeface="Helvetica Neue"/>
                        </a:rPr>
                        <a:t>Echo reading</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sz="2200">
                          <a:sym typeface="Helvetica Neue"/>
                        </a:rPr>
                        <a:t>Timelines / storyboards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16E7CF"/>
                    </a:solidFill>
                  </a:tcPr>
                </a:tc>
                <a:tc>
                  <a:txBody>
                    <a:bodyPr/>
                    <a:lstStyle/>
                    <a:p>
                      <a:pPr defTabSz="914400"/>
                      <a:r>
                        <a:rPr sz="2200">
                          <a:sym typeface="Helvetica Neue"/>
                        </a:rPr>
                        <a:t>Speaking and Listening techniques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AB8E"/>
                    </a:solidFill>
                  </a:tcPr>
                </a:tc>
              </a:tr>
              <a:tr h="439851">
                <a:tc>
                  <a:txBody>
                    <a:bodyPr/>
                    <a:lstStyle/>
                    <a:p>
                      <a:pPr defTabSz="914400"/>
                      <a:r>
                        <a:rPr sz="2200">
                          <a:sym typeface="Helvetica Neue"/>
                        </a:rPr>
                        <a:t>Choral reading</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sz="2200">
                          <a:sym typeface="Helvetica Neue"/>
                        </a:rPr>
                        <a:t>Test question cards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16E7CF"/>
                    </a:solidFill>
                  </a:tcPr>
                </a:tc>
                <a:tc>
                  <a:txBody>
                    <a:bodyPr/>
                    <a:lstStyle/>
                    <a:p>
                      <a:pPr defTabSz="914400"/>
                      <a:r>
                        <a:rPr sz="2200">
                          <a:sym typeface="Helvetica Neue"/>
                        </a:rPr>
                        <a:t>Readers’ Theatre</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00AB8E"/>
                    </a:solidFill>
                  </a:tcPr>
                </a:tc>
              </a:tr>
              <a:tr h="439851">
                <a:tc>
                  <a:txBody>
                    <a:bodyPr/>
                    <a:lstStyle/>
                    <a:p>
                      <a:pPr defTabSz="914400"/>
                      <a:r>
                        <a:rPr sz="2200">
                          <a:sym typeface="Helvetica Neue"/>
                        </a:rPr>
                        <a:t>Performance reading</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r>
                        <a:rPr sz="2200">
                          <a:sym typeface="Helvetica Neue"/>
                        </a:rPr>
                        <a:t>Stepped questioning????</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82751">
                <a:tc>
                  <a:txBody>
                    <a:bodyPr/>
                    <a:lstStyle/>
                    <a:p>
                      <a:pPr defTabSz="914400"/>
                      <a:r>
                        <a:rPr sz="2200">
                          <a:sym typeface="Helvetica Neue"/>
                        </a:rPr>
                        <a:t>Background knowledge - pictures and videos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782751">
                <a:tc>
                  <a:txBody>
                    <a:bodyPr/>
                    <a:lstStyle/>
                    <a:p>
                      <a:pPr defTabSz="914400"/>
                      <a:r>
                        <a:rPr sz="2200">
                          <a:sym typeface="Helvetica Neue"/>
                        </a:rPr>
                        <a:t>Background knowledge - 7 step vocabulary</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73FDEA"/>
                    </a:solid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914400">
                        <a:defRPr sz="2200">
                          <a:sym typeface="Helvetica Neue"/>
                        </a:defRPr>
                      </a:pP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1700" name="Scaffolding Reading"/>
          <p:cNvSpPr txBox="1"/>
          <p:nvPr>
            <p:ph type="title"/>
          </p:nvPr>
        </p:nvSpPr>
        <p:spPr>
          <a:xfrm>
            <a:off x="1782825" y="-350420"/>
            <a:ext cx="8951081" cy="2286002"/>
          </a:xfrm>
          <a:prstGeom prst="rect">
            <a:avLst/>
          </a:prstGeom>
        </p:spPr>
        <p:txBody>
          <a:bodyPr/>
          <a:lstStyle/>
          <a:p>
            <a:pPr/>
            <a:r>
              <a:t>Scaffolding Reading</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1" name="21C11F9A-CAE4-4AE0-8979-F23A3E10C84C.jpeg" descr="21C11F9A-CAE4-4AE0-8979-F23A3E10C84C.jpeg"/>
          <p:cNvPicPr>
            <a:picLocks noChangeAspect="1"/>
          </p:cNvPicPr>
          <p:nvPr/>
        </p:nvPicPr>
        <p:blipFill>
          <a:blip r:embed="rId2">
            <a:extLst/>
          </a:blip>
          <a:stretch>
            <a:fillRect/>
          </a:stretch>
        </p:blipFill>
        <p:spPr>
          <a:xfrm>
            <a:off x="3743997" y="1223013"/>
            <a:ext cx="5871412" cy="710277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6D6FF"/>
        </a:solidFill>
      </p:bgPr>
    </p:bg>
    <p:spTree>
      <p:nvGrpSpPr>
        <p:cNvPr id="1" name=""/>
        <p:cNvGrpSpPr/>
        <p:nvPr/>
      </p:nvGrpSpPr>
      <p:grpSpPr>
        <a:xfrm>
          <a:off x="0" y="0"/>
          <a:ext cx="0" cy="0"/>
          <a:chOff x="0" y="0"/>
          <a:chExt cx="0" cy="0"/>
        </a:xfrm>
      </p:grpSpPr>
      <p:pic>
        <p:nvPicPr>
          <p:cNvPr id="2063" name="Image" descr="Image"/>
          <p:cNvPicPr>
            <a:picLocks noChangeAspect="1"/>
          </p:cNvPicPr>
          <p:nvPr/>
        </p:nvPicPr>
        <p:blipFill>
          <a:blip r:embed="rId2">
            <a:extLst/>
          </a:blip>
          <a:stretch>
            <a:fillRect/>
          </a:stretch>
        </p:blipFill>
        <p:spPr>
          <a:xfrm>
            <a:off x="856601" y="918195"/>
            <a:ext cx="11456473" cy="7776879"/>
          </a:xfrm>
          <a:prstGeom prst="rect">
            <a:avLst/>
          </a:prstGeom>
          <a:ln w="12700">
            <a:miter lim="400000"/>
          </a:ln>
        </p:spPr>
      </p:pic>
      <p:sp>
        <p:nvSpPr>
          <p:cNvPr id="2064" name="Subject knowledge"/>
          <p:cNvSpPr txBox="1"/>
          <p:nvPr/>
        </p:nvSpPr>
        <p:spPr>
          <a:xfrm>
            <a:off x="498479" y="199759"/>
            <a:ext cx="3067736" cy="437463"/>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lvl1pPr defTabSz="1733930">
              <a:defRPr b="1" sz="2600"/>
            </a:lvl1pPr>
          </a:lstStyle>
          <a:p>
            <a:pPr/>
            <a:r>
              <a:t>Subject knowledge</a:t>
            </a:r>
          </a:p>
        </p:txBody>
      </p:sp>
      <p:grpSp>
        <p:nvGrpSpPr>
          <p:cNvPr id="2067" name="Group"/>
          <p:cNvGrpSpPr/>
          <p:nvPr/>
        </p:nvGrpSpPr>
        <p:grpSpPr>
          <a:xfrm>
            <a:off x="2612946" y="654475"/>
            <a:ext cx="3192852" cy="1543986"/>
            <a:chOff x="0" y="0"/>
            <a:chExt cx="3192851" cy="1543985"/>
          </a:xfrm>
        </p:grpSpPr>
        <p:sp>
          <p:nvSpPr>
            <p:cNvPr id="2065" name="Arrow"/>
            <p:cNvSpPr/>
            <p:nvPr/>
          </p:nvSpPr>
          <p:spPr>
            <a:xfrm>
              <a:off x="0" y="-1"/>
              <a:ext cx="3192852" cy="1543986"/>
            </a:xfrm>
            <a:prstGeom prst="rightArrow">
              <a:avLst>
                <a:gd name="adj1" fmla="val 32000"/>
                <a:gd name="adj2" fmla="val 41074"/>
              </a:avLst>
            </a:prstGeom>
            <a:solidFill>
              <a:schemeClr val="accent2"/>
            </a:solidFill>
            <a:ln w="12700" cap="flat">
              <a:solidFill>
                <a:srgbClr val="00631F"/>
              </a:solidFill>
              <a:prstDash val="solid"/>
              <a:round/>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3400">
                  <a:solidFill>
                    <a:srgbClr val="FFFFFF"/>
                  </a:solidFill>
                  <a:latin typeface="+mj-lt"/>
                  <a:ea typeface="+mj-ea"/>
                  <a:cs typeface="+mj-cs"/>
                  <a:sym typeface="Helvetica"/>
                </a:defRPr>
              </a:pPr>
            </a:p>
          </p:txBody>
        </p:sp>
        <p:sp>
          <p:nvSpPr>
            <p:cNvPr id="2066" name="when"/>
            <p:cNvSpPr txBox="1"/>
            <p:nvPr/>
          </p:nvSpPr>
          <p:spPr>
            <a:xfrm>
              <a:off x="6348" y="473541"/>
              <a:ext cx="2977219"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3400">
                  <a:solidFill>
                    <a:srgbClr val="FFFFFF"/>
                  </a:solidFill>
                  <a:latin typeface="+mj-lt"/>
                  <a:ea typeface="+mj-ea"/>
                  <a:cs typeface="+mj-cs"/>
                  <a:sym typeface="Helvetica"/>
                </a:defRPr>
              </a:lvl1pPr>
            </a:lstStyle>
            <a:p>
              <a:pPr/>
              <a:r>
                <a:t>when</a:t>
              </a:r>
            </a:p>
          </p:txBody>
        </p:sp>
      </p:grpSp>
      <p:grpSp>
        <p:nvGrpSpPr>
          <p:cNvPr id="2070" name="Group"/>
          <p:cNvGrpSpPr/>
          <p:nvPr/>
        </p:nvGrpSpPr>
        <p:grpSpPr>
          <a:xfrm>
            <a:off x="2778730" y="3379711"/>
            <a:ext cx="3192853" cy="1543985"/>
            <a:chOff x="0" y="0"/>
            <a:chExt cx="3192851" cy="1543984"/>
          </a:xfrm>
        </p:grpSpPr>
        <p:sp>
          <p:nvSpPr>
            <p:cNvPr id="2068" name="Arrow"/>
            <p:cNvSpPr/>
            <p:nvPr/>
          </p:nvSpPr>
          <p:spPr>
            <a:xfrm>
              <a:off x="0" y="-1"/>
              <a:ext cx="3192852" cy="1543986"/>
            </a:xfrm>
            <a:prstGeom prst="rightArrow">
              <a:avLst>
                <a:gd name="adj1" fmla="val 32000"/>
                <a:gd name="adj2" fmla="val 41074"/>
              </a:avLst>
            </a:prstGeom>
            <a:solidFill>
              <a:schemeClr val="accent2"/>
            </a:solidFill>
            <a:ln w="12700" cap="flat">
              <a:solidFill>
                <a:srgbClr val="00631F"/>
              </a:solidFill>
              <a:prstDash val="solid"/>
              <a:round/>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3400">
                  <a:solidFill>
                    <a:srgbClr val="FFFFFF"/>
                  </a:solidFill>
                  <a:latin typeface="+mj-lt"/>
                  <a:ea typeface="+mj-ea"/>
                  <a:cs typeface="+mj-cs"/>
                  <a:sym typeface="Helvetica"/>
                </a:defRPr>
              </a:pPr>
            </a:p>
          </p:txBody>
        </p:sp>
        <p:sp>
          <p:nvSpPr>
            <p:cNvPr id="2069" name="why"/>
            <p:cNvSpPr txBox="1"/>
            <p:nvPr/>
          </p:nvSpPr>
          <p:spPr>
            <a:xfrm>
              <a:off x="6348" y="473541"/>
              <a:ext cx="2977219"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3400">
                  <a:solidFill>
                    <a:srgbClr val="FFFFFF"/>
                  </a:solidFill>
                  <a:latin typeface="+mj-lt"/>
                  <a:ea typeface="+mj-ea"/>
                  <a:cs typeface="+mj-cs"/>
                  <a:sym typeface="Helvetica"/>
                </a:defRPr>
              </a:lvl1pPr>
            </a:lstStyle>
            <a:p>
              <a:pPr/>
              <a:r>
                <a:t>why</a:t>
              </a:r>
            </a:p>
          </p:txBody>
        </p:sp>
      </p:grpSp>
      <p:grpSp>
        <p:nvGrpSpPr>
          <p:cNvPr id="2073" name="Group"/>
          <p:cNvGrpSpPr/>
          <p:nvPr/>
        </p:nvGrpSpPr>
        <p:grpSpPr>
          <a:xfrm>
            <a:off x="2612946" y="2038667"/>
            <a:ext cx="3192852" cy="1543986"/>
            <a:chOff x="0" y="0"/>
            <a:chExt cx="3192851" cy="1543985"/>
          </a:xfrm>
        </p:grpSpPr>
        <p:sp>
          <p:nvSpPr>
            <p:cNvPr id="2071" name="Arrow"/>
            <p:cNvSpPr/>
            <p:nvPr/>
          </p:nvSpPr>
          <p:spPr>
            <a:xfrm>
              <a:off x="0" y="-1"/>
              <a:ext cx="3192852" cy="1543986"/>
            </a:xfrm>
            <a:prstGeom prst="rightArrow">
              <a:avLst>
                <a:gd name="adj1" fmla="val 32000"/>
                <a:gd name="adj2" fmla="val 41074"/>
              </a:avLst>
            </a:prstGeom>
            <a:solidFill>
              <a:schemeClr val="accent2"/>
            </a:solidFill>
            <a:ln w="12700" cap="flat">
              <a:solidFill>
                <a:srgbClr val="00631F"/>
              </a:solidFill>
              <a:prstDash val="solid"/>
              <a:round/>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3400">
                  <a:solidFill>
                    <a:srgbClr val="FFFFFF"/>
                  </a:solidFill>
                  <a:latin typeface="+mj-lt"/>
                  <a:ea typeface="+mj-ea"/>
                  <a:cs typeface="+mj-cs"/>
                  <a:sym typeface="Helvetica"/>
                </a:defRPr>
              </a:pPr>
            </a:p>
          </p:txBody>
        </p:sp>
        <p:sp>
          <p:nvSpPr>
            <p:cNvPr id="2072" name="where"/>
            <p:cNvSpPr txBox="1"/>
            <p:nvPr/>
          </p:nvSpPr>
          <p:spPr>
            <a:xfrm>
              <a:off x="6348" y="473541"/>
              <a:ext cx="2977219"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3400">
                  <a:solidFill>
                    <a:srgbClr val="FFFFFF"/>
                  </a:solidFill>
                  <a:latin typeface="+mj-lt"/>
                  <a:ea typeface="+mj-ea"/>
                  <a:cs typeface="+mj-cs"/>
                  <a:sym typeface="Helvetica"/>
                </a:defRPr>
              </a:lvl1pPr>
            </a:lstStyle>
            <a:p>
              <a:pPr/>
              <a:r>
                <a:t>where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0" grpId="2"/>
      <p:bldP build="whole" bldLvl="1" animBg="1" rev="0" advAuto="0" spid="2073" grpId="3"/>
      <p:bldP build="whole" bldLvl="1" animBg="1" rev="0" advAuto="0" spid="2067"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6D6FF"/>
        </a:solidFill>
      </p:bgPr>
    </p:bg>
    <p:spTree>
      <p:nvGrpSpPr>
        <p:cNvPr id="1" name=""/>
        <p:cNvGrpSpPr/>
        <p:nvPr/>
      </p:nvGrpSpPr>
      <p:grpSpPr>
        <a:xfrm>
          <a:off x="0" y="0"/>
          <a:ext cx="0" cy="0"/>
          <a:chOff x="0" y="0"/>
          <a:chExt cx="0" cy="0"/>
        </a:xfrm>
      </p:grpSpPr>
      <p:sp>
        <p:nvSpPr>
          <p:cNvPr id="2075" name="Building Writing Stamina"/>
          <p:cNvSpPr txBox="1"/>
          <p:nvPr>
            <p:ph type="title" idx="4294967295"/>
          </p:nvPr>
        </p:nvSpPr>
        <p:spPr>
          <a:xfrm>
            <a:off x="1100879" y="924601"/>
            <a:ext cx="4191005" cy="574043"/>
          </a:xfrm>
          <a:prstGeom prst="rect">
            <a:avLst/>
          </a:prstGeom>
        </p:spPr>
        <p:txBody>
          <a:bodyPr lIns="20320" tIns="20320" rIns="20320" bIns="20320" anchor="t"/>
          <a:lstStyle>
            <a:lvl1pPr algn="l" defTabSz="866965">
              <a:lnSpc>
                <a:spcPct val="80000"/>
              </a:lnSpc>
              <a:defRPr b="1" spc="-100" sz="2900">
                <a:latin typeface="+mn-lt"/>
                <a:ea typeface="+mn-ea"/>
                <a:cs typeface="+mn-cs"/>
                <a:sym typeface="Helvetica Neue"/>
              </a:defRPr>
            </a:lvl1pPr>
          </a:lstStyle>
          <a:p>
            <a:pPr/>
            <a:r>
              <a:t>Building Writing Stamina</a:t>
            </a:r>
          </a:p>
        </p:txBody>
      </p:sp>
      <p:sp>
        <p:nvSpPr>
          <p:cNvPr id="2076" name="Monday: Introduce the basic sentence + adding in…"/>
          <p:cNvSpPr txBox="1"/>
          <p:nvPr/>
        </p:nvSpPr>
        <p:spPr>
          <a:xfrm>
            <a:off x="983500" y="2122345"/>
            <a:ext cx="8003869" cy="4513031"/>
          </a:xfrm>
          <a:prstGeom prst="rect">
            <a:avLst/>
          </a:prstGeom>
          <a:ln w="12700">
            <a:miter lim="400000"/>
          </a:ln>
          <a:extLst>
            <a:ext uri="{C572A759-6A51-4108-AA02-DFA0A04FC94B}">
              <ma14:wrappingTextBoxFlag xmlns:ma14="http://schemas.microsoft.com/office/mac/drawingml/2011/main" val="1"/>
            </a:ext>
          </a:extLst>
        </p:spPr>
        <p:txBody>
          <a:bodyPr lIns="20320" tIns="20320" rIns="20320" bIns="20320">
            <a:spAutoFit/>
          </a:bodyPr>
          <a:lstStyle/>
          <a:p>
            <a:pPr algn="l" defTabSz="252870">
              <a:defRPr b="1" sz="2600"/>
            </a:pPr>
            <a:r>
              <a:t>Monday:</a:t>
            </a:r>
            <a:r>
              <a:rPr b="0"/>
              <a:t> Introduce the basic sentence </a:t>
            </a:r>
            <a:r>
              <a:t>+ adding in</a:t>
            </a:r>
          </a:p>
          <a:p>
            <a:pPr algn="l" defTabSz="252870">
              <a:defRPr b="1" sz="2600"/>
            </a:pPr>
          </a:p>
          <a:p>
            <a:pPr algn="l" defTabSz="252870">
              <a:defRPr b="1" sz="2600"/>
            </a:pPr>
            <a:r>
              <a:t>Tuesday: </a:t>
            </a:r>
            <a:r>
              <a:rPr b="0"/>
              <a:t>Revisit the basic sentence + adding in + can we </a:t>
            </a:r>
            <a:r>
              <a:t>add on</a:t>
            </a:r>
            <a:r>
              <a:rPr b="0"/>
              <a:t>?</a:t>
            </a:r>
          </a:p>
          <a:p>
            <a:pPr algn="l" defTabSz="252870">
              <a:defRPr sz="2600"/>
            </a:pPr>
          </a:p>
          <a:p>
            <a:pPr algn="l" defTabSz="252870">
              <a:defRPr b="1" sz="2600"/>
            </a:pPr>
            <a:r>
              <a:t>Wednesday:</a:t>
            </a:r>
            <a:r>
              <a:rPr b="0"/>
              <a:t> </a:t>
            </a:r>
            <a:r>
              <a:t> </a:t>
            </a:r>
            <a:r>
              <a:rPr b="0"/>
              <a:t>Revisit the basic sentence + adding in + adding on can we </a:t>
            </a:r>
            <a:r>
              <a:t>change words?</a:t>
            </a:r>
          </a:p>
          <a:p>
            <a:pPr algn="l" defTabSz="252870">
              <a:defRPr b="1" sz="2600"/>
            </a:pPr>
          </a:p>
          <a:p>
            <a:pPr algn="l" defTabSz="252870">
              <a:defRPr b="1" sz="2600"/>
            </a:pPr>
            <a:r>
              <a:t>Thursday:</a:t>
            </a:r>
            <a:r>
              <a:rPr b="0"/>
              <a:t> </a:t>
            </a:r>
            <a:r>
              <a:t>Add another sentence</a:t>
            </a:r>
            <a:r>
              <a:rPr b="0"/>
              <a:t> </a:t>
            </a:r>
          </a:p>
          <a:p>
            <a:pPr algn="l" defTabSz="252870">
              <a:defRPr sz="2600"/>
            </a:pPr>
          </a:p>
          <a:p>
            <a:pPr algn="l" defTabSz="252870">
              <a:defRPr b="1" sz="2600"/>
            </a:pPr>
            <a:r>
              <a:t>Friday:</a:t>
            </a:r>
            <a:r>
              <a:rPr b="0"/>
              <a:t> Could we </a:t>
            </a:r>
            <a:r>
              <a:t>join sentences?</a:t>
            </a:r>
          </a:p>
        </p:txBody>
      </p:sp>
      <p:grpSp>
        <p:nvGrpSpPr>
          <p:cNvPr id="2079" name="character"/>
          <p:cNvGrpSpPr/>
          <p:nvPr/>
        </p:nvGrpSpPr>
        <p:grpSpPr>
          <a:xfrm>
            <a:off x="10001970" y="2154926"/>
            <a:ext cx="1898892" cy="651814"/>
            <a:chOff x="0" y="0"/>
            <a:chExt cx="1898890" cy="651812"/>
          </a:xfrm>
        </p:grpSpPr>
        <p:sp>
          <p:nvSpPr>
            <p:cNvPr id="2077" name="Rounded Rectangle"/>
            <p:cNvSpPr/>
            <p:nvPr/>
          </p:nvSpPr>
          <p:spPr>
            <a:xfrm>
              <a:off x="0" y="0"/>
              <a:ext cx="1898891" cy="651813"/>
            </a:xfrm>
            <a:prstGeom prst="roundRect">
              <a:avLst>
                <a:gd name="adj" fmla="val 15000"/>
              </a:avLst>
            </a:prstGeom>
            <a:solidFill>
              <a:srgbClr val="00A1FF"/>
            </a:solidFill>
            <a:ln w="12700" cap="flat">
              <a:noFill/>
              <a:miter lim="400000"/>
            </a:ln>
            <a:effectLst/>
          </p:spPr>
          <p:txBody>
            <a:bodyPr wrap="square" lIns="50800" tIns="50800" rIns="50800" bIns="50800" numCol="1" anchor="ctr">
              <a:noAutofit/>
            </a:bodyPr>
            <a:lstStyle/>
            <a:p>
              <a:pPr defTabSz="587022">
                <a:defRPr sz="2000">
                  <a:latin typeface="Helvetica Neue Medium"/>
                  <a:ea typeface="Helvetica Neue Medium"/>
                  <a:cs typeface="Helvetica Neue Medium"/>
                  <a:sym typeface="Helvetica Neue Medium"/>
                </a:defRPr>
              </a:pPr>
            </a:p>
          </p:txBody>
        </p:sp>
        <p:sp>
          <p:nvSpPr>
            <p:cNvPr id="2078" name="character"/>
            <p:cNvSpPr txBox="1"/>
            <p:nvPr/>
          </p:nvSpPr>
          <p:spPr>
            <a:xfrm>
              <a:off x="28635" y="150519"/>
              <a:ext cx="1841620" cy="350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spAutoFit/>
            </a:bodyPr>
            <a:lstStyle>
              <a:lvl1pPr defTabSz="587022">
                <a:defRPr sz="2000">
                  <a:latin typeface="Helvetica Neue Medium"/>
                  <a:ea typeface="Helvetica Neue Medium"/>
                  <a:cs typeface="Helvetica Neue Medium"/>
                  <a:sym typeface="Helvetica Neue Medium"/>
                </a:defRPr>
              </a:lvl1pPr>
            </a:lstStyle>
            <a:p>
              <a:pPr/>
              <a:r>
                <a:t>character</a:t>
              </a:r>
            </a:p>
          </p:txBody>
        </p:sp>
      </p:grpSp>
      <p:grpSp>
        <p:nvGrpSpPr>
          <p:cNvPr id="2082" name="setting"/>
          <p:cNvGrpSpPr/>
          <p:nvPr/>
        </p:nvGrpSpPr>
        <p:grpSpPr>
          <a:xfrm>
            <a:off x="10001970" y="3125177"/>
            <a:ext cx="1898892" cy="651814"/>
            <a:chOff x="0" y="0"/>
            <a:chExt cx="1898890" cy="651812"/>
          </a:xfrm>
        </p:grpSpPr>
        <p:sp>
          <p:nvSpPr>
            <p:cNvPr id="2080" name="Rounded Rectangle"/>
            <p:cNvSpPr/>
            <p:nvPr/>
          </p:nvSpPr>
          <p:spPr>
            <a:xfrm>
              <a:off x="0" y="0"/>
              <a:ext cx="1898891" cy="651813"/>
            </a:xfrm>
            <a:prstGeom prst="roundRect">
              <a:avLst>
                <a:gd name="adj" fmla="val 15000"/>
              </a:avLst>
            </a:prstGeom>
            <a:solidFill>
              <a:srgbClr val="00A1FF"/>
            </a:solidFill>
            <a:ln w="12700" cap="flat">
              <a:noFill/>
              <a:miter lim="400000"/>
            </a:ln>
            <a:effectLst/>
          </p:spPr>
          <p:txBody>
            <a:bodyPr wrap="square" lIns="50800" tIns="50800" rIns="50800" bIns="50800" numCol="1" anchor="ctr">
              <a:noAutofit/>
            </a:bodyPr>
            <a:lstStyle/>
            <a:p>
              <a:pPr defTabSz="587022">
                <a:defRPr sz="2000">
                  <a:latin typeface="Helvetica Neue Medium"/>
                  <a:ea typeface="Helvetica Neue Medium"/>
                  <a:cs typeface="Helvetica Neue Medium"/>
                  <a:sym typeface="Helvetica Neue Medium"/>
                </a:defRPr>
              </a:pPr>
            </a:p>
          </p:txBody>
        </p:sp>
        <p:sp>
          <p:nvSpPr>
            <p:cNvPr id="2081" name="setting"/>
            <p:cNvSpPr txBox="1"/>
            <p:nvPr/>
          </p:nvSpPr>
          <p:spPr>
            <a:xfrm>
              <a:off x="28635" y="150519"/>
              <a:ext cx="1841620" cy="350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spAutoFit/>
            </a:bodyPr>
            <a:lstStyle>
              <a:lvl1pPr defTabSz="587022">
                <a:defRPr sz="2000">
                  <a:latin typeface="Helvetica Neue Medium"/>
                  <a:ea typeface="Helvetica Neue Medium"/>
                  <a:cs typeface="Helvetica Neue Medium"/>
                  <a:sym typeface="Helvetica Neue Medium"/>
                </a:defRPr>
              </a:lvl1pPr>
            </a:lstStyle>
            <a:p>
              <a:pPr/>
              <a:r>
                <a:t>setting</a:t>
              </a:r>
            </a:p>
          </p:txBody>
        </p:sp>
      </p:grpSp>
      <p:grpSp>
        <p:nvGrpSpPr>
          <p:cNvPr id="2085" name="diary"/>
          <p:cNvGrpSpPr/>
          <p:nvPr/>
        </p:nvGrpSpPr>
        <p:grpSpPr>
          <a:xfrm>
            <a:off x="10001970" y="4095427"/>
            <a:ext cx="1898893" cy="651814"/>
            <a:chOff x="0" y="0"/>
            <a:chExt cx="1898892" cy="651812"/>
          </a:xfrm>
        </p:grpSpPr>
        <p:sp>
          <p:nvSpPr>
            <p:cNvPr id="2083" name="Rounded Rectangle"/>
            <p:cNvSpPr/>
            <p:nvPr/>
          </p:nvSpPr>
          <p:spPr>
            <a:xfrm>
              <a:off x="0" y="0"/>
              <a:ext cx="1898893" cy="651813"/>
            </a:xfrm>
            <a:prstGeom prst="roundRect">
              <a:avLst>
                <a:gd name="adj" fmla="val 15000"/>
              </a:avLst>
            </a:prstGeom>
            <a:solidFill>
              <a:srgbClr val="00A1FF"/>
            </a:solidFill>
            <a:ln w="12700" cap="flat">
              <a:noFill/>
              <a:miter lim="400000"/>
            </a:ln>
            <a:effectLst/>
          </p:spPr>
          <p:txBody>
            <a:bodyPr wrap="square" lIns="50800" tIns="50800" rIns="50800" bIns="50800" numCol="1" anchor="ctr">
              <a:noAutofit/>
            </a:bodyPr>
            <a:lstStyle/>
            <a:p>
              <a:pPr defTabSz="587022">
                <a:defRPr sz="2000">
                  <a:latin typeface="Helvetica Neue Medium"/>
                  <a:ea typeface="Helvetica Neue Medium"/>
                  <a:cs typeface="Helvetica Neue Medium"/>
                  <a:sym typeface="Helvetica Neue Medium"/>
                </a:defRPr>
              </a:pPr>
            </a:p>
          </p:txBody>
        </p:sp>
        <p:sp>
          <p:nvSpPr>
            <p:cNvPr id="2084" name="diary"/>
            <p:cNvSpPr txBox="1"/>
            <p:nvPr/>
          </p:nvSpPr>
          <p:spPr>
            <a:xfrm>
              <a:off x="28634" y="150519"/>
              <a:ext cx="1841623" cy="350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spAutoFit/>
            </a:bodyPr>
            <a:lstStyle>
              <a:lvl1pPr defTabSz="587022">
                <a:defRPr sz="2000">
                  <a:latin typeface="Helvetica Neue Medium"/>
                  <a:ea typeface="Helvetica Neue Medium"/>
                  <a:cs typeface="Helvetica Neue Medium"/>
                  <a:sym typeface="Helvetica Neue Medium"/>
                </a:defRPr>
              </a:lvl1pPr>
            </a:lstStyle>
            <a:p>
              <a:pPr/>
              <a:r>
                <a:t>diary</a:t>
              </a:r>
            </a:p>
          </p:txBody>
        </p:sp>
      </p:grpSp>
      <p:grpSp>
        <p:nvGrpSpPr>
          <p:cNvPr id="2088" name="note to character"/>
          <p:cNvGrpSpPr/>
          <p:nvPr/>
        </p:nvGrpSpPr>
        <p:grpSpPr>
          <a:xfrm>
            <a:off x="10001970" y="5065679"/>
            <a:ext cx="1898892" cy="874229"/>
            <a:chOff x="0" y="0"/>
            <a:chExt cx="1898890" cy="874227"/>
          </a:xfrm>
        </p:grpSpPr>
        <p:sp>
          <p:nvSpPr>
            <p:cNvPr id="2086" name="Rounded Rectangle"/>
            <p:cNvSpPr/>
            <p:nvPr/>
          </p:nvSpPr>
          <p:spPr>
            <a:xfrm>
              <a:off x="0" y="0"/>
              <a:ext cx="1898891" cy="874228"/>
            </a:xfrm>
            <a:prstGeom prst="roundRect">
              <a:avLst>
                <a:gd name="adj" fmla="val 11184"/>
              </a:avLst>
            </a:prstGeom>
            <a:solidFill>
              <a:srgbClr val="00A1FF"/>
            </a:solidFill>
            <a:ln w="12700" cap="flat">
              <a:noFill/>
              <a:miter lim="400000"/>
            </a:ln>
            <a:effectLst/>
          </p:spPr>
          <p:txBody>
            <a:bodyPr wrap="square" lIns="50800" tIns="50800" rIns="50800" bIns="50800" numCol="1" anchor="ctr">
              <a:noAutofit/>
            </a:bodyPr>
            <a:lstStyle/>
            <a:p>
              <a:pPr defTabSz="587022">
                <a:defRPr b="1" sz="2000"/>
              </a:pPr>
            </a:p>
          </p:txBody>
        </p:sp>
        <p:sp>
          <p:nvSpPr>
            <p:cNvPr id="2087" name="note to character"/>
            <p:cNvSpPr txBox="1"/>
            <p:nvPr/>
          </p:nvSpPr>
          <p:spPr>
            <a:xfrm>
              <a:off x="28636" y="102976"/>
              <a:ext cx="1841618" cy="668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spAutoFit/>
            </a:bodyPr>
            <a:lstStyle>
              <a:lvl1pPr defTabSz="587022">
                <a:defRPr b="1" sz="2000"/>
              </a:lvl1pPr>
            </a:lstStyle>
            <a:p>
              <a:pPr/>
              <a:r>
                <a:t>note to character</a:t>
              </a:r>
            </a:p>
          </p:txBody>
        </p:sp>
      </p:gr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2600"/>
        </a:solidFill>
      </p:bgPr>
    </p:bg>
    <p:spTree>
      <p:nvGrpSpPr>
        <p:cNvPr id="1" name=""/>
        <p:cNvGrpSpPr/>
        <p:nvPr/>
      </p:nvGrpSpPr>
      <p:grpSpPr>
        <a:xfrm>
          <a:off x="0" y="0"/>
          <a:ext cx="0" cy="0"/>
          <a:chOff x="0" y="0"/>
          <a:chExt cx="0" cy="0"/>
        </a:xfrm>
      </p:grpSpPr>
      <p:sp>
        <p:nvSpPr>
          <p:cNvPr id="2090" name="Recording"/>
          <p:cNvSpPr txBox="1"/>
          <p:nvPr>
            <p:ph type="title"/>
          </p:nvPr>
        </p:nvSpPr>
        <p:spPr>
          <a:xfrm>
            <a:off x="952500" y="3611976"/>
            <a:ext cx="11099800" cy="2159002"/>
          </a:xfrm>
          <a:prstGeom prst="rect">
            <a:avLst/>
          </a:prstGeom>
        </p:spPr>
        <p:txBody>
          <a:bodyPr/>
          <a:lstStyle/>
          <a:p>
            <a:pPr/>
            <a:r>
              <a:t>Recording</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grpSp>
        <p:nvGrpSpPr>
          <p:cNvPr id="2097" name="Group"/>
          <p:cNvGrpSpPr/>
          <p:nvPr/>
        </p:nvGrpSpPr>
        <p:grpSpPr>
          <a:xfrm>
            <a:off x="754938" y="1907819"/>
            <a:ext cx="5529306" cy="6962995"/>
            <a:chOff x="0" y="0"/>
            <a:chExt cx="5529305" cy="6962994"/>
          </a:xfrm>
        </p:grpSpPr>
        <p:sp>
          <p:nvSpPr>
            <p:cNvPr id="2092" name="Rectangle"/>
            <p:cNvSpPr/>
            <p:nvPr/>
          </p:nvSpPr>
          <p:spPr>
            <a:xfrm>
              <a:off x="-1" y="-1"/>
              <a:ext cx="5529306" cy="6962995"/>
            </a:xfrm>
            <a:prstGeom prst="rect">
              <a:avLst/>
            </a:prstGeom>
            <a:solidFill>
              <a:srgbClr val="00CC99"/>
            </a:solidFill>
            <a:ln w="12700" cap="flat">
              <a:solidFill>
                <a:srgbClr val="000000"/>
              </a:solidFill>
              <a:prstDash val="solid"/>
              <a:round/>
            </a:ln>
            <a:effectLst/>
          </p:spPr>
          <p:txBody>
            <a:bodyPr wrap="square" lIns="50800" tIns="50800" rIns="50800" bIns="50800" numCol="1" anchor="t">
              <a:noAutofit/>
            </a:bodyPr>
            <a:lstStyle/>
            <a:p>
              <a:pPr algn="l" defTabSz="1300480">
                <a:defRPr sz="1600">
                  <a:solidFill>
                    <a:srgbClr val="FFFFFF"/>
                  </a:solidFill>
                  <a:latin typeface="Arial"/>
                  <a:ea typeface="Arial"/>
                  <a:cs typeface="Arial"/>
                  <a:sym typeface="Arial"/>
                </a:defRPr>
              </a:pPr>
            </a:p>
          </p:txBody>
        </p:sp>
        <p:sp>
          <p:nvSpPr>
            <p:cNvPr id="2093" name="Where it lives"/>
            <p:cNvSpPr txBox="1"/>
            <p:nvPr/>
          </p:nvSpPr>
          <p:spPr>
            <a:xfrm>
              <a:off x="360065" y="1108873"/>
              <a:ext cx="2824582"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Light"/>
                  <a:ea typeface="Helvetica Light"/>
                  <a:cs typeface="Helvetica Light"/>
                  <a:sym typeface="Helvetica Light"/>
                </a:defRPr>
              </a:lvl1pPr>
            </a:lstStyle>
            <a:p>
              <a:pPr/>
              <a:r>
                <a:t>Where it lives</a:t>
              </a:r>
            </a:p>
          </p:txBody>
        </p:sp>
        <p:sp>
          <p:nvSpPr>
            <p:cNvPr id="2094" name="What it eats"/>
            <p:cNvSpPr txBox="1"/>
            <p:nvPr/>
          </p:nvSpPr>
          <p:spPr>
            <a:xfrm>
              <a:off x="292169" y="2505873"/>
              <a:ext cx="250317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Light"/>
                  <a:ea typeface="Helvetica Light"/>
                  <a:cs typeface="Helvetica Light"/>
                  <a:sym typeface="Helvetica Light"/>
                </a:defRPr>
              </a:lvl1pPr>
            </a:lstStyle>
            <a:p>
              <a:pPr/>
              <a:r>
                <a:t>What it eats</a:t>
              </a:r>
            </a:p>
          </p:txBody>
        </p:sp>
        <p:sp>
          <p:nvSpPr>
            <p:cNvPr id="2095" name="How big it is"/>
            <p:cNvSpPr txBox="1"/>
            <p:nvPr/>
          </p:nvSpPr>
          <p:spPr>
            <a:xfrm>
              <a:off x="229304" y="3902874"/>
              <a:ext cx="26289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Light"/>
                  <a:ea typeface="Helvetica Light"/>
                  <a:cs typeface="Helvetica Light"/>
                  <a:sym typeface="Helvetica Light"/>
                </a:defRPr>
              </a:lvl1pPr>
            </a:lstStyle>
            <a:p>
              <a:pPr/>
              <a:r>
                <a:t>How big it is</a:t>
              </a:r>
            </a:p>
          </p:txBody>
        </p:sp>
        <p:sp>
          <p:nvSpPr>
            <p:cNvPr id="2096" name="What is special about it?"/>
            <p:cNvSpPr txBox="1"/>
            <p:nvPr/>
          </p:nvSpPr>
          <p:spPr>
            <a:xfrm>
              <a:off x="217358" y="5401475"/>
              <a:ext cx="509458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Light"/>
                  <a:ea typeface="Helvetica Light"/>
                  <a:cs typeface="Helvetica Light"/>
                  <a:sym typeface="Helvetica Light"/>
                </a:defRPr>
              </a:lvl1pPr>
            </a:lstStyle>
            <a:p>
              <a:pPr/>
              <a:r>
                <a:t>What is special about it?</a:t>
              </a:r>
            </a:p>
          </p:txBody>
        </p:sp>
      </p:grpSp>
      <p:sp>
        <p:nvSpPr>
          <p:cNvPr id="2098" name="Rectangle"/>
          <p:cNvSpPr/>
          <p:nvPr/>
        </p:nvSpPr>
        <p:spPr>
          <a:xfrm>
            <a:off x="7014915" y="1907820"/>
            <a:ext cx="5529302" cy="6962989"/>
          </a:xfrm>
          <a:prstGeom prst="rect">
            <a:avLst/>
          </a:prstGeom>
          <a:solidFill>
            <a:srgbClr val="00CC99"/>
          </a:solidFill>
          <a:ln w="12700">
            <a:solidFill>
              <a:srgbClr val="000000"/>
            </a:solidFill>
          </a:ln>
        </p:spPr>
        <p:txBody>
          <a:bodyPr lIns="50800" tIns="50800" rIns="50800" bIns="50800"/>
          <a:lstStyle/>
          <a:p>
            <a:pPr algn="l" defTabSz="1300480">
              <a:defRPr sz="1600">
                <a:solidFill>
                  <a:srgbClr val="FFFFFF"/>
                </a:solidFill>
                <a:latin typeface="Arial"/>
                <a:ea typeface="Arial"/>
                <a:cs typeface="Arial"/>
                <a:sym typeface="Arial"/>
              </a:defRPr>
            </a:pPr>
          </a:p>
        </p:txBody>
      </p:sp>
      <p:sp>
        <p:nvSpPr>
          <p:cNvPr id="2099" name="Information gap"/>
          <p:cNvSpPr txBox="1"/>
          <p:nvPr>
            <p:ph type="title"/>
          </p:nvPr>
        </p:nvSpPr>
        <p:spPr>
          <a:xfrm>
            <a:off x="3942079" y="311570"/>
            <a:ext cx="5732503" cy="1596256"/>
          </a:xfrm>
          <a:prstGeom prst="rect">
            <a:avLst/>
          </a:prstGeom>
        </p:spPr>
        <p:txBody>
          <a:bodyPr/>
          <a:lstStyle>
            <a:lvl1pPr marL="54182" indent="-54182"/>
          </a:lstStyle>
          <a:p>
            <a:pPr/>
            <a:r>
              <a:t>Information gap</a:t>
            </a:r>
          </a:p>
        </p:txBody>
      </p:sp>
      <p:sp>
        <p:nvSpPr>
          <p:cNvPr id="2100" name="Hammerhead Shark"/>
          <p:cNvSpPr txBox="1"/>
          <p:nvPr>
            <p:ph type="body" sz="quarter" idx="1"/>
          </p:nvPr>
        </p:nvSpPr>
        <p:spPr>
          <a:xfrm>
            <a:off x="1184088" y="1946480"/>
            <a:ext cx="4671011" cy="727880"/>
          </a:xfrm>
          <a:prstGeom prst="rect">
            <a:avLst/>
          </a:prstGeom>
        </p:spPr>
        <p:txBody>
          <a:bodyPr/>
          <a:lstStyle>
            <a:lvl1pPr defTabSz="1287474">
              <a:defRPr b="1" sz="3700"/>
            </a:lvl1pPr>
          </a:lstStyle>
          <a:p>
            <a:pPr/>
            <a:r>
              <a:t>Hammerhead Shark</a:t>
            </a:r>
          </a:p>
        </p:txBody>
      </p:sp>
      <p:sp>
        <p:nvSpPr>
          <p:cNvPr id="2101" name="Great White Shark"/>
          <p:cNvSpPr txBox="1"/>
          <p:nvPr/>
        </p:nvSpPr>
        <p:spPr>
          <a:xfrm>
            <a:off x="7815015" y="2045261"/>
            <a:ext cx="4391212" cy="5303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spcBef>
                <a:spcPts val="1100"/>
              </a:spcBef>
              <a:defRPr b="1" sz="3800">
                <a:latin typeface="Arial"/>
                <a:ea typeface="Arial"/>
                <a:cs typeface="Arial"/>
                <a:sym typeface="Arial"/>
              </a:defRPr>
            </a:lvl1pPr>
          </a:lstStyle>
          <a:p>
            <a:pPr/>
            <a:r>
              <a:t>Great White Shark</a:t>
            </a:r>
          </a:p>
        </p:txBody>
      </p:sp>
      <p:sp>
        <p:nvSpPr>
          <p:cNvPr id="2102" name="Where it lives"/>
          <p:cNvSpPr txBox="1"/>
          <p:nvPr/>
        </p:nvSpPr>
        <p:spPr>
          <a:xfrm>
            <a:off x="7280953" y="2919165"/>
            <a:ext cx="282458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Where it lives</a:t>
            </a:r>
          </a:p>
        </p:txBody>
      </p:sp>
      <p:sp>
        <p:nvSpPr>
          <p:cNvPr id="2103" name="What it eats"/>
          <p:cNvSpPr txBox="1"/>
          <p:nvPr/>
        </p:nvSpPr>
        <p:spPr>
          <a:xfrm>
            <a:off x="7276558" y="4316164"/>
            <a:ext cx="25031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What it eats</a:t>
            </a:r>
          </a:p>
        </p:txBody>
      </p:sp>
      <p:sp>
        <p:nvSpPr>
          <p:cNvPr id="2104" name="How big it is"/>
          <p:cNvSpPr txBox="1"/>
          <p:nvPr/>
        </p:nvSpPr>
        <p:spPr>
          <a:xfrm>
            <a:off x="7213693" y="5713164"/>
            <a:ext cx="26289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How big it is</a:t>
            </a:r>
          </a:p>
        </p:txBody>
      </p:sp>
      <p:sp>
        <p:nvSpPr>
          <p:cNvPr id="2105" name="What is special about it?"/>
          <p:cNvSpPr txBox="1"/>
          <p:nvPr/>
        </p:nvSpPr>
        <p:spPr>
          <a:xfrm>
            <a:off x="7232273" y="7309294"/>
            <a:ext cx="509458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What is special about it?</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7" name="Image" descr="Image"/>
          <p:cNvPicPr>
            <a:picLocks noChangeAspect="1"/>
          </p:cNvPicPr>
          <p:nvPr/>
        </p:nvPicPr>
        <p:blipFill>
          <a:blip r:embed="rId2">
            <a:extLst/>
          </a:blip>
          <a:stretch>
            <a:fillRect/>
          </a:stretch>
        </p:blipFill>
        <p:spPr>
          <a:xfrm>
            <a:off x="-94838" y="-437909"/>
            <a:ext cx="12966701" cy="6985004"/>
          </a:xfrm>
          <a:prstGeom prst="rect">
            <a:avLst/>
          </a:prstGeom>
          <a:ln w="12700">
            <a:miter lim="400000"/>
          </a:ln>
        </p:spPr>
      </p:pic>
      <p:pic>
        <p:nvPicPr>
          <p:cNvPr id="2108" name="Image" descr="Image"/>
          <p:cNvPicPr>
            <a:picLocks noChangeAspect="1"/>
          </p:cNvPicPr>
          <p:nvPr/>
        </p:nvPicPr>
        <p:blipFill>
          <a:blip r:embed="rId3">
            <a:extLst/>
          </a:blip>
          <a:stretch>
            <a:fillRect/>
          </a:stretch>
        </p:blipFill>
        <p:spPr>
          <a:xfrm>
            <a:off x="3561938" y="5208301"/>
            <a:ext cx="6362702" cy="3886204"/>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0" name="Image" descr="Image"/>
          <p:cNvPicPr>
            <a:picLocks noChangeAspect="1"/>
          </p:cNvPicPr>
          <p:nvPr/>
        </p:nvPicPr>
        <p:blipFill>
          <a:blip r:embed="rId2">
            <a:extLst/>
          </a:blip>
          <a:stretch>
            <a:fillRect/>
          </a:stretch>
        </p:blipFill>
        <p:spPr>
          <a:xfrm>
            <a:off x="1625599" y="1208193"/>
            <a:ext cx="9753604" cy="4994374"/>
          </a:xfrm>
          <a:prstGeom prst="rect">
            <a:avLst/>
          </a:prstGeom>
          <a:ln w="12700">
            <a:miter lim="400000"/>
          </a:ln>
        </p:spPr>
      </p:pic>
      <p:pic>
        <p:nvPicPr>
          <p:cNvPr id="2111" name="Image" descr="Image"/>
          <p:cNvPicPr>
            <a:picLocks noChangeAspect="1"/>
          </p:cNvPicPr>
          <p:nvPr/>
        </p:nvPicPr>
        <p:blipFill>
          <a:blip r:embed="rId3">
            <a:extLst/>
          </a:blip>
          <a:stretch>
            <a:fillRect/>
          </a:stretch>
        </p:blipFill>
        <p:spPr>
          <a:xfrm>
            <a:off x="4571138" y="4555699"/>
            <a:ext cx="4838706" cy="4010031"/>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3" name="Modelling"/>
          <p:cNvSpPr txBox="1"/>
          <p:nvPr>
            <p:ph type="title" idx="4294967295"/>
          </p:nvPr>
        </p:nvSpPr>
        <p:spPr>
          <a:xfrm>
            <a:off x="1852068" y="1401849"/>
            <a:ext cx="7802882" cy="1333246"/>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Modelling</a:t>
            </a:r>
          </a:p>
        </p:txBody>
      </p:sp>
      <p:sp>
        <p:nvSpPr>
          <p:cNvPr id="2114" name="I…"/>
          <p:cNvSpPr txBox="1"/>
          <p:nvPr>
            <p:ph type="body" sz="half" idx="4294967295"/>
          </p:nvPr>
        </p:nvSpPr>
        <p:spPr>
          <a:xfrm>
            <a:off x="636771" y="2666420"/>
            <a:ext cx="10866071" cy="4420759"/>
          </a:xfrm>
          <a:prstGeom prst="rect">
            <a:avLst/>
          </a:prstGeom>
        </p:spPr>
        <p:txBody>
          <a:bodyPr lIns="38100" tIns="38100" rIns="38100" bIns="38100"/>
          <a:lstStyle/>
          <a:p>
            <a:pPr marL="308371" indent="-308371" defTabSz="432308">
              <a:spcBef>
                <a:spcPts val="3100"/>
              </a:spcBef>
              <a:buSzPct val="145000"/>
              <a:defRPr sz="2200">
                <a:latin typeface="+mn-lt"/>
                <a:ea typeface="+mn-ea"/>
                <a:cs typeface="+mn-cs"/>
                <a:sym typeface="Helvetica Neue"/>
              </a:defRPr>
            </a:pPr>
            <a:r>
              <a:t>I</a:t>
            </a:r>
          </a:p>
          <a:p>
            <a:pPr marL="308371" indent="-308371" defTabSz="432308">
              <a:spcBef>
                <a:spcPts val="3100"/>
              </a:spcBef>
              <a:buSzPct val="145000"/>
              <a:defRPr sz="2200">
                <a:latin typeface="+mn-lt"/>
                <a:ea typeface="+mn-ea"/>
                <a:cs typeface="+mn-cs"/>
                <a:sym typeface="Helvetica Neue"/>
              </a:defRPr>
            </a:pPr>
            <a:r>
              <a:t>We </a:t>
            </a:r>
          </a:p>
          <a:p>
            <a:pPr marL="308371" indent="-308371" defTabSz="432308">
              <a:spcBef>
                <a:spcPts val="3100"/>
              </a:spcBef>
              <a:buSzPct val="145000"/>
              <a:defRPr sz="2200">
                <a:latin typeface="+mn-lt"/>
                <a:ea typeface="+mn-ea"/>
                <a:cs typeface="+mn-cs"/>
                <a:sym typeface="Helvetica Neue"/>
              </a:defRPr>
            </a:pPr>
            <a:r>
              <a:t>You</a:t>
            </a:r>
          </a:p>
          <a:p>
            <a:pPr marL="308371" indent="-308371" defTabSz="432308">
              <a:spcBef>
                <a:spcPts val="3100"/>
              </a:spcBef>
              <a:buSzPct val="145000"/>
              <a:defRPr b="1" sz="2200">
                <a:latin typeface="+mn-lt"/>
                <a:ea typeface="+mn-ea"/>
                <a:cs typeface="+mn-cs"/>
                <a:sym typeface="Helvetica Neue"/>
              </a:defRPr>
            </a:pPr>
            <a:r>
              <a:t>Partial - </a:t>
            </a:r>
            <a:r>
              <a:rPr b="0"/>
              <a:t>an interactive approach led by a teacher who initiates a writing model, but then hands over responsibility to the children to complete the writing task</a:t>
            </a:r>
          </a:p>
          <a:p>
            <a:pPr marL="308371" indent="-308371" defTabSz="432308">
              <a:spcBef>
                <a:spcPts val="3100"/>
              </a:spcBef>
              <a:buSzPct val="145000"/>
              <a:defRPr b="1" sz="2200">
                <a:latin typeface="+mn-lt"/>
                <a:ea typeface="+mn-ea"/>
                <a:cs typeface="+mn-cs"/>
                <a:sym typeface="Helvetica Neue"/>
              </a:defRPr>
            </a:pPr>
            <a:r>
              <a:t>Mid-task - </a:t>
            </a:r>
            <a:r>
              <a:rPr b="0"/>
              <a:t>introducing the model text partway through the writing or at least after the planning has been undertaken to reduce imitation while still exemplifying writerly techniques for the opportunity to make revisions and edits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6D6FF"/>
        </a:solidFill>
      </p:bgPr>
    </p:bg>
    <p:spTree>
      <p:nvGrpSpPr>
        <p:cNvPr id="1" name=""/>
        <p:cNvGrpSpPr/>
        <p:nvPr/>
      </p:nvGrpSpPr>
      <p:grpSpPr>
        <a:xfrm>
          <a:off x="0" y="0"/>
          <a:ext cx="0" cy="0"/>
          <a:chOff x="0" y="0"/>
          <a:chExt cx="0" cy="0"/>
        </a:xfrm>
      </p:grpSpPr>
      <p:sp>
        <p:nvSpPr>
          <p:cNvPr id="2116" name="Building and joining sentences"/>
          <p:cNvSpPr txBox="1"/>
          <p:nvPr>
            <p:ph type="title" idx="4294967295"/>
          </p:nvPr>
        </p:nvSpPr>
        <p:spPr>
          <a:xfrm>
            <a:off x="1627307" y="205197"/>
            <a:ext cx="4191005" cy="574041"/>
          </a:xfrm>
          <a:prstGeom prst="rect">
            <a:avLst/>
          </a:prstGeom>
        </p:spPr>
        <p:txBody>
          <a:bodyPr lIns="20320" tIns="20320" rIns="20320" bIns="20320" anchor="t"/>
          <a:lstStyle>
            <a:lvl1pPr algn="l" defTabSz="693572">
              <a:lnSpc>
                <a:spcPct val="80000"/>
              </a:lnSpc>
              <a:defRPr b="1" spc="-100" sz="2300">
                <a:latin typeface="+mn-lt"/>
                <a:ea typeface="+mn-ea"/>
                <a:cs typeface="+mn-cs"/>
                <a:sym typeface="Helvetica Neue"/>
              </a:defRPr>
            </a:lvl1pPr>
          </a:lstStyle>
          <a:p>
            <a:pPr/>
            <a:r>
              <a:t>Building and joining sentences</a:t>
            </a:r>
          </a:p>
        </p:txBody>
      </p:sp>
      <p:sp>
        <p:nvSpPr>
          <p:cNvPr id="2117" name="Monday: Introduce the basic sentence + adding in…"/>
          <p:cNvSpPr txBox="1"/>
          <p:nvPr/>
        </p:nvSpPr>
        <p:spPr>
          <a:xfrm>
            <a:off x="1646652" y="1446315"/>
            <a:ext cx="9021252" cy="6951432"/>
          </a:xfrm>
          <a:prstGeom prst="rect">
            <a:avLst/>
          </a:prstGeom>
          <a:ln w="12700">
            <a:miter lim="400000"/>
          </a:ln>
          <a:extLst>
            <a:ext uri="{C572A759-6A51-4108-AA02-DFA0A04FC94B}">
              <ma14:wrappingTextBoxFlag xmlns:ma14="http://schemas.microsoft.com/office/mac/drawingml/2011/main" val="1"/>
            </a:ext>
          </a:extLst>
        </p:spPr>
        <p:txBody>
          <a:bodyPr lIns="20320" tIns="20320" rIns="20320" bIns="20320">
            <a:spAutoFit/>
          </a:bodyPr>
          <a:lstStyle/>
          <a:p>
            <a:pPr algn="l" defTabSz="252870">
              <a:defRPr b="1" sz="2600"/>
            </a:pPr>
            <a:r>
              <a:t>Monday:</a:t>
            </a:r>
            <a:r>
              <a:rPr b="0"/>
              <a:t> Introduce the basic sentence </a:t>
            </a:r>
            <a:r>
              <a:t>+ adding in</a:t>
            </a:r>
          </a:p>
          <a:p>
            <a:pPr algn="l" defTabSz="252870">
              <a:defRPr b="1" sz="2600"/>
            </a:pPr>
          </a:p>
          <a:p>
            <a:pPr algn="l" defTabSz="252870">
              <a:defRPr b="1" sz="2600"/>
            </a:pPr>
          </a:p>
          <a:p>
            <a:pPr algn="l" defTabSz="252870">
              <a:defRPr b="1" sz="2600"/>
            </a:pPr>
            <a:r>
              <a:t>Tuesday: </a:t>
            </a:r>
            <a:r>
              <a:rPr b="0"/>
              <a:t>Revisit the basic sentence + adding in + can we </a:t>
            </a:r>
            <a:r>
              <a:t>add on</a:t>
            </a:r>
            <a:r>
              <a:rPr b="0"/>
              <a:t>?</a:t>
            </a:r>
          </a:p>
          <a:p>
            <a:pPr algn="l" defTabSz="252870">
              <a:defRPr sz="2600"/>
            </a:pPr>
          </a:p>
          <a:p>
            <a:pPr algn="l" defTabSz="252870">
              <a:defRPr sz="2600"/>
            </a:pPr>
          </a:p>
          <a:p>
            <a:pPr algn="l" defTabSz="252870">
              <a:defRPr b="1" sz="2600"/>
            </a:pPr>
            <a:r>
              <a:t>Wednesday:</a:t>
            </a:r>
            <a:r>
              <a:rPr b="0"/>
              <a:t> </a:t>
            </a:r>
            <a:r>
              <a:t> </a:t>
            </a:r>
            <a:r>
              <a:rPr b="0"/>
              <a:t>Revisit the basic sentence + adding in + adding on can we </a:t>
            </a:r>
            <a:r>
              <a:t>change words or</a:t>
            </a:r>
            <a:r>
              <a:rPr i="1"/>
              <a:t> word order</a:t>
            </a:r>
            <a:r>
              <a:t>?</a:t>
            </a:r>
          </a:p>
          <a:p>
            <a:pPr algn="l" defTabSz="252870">
              <a:defRPr b="1" sz="2600"/>
            </a:pPr>
          </a:p>
          <a:p>
            <a:pPr algn="l" defTabSz="252870">
              <a:defRPr b="1" sz="2600"/>
            </a:pPr>
          </a:p>
          <a:p>
            <a:pPr algn="l" defTabSz="252870">
              <a:defRPr b="1" sz="2600"/>
            </a:pPr>
          </a:p>
          <a:p>
            <a:pPr algn="l" defTabSz="252870">
              <a:defRPr b="1" sz="2600"/>
            </a:pPr>
            <a:r>
              <a:t>Thursday:</a:t>
            </a:r>
            <a:r>
              <a:rPr b="0"/>
              <a:t> </a:t>
            </a:r>
            <a:r>
              <a:t>Add another sentence</a:t>
            </a:r>
            <a:r>
              <a:rPr b="0"/>
              <a:t> </a:t>
            </a:r>
          </a:p>
          <a:p>
            <a:pPr algn="l" defTabSz="252870">
              <a:defRPr sz="2600"/>
            </a:pPr>
          </a:p>
          <a:p>
            <a:pPr algn="l" defTabSz="252870">
              <a:defRPr sz="2600"/>
            </a:pPr>
          </a:p>
          <a:p>
            <a:pPr algn="l" defTabSz="252870">
              <a:defRPr sz="2600"/>
            </a:pPr>
          </a:p>
          <a:p>
            <a:pPr algn="l" defTabSz="252870">
              <a:defRPr b="1" sz="2600"/>
            </a:pPr>
            <a:r>
              <a:t>Friday:</a:t>
            </a:r>
            <a:r>
              <a:rPr b="0"/>
              <a:t> Could we </a:t>
            </a:r>
            <a:r>
              <a:t>join sentences?</a:t>
            </a:r>
          </a:p>
        </p:txBody>
      </p:sp>
      <p:sp>
        <p:nvSpPr>
          <p:cNvPr id="2118" name="The whale shark is big."/>
          <p:cNvSpPr txBox="1"/>
          <p:nvPr/>
        </p:nvSpPr>
        <p:spPr>
          <a:xfrm>
            <a:off x="2644281" y="858777"/>
            <a:ext cx="5837696"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800">
                <a:latin typeface="+mj-lt"/>
                <a:ea typeface="+mj-ea"/>
                <a:cs typeface="+mj-cs"/>
                <a:sym typeface="Helvetica"/>
              </a:defRPr>
            </a:lvl1pPr>
          </a:lstStyle>
          <a:p>
            <a:pPr/>
            <a:r>
              <a:t>The whale shark is big.</a:t>
            </a:r>
          </a:p>
        </p:txBody>
      </p:sp>
      <p:sp>
        <p:nvSpPr>
          <p:cNvPr id="2119" name="The remarkable Whale Shark is big."/>
          <p:cNvSpPr txBox="1"/>
          <p:nvPr/>
        </p:nvSpPr>
        <p:spPr>
          <a:xfrm>
            <a:off x="809352" y="1994768"/>
            <a:ext cx="7373771"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The </a:t>
            </a:r>
            <a:r>
              <a:rPr b="1"/>
              <a:t>remarkable</a:t>
            </a:r>
            <a:r>
              <a:t> Whale Shark is big.</a:t>
            </a:r>
          </a:p>
        </p:txBody>
      </p:sp>
      <p:sp>
        <p:nvSpPr>
          <p:cNvPr id="2120" name="The remarkable Whale Shark is big at 16 to 20 metres long."/>
          <p:cNvSpPr txBox="1"/>
          <p:nvPr/>
        </p:nvSpPr>
        <p:spPr>
          <a:xfrm>
            <a:off x="1595849" y="3571325"/>
            <a:ext cx="9813102"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The </a:t>
            </a:r>
            <a:r>
              <a:rPr b="1"/>
              <a:t>remarkable</a:t>
            </a:r>
            <a:r>
              <a:t> Whale Shark is big at 16 to 20 metres long.</a:t>
            </a:r>
          </a:p>
        </p:txBody>
      </p:sp>
      <p:sp>
        <p:nvSpPr>
          <p:cNvPr id="2121" name="The remarkable Whale Shark is huge at 16 to 20 metres long."/>
          <p:cNvSpPr txBox="1"/>
          <p:nvPr/>
        </p:nvSpPr>
        <p:spPr>
          <a:xfrm>
            <a:off x="1434283" y="5147883"/>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The </a:t>
            </a:r>
            <a:r>
              <a:rPr b="1"/>
              <a:t>remarkable</a:t>
            </a:r>
            <a:r>
              <a:t> Whale Shark is </a:t>
            </a:r>
            <a:r>
              <a:rPr b="1"/>
              <a:t>huge</a:t>
            </a:r>
            <a:r>
              <a:t> at 16 to 20 metres long.</a:t>
            </a:r>
          </a:p>
        </p:txBody>
      </p:sp>
      <p:sp>
        <p:nvSpPr>
          <p:cNvPr id="2122" name="At 16 to 20 metres long, the remarkable Whale Shark is huge."/>
          <p:cNvSpPr txBox="1"/>
          <p:nvPr/>
        </p:nvSpPr>
        <p:spPr>
          <a:xfrm>
            <a:off x="1434283" y="5709310"/>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At 16 to 20 metres long, the </a:t>
            </a:r>
            <a:r>
              <a:rPr b="1"/>
              <a:t>remarkable</a:t>
            </a:r>
            <a:r>
              <a:t> Whale Shark is </a:t>
            </a:r>
            <a:r>
              <a:rPr b="1"/>
              <a:t>huge.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0" grpId="2"/>
      <p:bldP build="whole" bldLvl="1" animBg="1" rev="0" advAuto="0" spid="2122" grpId="3"/>
      <p:bldP build="whole" bldLvl="1" animBg="1" rev="0" advAuto="0" spid="2119"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124" name="Continue…"/>
          <p:cNvSpPr txBox="1"/>
          <p:nvPr>
            <p:ph type="title" idx="4294967295"/>
          </p:nvPr>
        </p:nvSpPr>
        <p:spPr>
          <a:xfrm>
            <a:off x="517340" y="379540"/>
            <a:ext cx="5588005" cy="765389"/>
          </a:xfrm>
          <a:prstGeom prst="rect">
            <a:avLst/>
          </a:prstGeom>
        </p:spPr>
        <p:txBody>
          <a:bodyPr lIns="27091" tIns="27091" rIns="27091" bIns="27091" anchor="t"/>
          <a:lstStyle>
            <a:lvl1pPr algn="l" defTabSz="835580">
              <a:lnSpc>
                <a:spcPct val="80000"/>
              </a:lnSpc>
              <a:defRPr b="1" spc="-100" sz="2800">
                <a:latin typeface="+mn-lt"/>
                <a:ea typeface="+mn-ea"/>
                <a:cs typeface="+mn-cs"/>
                <a:sym typeface="Helvetica Neue"/>
              </a:defRPr>
            </a:lvl1pPr>
          </a:lstStyle>
          <a:p>
            <a:pPr/>
            <a:r>
              <a:t>Partial modelling then continue…</a:t>
            </a:r>
          </a:p>
        </p:txBody>
      </p:sp>
      <p:sp>
        <p:nvSpPr>
          <p:cNvPr id="2125" name="At 16 to 20 metres long, the remarkable Whale Shark is huge."/>
          <p:cNvSpPr txBox="1"/>
          <p:nvPr/>
        </p:nvSpPr>
        <p:spPr>
          <a:xfrm>
            <a:off x="663524" y="1378008"/>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At 16 to 20 metres long, the </a:t>
            </a:r>
            <a:r>
              <a:rPr b="1"/>
              <a:t>remarkable</a:t>
            </a:r>
            <a:r>
              <a:t> Whale Shark is </a:t>
            </a:r>
            <a:r>
              <a:rPr b="1"/>
              <a:t>huge.</a:t>
            </a:r>
          </a:p>
        </p:txBody>
      </p:sp>
      <p:sp>
        <p:nvSpPr>
          <p:cNvPr id="2126" name="The eggs develop and hatch inside the mother."/>
          <p:cNvSpPr txBox="1"/>
          <p:nvPr/>
        </p:nvSpPr>
        <p:spPr>
          <a:xfrm>
            <a:off x="-583703" y="1995180"/>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800">
                <a:latin typeface="+mj-lt"/>
                <a:ea typeface="+mj-ea"/>
                <a:cs typeface="+mj-cs"/>
                <a:sym typeface="Helvetica"/>
              </a:defRPr>
            </a:lvl1pPr>
          </a:lstStyle>
          <a:p>
            <a:pPr/>
            <a:r>
              <a:t>The eggs develop and hatch inside the mother.</a:t>
            </a:r>
          </a:p>
        </p:txBody>
      </p:sp>
      <p:pic>
        <p:nvPicPr>
          <p:cNvPr id="2127" name="Image" descr="Image"/>
          <p:cNvPicPr>
            <a:picLocks noChangeAspect="1"/>
          </p:cNvPicPr>
          <p:nvPr/>
        </p:nvPicPr>
        <p:blipFill>
          <a:blip r:embed="rId2">
            <a:extLst/>
          </a:blip>
          <a:stretch>
            <a:fillRect/>
          </a:stretch>
        </p:blipFill>
        <p:spPr>
          <a:xfrm>
            <a:off x="1579446" y="3925625"/>
            <a:ext cx="9845909" cy="542655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02" name="68590252-6956-47D7-92E7-E9E19764A3C3_1_201_a.jpeg" descr="68590252-6956-47D7-92E7-E9E19764A3C3_1_201_a.jpeg"/>
          <p:cNvPicPr>
            <a:picLocks noChangeAspect="1"/>
          </p:cNvPicPr>
          <p:nvPr/>
        </p:nvPicPr>
        <p:blipFill>
          <a:blip r:embed="rId2">
            <a:alphaModFix amt="40699"/>
            <a:extLst/>
          </a:blip>
          <a:stretch>
            <a:fillRect/>
          </a:stretch>
        </p:blipFill>
        <p:spPr>
          <a:xfrm>
            <a:off x="1625599" y="1219199"/>
            <a:ext cx="9753603" cy="7315203"/>
          </a:xfrm>
          <a:prstGeom prst="rect">
            <a:avLst/>
          </a:prstGeom>
          <a:ln w="12700">
            <a:miter lim="400000"/>
          </a:ln>
        </p:spPr>
      </p:pic>
      <p:pic>
        <p:nvPicPr>
          <p:cNvPr id="1703" name="Image" descr="Image"/>
          <p:cNvPicPr>
            <a:picLocks noChangeAspect="1"/>
          </p:cNvPicPr>
          <p:nvPr/>
        </p:nvPicPr>
        <p:blipFill>
          <a:blip r:embed="rId3">
            <a:extLst/>
          </a:blip>
          <a:stretch>
            <a:fillRect/>
          </a:stretch>
        </p:blipFill>
        <p:spPr>
          <a:xfrm>
            <a:off x="3876399" y="2110913"/>
            <a:ext cx="5531773" cy="5531774"/>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61" name="Group"/>
          <p:cNvGrpSpPr/>
          <p:nvPr/>
        </p:nvGrpSpPr>
        <p:grpSpPr>
          <a:xfrm>
            <a:off x="279400" y="55220"/>
            <a:ext cx="12441933" cy="9351661"/>
            <a:chOff x="0" y="0"/>
            <a:chExt cx="12441932" cy="9351659"/>
          </a:xfrm>
        </p:grpSpPr>
        <p:grpSp>
          <p:nvGrpSpPr>
            <p:cNvPr id="2133" name="Group"/>
            <p:cNvGrpSpPr/>
            <p:nvPr/>
          </p:nvGrpSpPr>
          <p:grpSpPr>
            <a:xfrm>
              <a:off x="0" y="738529"/>
              <a:ext cx="2002533" cy="8613131"/>
              <a:chOff x="0" y="0"/>
              <a:chExt cx="2002532" cy="8613130"/>
            </a:xfrm>
          </p:grpSpPr>
          <p:sp>
            <p:nvSpPr>
              <p:cNvPr id="2129" name="Rectangle"/>
              <p:cNvSpPr/>
              <p:nvPr/>
            </p:nvSpPr>
            <p:spPr>
              <a:xfrm>
                <a:off x="0" y="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0" name="Rectangle"/>
              <p:cNvSpPr/>
              <p:nvPr/>
            </p:nvSpPr>
            <p:spPr>
              <a:xfrm>
                <a:off x="0" y="219075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1" name="Rectangle"/>
              <p:cNvSpPr/>
              <p:nvPr/>
            </p:nvSpPr>
            <p:spPr>
              <a:xfrm>
                <a:off x="0" y="438150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2" name="Rectangle"/>
              <p:cNvSpPr/>
              <p:nvPr/>
            </p:nvSpPr>
            <p:spPr>
              <a:xfrm>
                <a:off x="0" y="670560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grpSp>
        <p:grpSp>
          <p:nvGrpSpPr>
            <p:cNvPr id="2138" name="Group"/>
            <p:cNvGrpSpPr/>
            <p:nvPr/>
          </p:nvGrpSpPr>
          <p:grpSpPr>
            <a:xfrm>
              <a:off x="10439400" y="738529"/>
              <a:ext cx="2002533" cy="8613131"/>
              <a:chOff x="0" y="0"/>
              <a:chExt cx="2002532" cy="8613130"/>
            </a:xfrm>
          </p:grpSpPr>
          <p:sp>
            <p:nvSpPr>
              <p:cNvPr id="2134" name="Rectangle"/>
              <p:cNvSpPr/>
              <p:nvPr/>
            </p:nvSpPr>
            <p:spPr>
              <a:xfrm>
                <a:off x="0" y="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5" name="Rectangle"/>
              <p:cNvSpPr/>
              <p:nvPr/>
            </p:nvSpPr>
            <p:spPr>
              <a:xfrm>
                <a:off x="0" y="219075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6" name="Rectangle"/>
              <p:cNvSpPr/>
              <p:nvPr/>
            </p:nvSpPr>
            <p:spPr>
              <a:xfrm>
                <a:off x="0" y="438150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37" name="Rectangle"/>
              <p:cNvSpPr/>
              <p:nvPr/>
            </p:nvSpPr>
            <p:spPr>
              <a:xfrm>
                <a:off x="0" y="6705600"/>
                <a:ext cx="2002533"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grpSp>
        <p:sp>
          <p:nvSpPr>
            <p:cNvPr id="2139" name="Rectangle"/>
            <p:cNvSpPr/>
            <p:nvPr/>
          </p:nvSpPr>
          <p:spPr>
            <a:xfrm>
              <a:off x="5348733" y="4091329"/>
              <a:ext cx="2002534"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0" name="Rectangle"/>
            <p:cNvSpPr/>
            <p:nvPr/>
          </p:nvSpPr>
          <p:spPr>
            <a:xfrm>
              <a:off x="5348733" y="1033159"/>
              <a:ext cx="2002534"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1" name="Rectangle"/>
            <p:cNvSpPr/>
            <p:nvPr/>
          </p:nvSpPr>
          <p:spPr>
            <a:xfrm>
              <a:off x="5348733" y="7149499"/>
              <a:ext cx="2002534" cy="190753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2" name="Rectangle"/>
            <p:cNvSpPr/>
            <p:nvPr/>
          </p:nvSpPr>
          <p:spPr>
            <a:xfrm>
              <a:off x="2490216" y="2306334"/>
              <a:ext cx="2002534" cy="5623918"/>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3" name="Rectangle"/>
            <p:cNvSpPr/>
            <p:nvPr/>
          </p:nvSpPr>
          <p:spPr>
            <a:xfrm>
              <a:off x="8029450" y="2306334"/>
              <a:ext cx="2002534" cy="5623918"/>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4" name="Similarities"/>
            <p:cNvSpPr txBox="1"/>
            <p:nvPr/>
          </p:nvSpPr>
          <p:spPr>
            <a:xfrm>
              <a:off x="5489549" y="-1"/>
              <a:ext cx="172090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Similarities</a:t>
              </a:r>
            </a:p>
          </p:txBody>
        </p:sp>
        <p:sp>
          <p:nvSpPr>
            <p:cNvPr id="2145" name="Differences"/>
            <p:cNvSpPr txBox="1"/>
            <p:nvPr/>
          </p:nvSpPr>
          <p:spPr>
            <a:xfrm>
              <a:off x="10555679" y="-1"/>
              <a:ext cx="176997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Differences</a:t>
              </a:r>
            </a:p>
          </p:txBody>
        </p:sp>
        <p:sp>
          <p:nvSpPr>
            <p:cNvPr id="2146" name="Differences"/>
            <p:cNvSpPr txBox="1"/>
            <p:nvPr/>
          </p:nvSpPr>
          <p:spPr>
            <a:xfrm>
              <a:off x="27379" y="-1"/>
              <a:ext cx="176997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Differences</a:t>
              </a:r>
            </a:p>
          </p:txBody>
        </p:sp>
        <p:sp>
          <p:nvSpPr>
            <p:cNvPr id="2147" name="Line"/>
            <p:cNvSpPr/>
            <p:nvPr/>
          </p:nvSpPr>
          <p:spPr>
            <a:xfrm>
              <a:off x="2017614" y="24911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8" name="Line"/>
            <p:cNvSpPr/>
            <p:nvPr/>
          </p:nvSpPr>
          <p:spPr>
            <a:xfrm>
              <a:off x="2017614" y="61614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49" name="Line"/>
            <p:cNvSpPr/>
            <p:nvPr/>
          </p:nvSpPr>
          <p:spPr>
            <a:xfrm>
              <a:off x="10018614" y="3926229"/>
              <a:ext cx="4468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0" name="Line"/>
            <p:cNvSpPr/>
            <p:nvPr/>
          </p:nvSpPr>
          <p:spPr>
            <a:xfrm>
              <a:off x="10018614" y="6161429"/>
              <a:ext cx="4468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1" name="Line"/>
            <p:cNvSpPr/>
            <p:nvPr/>
          </p:nvSpPr>
          <p:spPr>
            <a:xfrm>
              <a:off x="2017614" y="40532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2" name="Line"/>
            <p:cNvSpPr/>
            <p:nvPr/>
          </p:nvSpPr>
          <p:spPr>
            <a:xfrm>
              <a:off x="2017614" y="77743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3" name="Line"/>
            <p:cNvSpPr/>
            <p:nvPr/>
          </p:nvSpPr>
          <p:spPr>
            <a:xfrm>
              <a:off x="10008103" y="24911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4" name="Line"/>
            <p:cNvSpPr/>
            <p:nvPr/>
          </p:nvSpPr>
          <p:spPr>
            <a:xfrm>
              <a:off x="10008103" y="7774329"/>
              <a:ext cx="46787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5" name="Line"/>
            <p:cNvSpPr/>
            <p:nvPr/>
          </p:nvSpPr>
          <p:spPr>
            <a:xfrm>
              <a:off x="7390731" y="2618129"/>
              <a:ext cx="66216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6" name="Line"/>
            <p:cNvSpPr/>
            <p:nvPr/>
          </p:nvSpPr>
          <p:spPr>
            <a:xfrm>
              <a:off x="4532214" y="2618129"/>
              <a:ext cx="7770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7" name="Line"/>
            <p:cNvSpPr/>
            <p:nvPr/>
          </p:nvSpPr>
          <p:spPr>
            <a:xfrm>
              <a:off x="4532214" y="7393329"/>
              <a:ext cx="7770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8" name="Line"/>
            <p:cNvSpPr/>
            <p:nvPr/>
          </p:nvSpPr>
          <p:spPr>
            <a:xfrm>
              <a:off x="7390731" y="7393329"/>
              <a:ext cx="5992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59" name="Line"/>
            <p:cNvSpPr/>
            <p:nvPr/>
          </p:nvSpPr>
          <p:spPr>
            <a:xfrm>
              <a:off x="4532214" y="5118293"/>
              <a:ext cx="7770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sp>
          <p:nvSpPr>
            <p:cNvPr id="2160" name="Line"/>
            <p:cNvSpPr/>
            <p:nvPr/>
          </p:nvSpPr>
          <p:spPr>
            <a:xfrm>
              <a:off x="7390731" y="5118293"/>
              <a:ext cx="5992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3" name="The infamous great white shark is very large (4 to 6 metres)."/>
          <p:cNvSpPr txBox="1"/>
          <p:nvPr/>
        </p:nvSpPr>
        <p:spPr>
          <a:xfrm>
            <a:off x="283108" y="561191"/>
            <a:ext cx="12438584"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infamous great white shark is very large </a:t>
            </a:r>
            <a:r>
              <a:rPr b="1"/>
              <a:t>(4 to 6 metres)</a:t>
            </a:r>
            <a:r>
              <a:t>.</a:t>
            </a:r>
          </a:p>
        </p:txBody>
      </p:sp>
      <p:sp>
        <p:nvSpPr>
          <p:cNvPr id="2164" name="At 16-20 metres long, the remarkable whale shark is huge. Scary right? Don't worry though, it is harmless to humans with it only using its large mouth to filter the ocean for small prey such as plankton."/>
          <p:cNvSpPr txBox="1"/>
          <p:nvPr/>
        </p:nvSpPr>
        <p:spPr>
          <a:xfrm>
            <a:off x="53365" y="1492107"/>
            <a:ext cx="12898070" cy="23235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At 16-20 metres long, the remarkable whale shark is huge. Scary right? Don't worry though, it is harmless to humans with it only using its large mouth to filter the ocean for small prey such as plankton.</a:t>
            </a:r>
          </a:p>
        </p:txBody>
      </p:sp>
      <p:sp>
        <p:nvSpPr>
          <p:cNvPr id="2165" name="The remarkable Whale shark is huge at 16 to 20 metres long. Despite its massive appearance, it's harmless to humans."/>
          <p:cNvSpPr txBox="1"/>
          <p:nvPr/>
        </p:nvSpPr>
        <p:spPr>
          <a:xfrm>
            <a:off x="186181" y="4105542"/>
            <a:ext cx="12632437"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remarkable Whale shark is huge at 16 to 20 metres long. Despite its massive appearance, it's harmless to humans.</a:t>
            </a:r>
          </a:p>
        </p:txBody>
      </p:sp>
      <p:sp>
        <p:nvSpPr>
          <p:cNvPr id="2166" name="Would you like to see it swimming towards you? Don't worry; they're harmless to humans."/>
          <p:cNvSpPr txBox="1"/>
          <p:nvPr/>
        </p:nvSpPr>
        <p:spPr>
          <a:xfrm>
            <a:off x="503478" y="5706470"/>
            <a:ext cx="11997844"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Would you like to see it swimming towards you? Don't worry; they're harmless to humans.</a:t>
            </a:r>
          </a:p>
        </p:txBody>
      </p:sp>
      <p:sp>
        <p:nvSpPr>
          <p:cNvPr id="2167" name="With its sharp teeth and sharp sense of smell, the whale shark can track its prey from great distances."/>
          <p:cNvSpPr txBox="1"/>
          <p:nvPr/>
        </p:nvSpPr>
        <p:spPr>
          <a:xfrm>
            <a:off x="55651" y="7332337"/>
            <a:ext cx="12893498" cy="11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its sharp teeth and sharp sense of smell, the whale shark can track its prey from great distances.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9" name="At 16-20 metres long, the remarkable Whale Shark is huge. Even though it doesn't have any predators, numbers are still rapidly declining due to excessive hunting by humans."/>
          <p:cNvSpPr txBox="1"/>
          <p:nvPr/>
        </p:nvSpPr>
        <p:spPr>
          <a:xfrm>
            <a:off x="249961" y="516677"/>
            <a:ext cx="12504878"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16-20 metres long, the remarkable Whale Shark is huge. Even though it doesn't have any predators, numbers are still rapidly declining due to excessive hunting by humans.</a:t>
            </a:r>
          </a:p>
        </p:txBody>
      </p:sp>
      <p:sp>
        <p:nvSpPr>
          <p:cNvPr id="2170" name="The remarkable Whale shark is huge at 16 to 20 metres long; it's so large that it can eat a seal whole."/>
          <p:cNvSpPr txBox="1"/>
          <p:nvPr/>
        </p:nvSpPr>
        <p:spPr>
          <a:xfrm>
            <a:off x="186181" y="3450681"/>
            <a:ext cx="12632437"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remarkable Whale shark is huge at 16 to 20 metres long; it's so large that it can eat a seal whole.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72" name="Another interesting fact is the Whale Shark can not bite or chew their food. Unlucky for squid and small fish as they are the unfortunate prey to be swallowed whole!"/>
          <p:cNvSpPr txBox="1"/>
          <p:nvPr/>
        </p:nvSpPr>
        <p:spPr>
          <a:xfrm>
            <a:off x="-53802" y="845772"/>
            <a:ext cx="12554256"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Another interesting fact is the Whale Shark can not bite or chew their food. Unlucky for squid and small fish as they are the unfortunate prey to be swallowed whole!</a:t>
            </a:r>
          </a:p>
        </p:txBody>
      </p:sp>
      <p:sp>
        <p:nvSpPr>
          <p:cNvPr id="2173" name="Where small fish roam freely, the sharks live in the vast, warm ocean waters. These temper ate seas are home to these fascinating creatures."/>
          <p:cNvSpPr txBox="1"/>
          <p:nvPr/>
        </p:nvSpPr>
        <p:spPr>
          <a:xfrm>
            <a:off x="127660" y="4013249"/>
            <a:ext cx="12749480"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Where small fish roam freely, the sharks live in the vast, warm ocean waters. These temper ate seas are home to these fascinating creatures.</a:t>
            </a:r>
          </a:p>
        </p:txBody>
      </p:sp>
      <p:sp>
        <p:nvSpPr>
          <p:cNvPr id="2174" name="The eggs that develop inside the mother (of a Whale Shark) produce an astonishing animal that can grow up to 20 meters long!"/>
          <p:cNvSpPr txBox="1"/>
          <p:nvPr/>
        </p:nvSpPr>
        <p:spPr>
          <a:xfrm>
            <a:off x="311168" y="6707722"/>
            <a:ext cx="12775998"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eggs that develop inside the mother (of a Whale Shark) produce an astonishing animal that can grow up to 20 meters long!</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76" name="The Whale shark's habitat is seas and oceans worldwide, in particular tropical and temperate waters.  Even though their diet is squid and small fish, they cannot bite or chew food."/>
          <p:cNvSpPr txBox="1"/>
          <p:nvPr/>
        </p:nvSpPr>
        <p:spPr>
          <a:xfrm>
            <a:off x="297738" y="971354"/>
            <a:ext cx="12409323"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Whale shark's habitat is seas and oceans worldwide, in particular tropical and temperate waters.  Even though their diet is squid and small fish, they cannot bite or chew food.</a:t>
            </a:r>
          </a:p>
        </p:txBody>
      </p:sp>
      <p:sp>
        <p:nvSpPr>
          <p:cNvPr id="2177" name="The whale sharks habitat is seas and oceans worldwide. It sustains itself with a diverse diet, predominantly consisting of squid and small fish."/>
          <p:cNvSpPr txBox="1"/>
          <p:nvPr/>
        </p:nvSpPr>
        <p:spPr>
          <a:xfrm>
            <a:off x="128116" y="4306277"/>
            <a:ext cx="12748566"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whale sharks habitat is seas and oceans worldwide. It sustains itself with a diverse diet, predominantly consisting of squid and small fish.</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179" name="Continue…"/>
          <p:cNvSpPr txBox="1"/>
          <p:nvPr>
            <p:ph type="title" idx="4294967295"/>
          </p:nvPr>
        </p:nvSpPr>
        <p:spPr>
          <a:xfrm>
            <a:off x="517340" y="379540"/>
            <a:ext cx="5588005" cy="765389"/>
          </a:xfrm>
          <a:prstGeom prst="rect">
            <a:avLst/>
          </a:prstGeom>
        </p:spPr>
        <p:txBody>
          <a:bodyPr lIns="27091" tIns="27091" rIns="27091" bIns="27091" anchor="t"/>
          <a:lstStyle>
            <a:lvl1pPr algn="l" defTabSz="835580">
              <a:lnSpc>
                <a:spcPct val="80000"/>
              </a:lnSpc>
              <a:defRPr b="1" spc="-100" sz="2800">
                <a:latin typeface="+mn-lt"/>
                <a:ea typeface="+mn-ea"/>
                <a:cs typeface="+mn-cs"/>
                <a:sym typeface="Helvetica Neue"/>
              </a:defRPr>
            </a:lvl1pPr>
          </a:lstStyle>
          <a:p>
            <a:pPr/>
            <a:r>
              <a:t>Partial modelling then continue…</a:t>
            </a:r>
          </a:p>
        </p:txBody>
      </p:sp>
      <p:sp>
        <p:nvSpPr>
          <p:cNvPr id="2180" name="At 16 to 20 metres long, the remarkable Whale Shark is huge."/>
          <p:cNvSpPr txBox="1"/>
          <p:nvPr/>
        </p:nvSpPr>
        <p:spPr>
          <a:xfrm>
            <a:off x="663524" y="1378008"/>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mj-lt"/>
                <a:ea typeface="+mj-ea"/>
                <a:cs typeface="+mj-cs"/>
                <a:sym typeface="Helvetica"/>
              </a:defRPr>
            </a:pPr>
            <a:r>
              <a:t>At 16 to 20 metres long, the </a:t>
            </a:r>
            <a:r>
              <a:rPr b="1"/>
              <a:t>remarkable</a:t>
            </a:r>
            <a:r>
              <a:t> Whale Shark is </a:t>
            </a:r>
            <a:r>
              <a:rPr b="1"/>
              <a:t>huge.</a:t>
            </a:r>
          </a:p>
        </p:txBody>
      </p:sp>
      <p:sp>
        <p:nvSpPr>
          <p:cNvPr id="2181" name="The eggs develop and hatch inside the mother."/>
          <p:cNvSpPr txBox="1"/>
          <p:nvPr/>
        </p:nvSpPr>
        <p:spPr>
          <a:xfrm>
            <a:off x="-583703" y="1995179"/>
            <a:ext cx="10416510"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800">
                <a:latin typeface="+mj-lt"/>
                <a:ea typeface="+mj-ea"/>
                <a:cs typeface="+mj-cs"/>
                <a:sym typeface="Helvetica"/>
              </a:defRPr>
            </a:lvl1pPr>
          </a:lstStyle>
          <a:p>
            <a:pPr/>
            <a:r>
              <a:t>The eggs develop and hatch inside the mother.</a:t>
            </a:r>
          </a:p>
        </p:txBody>
      </p:sp>
      <p:pic>
        <p:nvPicPr>
          <p:cNvPr id="2182" name="Image" descr="Image"/>
          <p:cNvPicPr>
            <a:picLocks noChangeAspect="1"/>
          </p:cNvPicPr>
          <p:nvPr/>
        </p:nvPicPr>
        <p:blipFill>
          <a:blip r:embed="rId2">
            <a:extLst/>
          </a:blip>
          <a:stretch>
            <a:fillRect/>
          </a:stretch>
        </p:blipFill>
        <p:spPr>
          <a:xfrm>
            <a:off x="2549699" y="5568763"/>
            <a:ext cx="6644162" cy="3661919"/>
          </a:xfrm>
          <a:prstGeom prst="rect">
            <a:avLst/>
          </a:prstGeom>
          <a:ln w="12700">
            <a:miter lim="400000"/>
          </a:ln>
        </p:spPr>
      </p:pic>
      <p:sp>
        <p:nvSpPr>
          <p:cNvPr id="2183" name="Despite its 300 rows of tiny teeth, this gentle giant cannot bite or chew food; swimming with its mouth wide open, it filters the water for small prey such as plankton and tiny fish."/>
          <p:cNvSpPr txBox="1"/>
          <p:nvPr/>
        </p:nvSpPr>
        <p:spPr>
          <a:xfrm>
            <a:off x="86768" y="3356843"/>
            <a:ext cx="13027458"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Despite its 300 rows of tiny teeth, this gentle giant cannot bite or chew food; swimming with its mouth wide open, it filters the water for small prey such as plankton and tiny fish.</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2600"/>
        </a:solidFill>
      </p:bgPr>
    </p:bg>
    <p:spTree>
      <p:nvGrpSpPr>
        <p:cNvPr id="1" name=""/>
        <p:cNvGrpSpPr/>
        <p:nvPr/>
      </p:nvGrpSpPr>
      <p:grpSpPr>
        <a:xfrm>
          <a:off x="0" y="0"/>
          <a:ext cx="0" cy="0"/>
          <a:chOff x="0" y="0"/>
          <a:chExt cx="0" cy="0"/>
        </a:xfrm>
      </p:grpSpPr>
      <p:sp>
        <p:nvSpPr>
          <p:cNvPr id="2185" name="Recording"/>
          <p:cNvSpPr txBox="1"/>
          <p:nvPr>
            <p:ph type="title"/>
          </p:nvPr>
        </p:nvSpPr>
        <p:spPr>
          <a:xfrm>
            <a:off x="952500" y="3611976"/>
            <a:ext cx="11099800" cy="2159002"/>
          </a:xfrm>
          <a:prstGeom prst="rect">
            <a:avLst/>
          </a:prstGeom>
        </p:spPr>
        <p:txBody>
          <a:bodyPr/>
          <a:lstStyle/>
          <a:p>
            <a:pPr/>
            <a:r>
              <a:t>Recording</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7" name="8DA07E71-36B2-446C-9C7B-4AF4831ED19F_1_105_c.jpeg" descr="8DA07E71-36B2-446C-9C7B-4AF4831ED19F_1_105_c.jpeg"/>
          <p:cNvPicPr>
            <a:picLocks noChangeAspect="1"/>
          </p:cNvPicPr>
          <p:nvPr/>
        </p:nvPicPr>
        <p:blipFill>
          <a:blip r:embed="rId2">
            <a:extLst/>
          </a:blip>
          <a:stretch>
            <a:fillRect/>
          </a:stretch>
        </p:blipFill>
        <p:spPr>
          <a:xfrm>
            <a:off x="636305" y="1532817"/>
            <a:ext cx="11732191" cy="6480732"/>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9" name="8DA07E71-36B2-446C-9C7B-4AF4831ED19F_1_105_c.jpeg" descr="8DA07E71-36B2-446C-9C7B-4AF4831ED19F_1_105_c.jpeg"/>
          <p:cNvPicPr>
            <a:picLocks noChangeAspect="1"/>
          </p:cNvPicPr>
          <p:nvPr/>
        </p:nvPicPr>
        <p:blipFill>
          <a:blip r:embed="rId2">
            <a:extLst/>
          </a:blip>
          <a:stretch>
            <a:fillRect/>
          </a:stretch>
        </p:blipFill>
        <p:spPr>
          <a:xfrm>
            <a:off x="636305" y="1532817"/>
            <a:ext cx="11732191" cy="6480732"/>
          </a:xfrm>
          <a:prstGeom prst="rect">
            <a:avLst/>
          </a:prstGeom>
          <a:ln w="12700">
            <a:miter lim="400000"/>
          </a:ln>
        </p:spPr>
      </p:pic>
      <p:grpSp>
        <p:nvGrpSpPr>
          <p:cNvPr id="2192" name="Add a more precise common noun, or a proper noun. And you could use a powerful verb."/>
          <p:cNvGrpSpPr/>
          <p:nvPr/>
        </p:nvGrpSpPr>
        <p:grpSpPr>
          <a:xfrm>
            <a:off x="8366431" y="1606048"/>
            <a:ext cx="3960817" cy="2762651"/>
            <a:chOff x="0" y="0"/>
            <a:chExt cx="3960815" cy="2762650"/>
          </a:xfrm>
        </p:grpSpPr>
        <p:sp>
          <p:nvSpPr>
            <p:cNvPr id="2190" name="Shape"/>
            <p:cNvSpPr/>
            <p:nvPr/>
          </p:nvSpPr>
          <p:spPr>
            <a:xfrm>
              <a:off x="0" y="0"/>
              <a:ext cx="3960817" cy="2762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66" y="0"/>
                  </a:moveTo>
                  <a:cubicBezTo>
                    <a:pt x="3350" y="0"/>
                    <a:pt x="3013" y="483"/>
                    <a:pt x="3013" y="1080"/>
                  </a:cubicBezTo>
                  <a:lnTo>
                    <a:pt x="3013" y="8639"/>
                  </a:lnTo>
                  <a:lnTo>
                    <a:pt x="0" y="10798"/>
                  </a:lnTo>
                  <a:lnTo>
                    <a:pt x="3013" y="12958"/>
                  </a:lnTo>
                  <a:lnTo>
                    <a:pt x="3013" y="20520"/>
                  </a:lnTo>
                  <a:cubicBezTo>
                    <a:pt x="3013" y="21117"/>
                    <a:pt x="3350" y="21600"/>
                    <a:pt x="3766" y="21600"/>
                  </a:cubicBezTo>
                  <a:lnTo>
                    <a:pt x="20847" y="21600"/>
                  </a:lnTo>
                  <a:cubicBezTo>
                    <a:pt x="21263" y="21600"/>
                    <a:pt x="21600" y="21117"/>
                    <a:pt x="21600" y="20520"/>
                  </a:cubicBezTo>
                  <a:lnTo>
                    <a:pt x="21600" y="1080"/>
                  </a:lnTo>
                  <a:cubicBezTo>
                    <a:pt x="21600" y="483"/>
                    <a:pt x="21263" y="0"/>
                    <a:pt x="20847" y="0"/>
                  </a:cubicBezTo>
                  <a:lnTo>
                    <a:pt x="3766" y="0"/>
                  </a:lnTo>
                  <a:close/>
                </a:path>
              </a:pathLst>
            </a:cu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2191" name="Add a more precise common noun, or a proper noun. And you could use a powerful verb."/>
            <p:cNvSpPr txBox="1"/>
            <p:nvPr/>
          </p:nvSpPr>
          <p:spPr>
            <a:xfrm>
              <a:off x="0" y="672483"/>
              <a:ext cx="3960815" cy="1417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1" tIns="27091" rIns="27091" bIns="27091" numCol="1" anchor="ctr">
              <a:spAutoFit/>
            </a:bodyPr>
            <a:lstStyle>
              <a:lvl1pPr algn="l" defTabSz="587022">
                <a:defRPr sz="2200">
                  <a:latin typeface="Helvetica Neue Medium"/>
                  <a:ea typeface="Helvetica Neue Medium"/>
                  <a:cs typeface="Helvetica Neue Medium"/>
                  <a:sym typeface="Helvetica Neue Medium"/>
                </a:defRPr>
              </a:lvl1pPr>
            </a:lstStyle>
            <a:p>
              <a:pPr/>
              <a:r>
                <a:t>Add a more precise common noun, or a proper noun. And you could use a powerful verb.</a:t>
              </a:r>
            </a:p>
          </p:txBody>
        </p:sp>
      </p:grpSp>
      <p:grpSp>
        <p:nvGrpSpPr>
          <p:cNvPr id="2195" name="Varying the word order such as moving an adverbial."/>
          <p:cNvGrpSpPr/>
          <p:nvPr/>
        </p:nvGrpSpPr>
        <p:grpSpPr>
          <a:xfrm>
            <a:off x="8138941" y="4820715"/>
            <a:ext cx="3960817" cy="2762652"/>
            <a:chOff x="0" y="0"/>
            <a:chExt cx="3960815" cy="2762650"/>
          </a:xfrm>
        </p:grpSpPr>
        <p:sp>
          <p:nvSpPr>
            <p:cNvPr id="2193" name="Shape"/>
            <p:cNvSpPr/>
            <p:nvPr/>
          </p:nvSpPr>
          <p:spPr>
            <a:xfrm>
              <a:off x="0" y="0"/>
              <a:ext cx="3960817" cy="2762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66" y="0"/>
                  </a:moveTo>
                  <a:cubicBezTo>
                    <a:pt x="3350" y="0"/>
                    <a:pt x="3013" y="483"/>
                    <a:pt x="3013" y="1080"/>
                  </a:cubicBezTo>
                  <a:lnTo>
                    <a:pt x="3013" y="8639"/>
                  </a:lnTo>
                  <a:lnTo>
                    <a:pt x="0" y="10798"/>
                  </a:lnTo>
                  <a:lnTo>
                    <a:pt x="3013" y="12958"/>
                  </a:lnTo>
                  <a:lnTo>
                    <a:pt x="3013" y="20520"/>
                  </a:lnTo>
                  <a:cubicBezTo>
                    <a:pt x="3013" y="21117"/>
                    <a:pt x="3350" y="21600"/>
                    <a:pt x="3766" y="21600"/>
                  </a:cubicBezTo>
                  <a:lnTo>
                    <a:pt x="20847" y="21600"/>
                  </a:lnTo>
                  <a:cubicBezTo>
                    <a:pt x="21263" y="21600"/>
                    <a:pt x="21600" y="21117"/>
                    <a:pt x="21600" y="20520"/>
                  </a:cubicBezTo>
                  <a:lnTo>
                    <a:pt x="21600" y="1080"/>
                  </a:lnTo>
                  <a:cubicBezTo>
                    <a:pt x="21600" y="483"/>
                    <a:pt x="21263" y="0"/>
                    <a:pt x="20847" y="0"/>
                  </a:cubicBezTo>
                  <a:lnTo>
                    <a:pt x="3766" y="0"/>
                  </a:lnTo>
                  <a:close/>
                </a:path>
              </a:pathLst>
            </a:cu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2194" name="Varying the word order such as moving an adverbial."/>
            <p:cNvSpPr txBox="1"/>
            <p:nvPr/>
          </p:nvSpPr>
          <p:spPr>
            <a:xfrm>
              <a:off x="0" y="1015383"/>
              <a:ext cx="3960815" cy="731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1" tIns="27091" rIns="27091" bIns="27091" numCol="1" anchor="ctr">
              <a:spAutoFit/>
            </a:bodyPr>
            <a:lstStyle>
              <a:lvl1pPr algn="l" defTabSz="587022">
                <a:defRPr sz="2200">
                  <a:latin typeface="Helvetica Neue Medium"/>
                  <a:ea typeface="Helvetica Neue Medium"/>
                  <a:cs typeface="Helvetica Neue Medium"/>
                  <a:sym typeface="Helvetica Neue Medium"/>
                </a:defRPr>
              </a:lvl1pPr>
            </a:lstStyle>
            <a:p>
              <a:pPr/>
              <a:r>
                <a:t>Varying the word order such as moving an adverbial.</a:t>
              </a:r>
            </a:p>
          </p:txBody>
        </p:sp>
      </p:grpSp>
      <p:grpSp>
        <p:nvGrpSpPr>
          <p:cNvPr id="2198" name="Insert adjectives to describe nouns or adverbs to tell us more about the verb."/>
          <p:cNvGrpSpPr/>
          <p:nvPr/>
        </p:nvGrpSpPr>
        <p:grpSpPr>
          <a:xfrm>
            <a:off x="18971" y="725858"/>
            <a:ext cx="5104692" cy="3560497"/>
            <a:chOff x="-1" y="0"/>
            <a:chExt cx="5104691" cy="3560495"/>
          </a:xfrm>
        </p:grpSpPr>
        <p:sp>
          <p:nvSpPr>
            <p:cNvPr id="2196" name="Shape"/>
            <p:cNvSpPr/>
            <p:nvPr/>
          </p:nvSpPr>
          <p:spPr>
            <a:xfrm>
              <a:off x="-1" y="-1"/>
              <a:ext cx="5104690" cy="3560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66" y="0"/>
                  </a:moveTo>
                  <a:cubicBezTo>
                    <a:pt x="3350" y="0"/>
                    <a:pt x="3013" y="483"/>
                    <a:pt x="3013" y="1080"/>
                  </a:cubicBezTo>
                  <a:lnTo>
                    <a:pt x="3013" y="8639"/>
                  </a:lnTo>
                  <a:lnTo>
                    <a:pt x="0" y="10798"/>
                  </a:lnTo>
                  <a:lnTo>
                    <a:pt x="3013" y="12958"/>
                  </a:lnTo>
                  <a:lnTo>
                    <a:pt x="3013" y="20520"/>
                  </a:lnTo>
                  <a:cubicBezTo>
                    <a:pt x="3013" y="21117"/>
                    <a:pt x="3350" y="21600"/>
                    <a:pt x="3766" y="21600"/>
                  </a:cubicBezTo>
                  <a:lnTo>
                    <a:pt x="20847" y="21600"/>
                  </a:lnTo>
                  <a:cubicBezTo>
                    <a:pt x="21263" y="21600"/>
                    <a:pt x="21600" y="21117"/>
                    <a:pt x="21600" y="20520"/>
                  </a:cubicBezTo>
                  <a:lnTo>
                    <a:pt x="21600" y="1080"/>
                  </a:lnTo>
                  <a:cubicBezTo>
                    <a:pt x="21600" y="483"/>
                    <a:pt x="21263" y="0"/>
                    <a:pt x="20847" y="0"/>
                  </a:cubicBezTo>
                  <a:lnTo>
                    <a:pt x="3766" y="0"/>
                  </a:lnTo>
                  <a:close/>
                </a:path>
              </a:pathLst>
            </a:cu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2197" name="Insert adjectives to describe nouns or adverbs to tell us more about the verb."/>
            <p:cNvSpPr txBox="1"/>
            <p:nvPr/>
          </p:nvSpPr>
          <p:spPr>
            <a:xfrm>
              <a:off x="-2" y="1087659"/>
              <a:ext cx="5104692" cy="13851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1" tIns="27091" rIns="27091" bIns="27091" numCol="1" anchor="ctr">
              <a:noAutofit/>
            </a:bodyPr>
            <a:lstStyle>
              <a:lvl1pPr algn="l" defTabSz="587022">
                <a:defRPr sz="2200">
                  <a:latin typeface="Helvetica Neue Medium"/>
                  <a:ea typeface="Helvetica Neue Medium"/>
                  <a:cs typeface="Helvetica Neue Medium"/>
                  <a:sym typeface="Helvetica Neue Medium"/>
                </a:defRPr>
              </a:lvl1pPr>
            </a:lstStyle>
            <a:p>
              <a:pPr/>
              <a:r>
                <a:t>Insert adjectives to describe nouns or adverbs to tell us more about the verb.</a:t>
              </a:r>
            </a:p>
          </p:txBody>
        </p:sp>
      </p:grpSp>
      <p:grpSp>
        <p:nvGrpSpPr>
          <p:cNvPr id="2201" name="Add a clause or phrase to provide more background information."/>
          <p:cNvGrpSpPr/>
          <p:nvPr/>
        </p:nvGrpSpPr>
        <p:grpSpPr>
          <a:xfrm>
            <a:off x="84795" y="4820715"/>
            <a:ext cx="3960817" cy="2762652"/>
            <a:chOff x="0" y="0"/>
            <a:chExt cx="3960815" cy="2762650"/>
          </a:xfrm>
        </p:grpSpPr>
        <p:sp>
          <p:nvSpPr>
            <p:cNvPr id="2199" name="Shape"/>
            <p:cNvSpPr/>
            <p:nvPr/>
          </p:nvSpPr>
          <p:spPr>
            <a:xfrm>
              <a:off x="-1" y="0"/>
              <a:ext cx="3960816" cy="2762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66" y="0"/>
                  </a:moveTo>
                  <a:cubicBezTo>
                    <a:pt x="3350" y="0"/>
                    <a:pt x="3013" y="483"/>
                    <a:pt x="3013" y="1080"/>
                  </a:cubicBezTo>
                  <a:lnTo>
                    <a:pt x="3013" y="8639"/>
                  </a:lnTo>
                  <a:lnTo>
                    <a:pt x="0" y="10798"/>
                  </a:lnTo>
                  <a:lnTo>
                    <a:pt x="3013" y="12958"/>
                  </a:lnTo>
                  <a:lnTo>
                    <a:pt x="3013" y="20520"/>
                  </a:lnTo>
                  <a:cubicBezTo>
                    <a:pt x="3013" y="21117"/>
                    <a:pt x="3350" y="21600"/>
                    <a:pt x="3766" y="21600"/>
                  </a:cubicBezTo>
                  <a:lnTo>
                    <a:pt x="20847" y="21600"/>
                  </a:lnTo>
                  <a:cubicBezTo>
                    <a:pt x="21263" y="21600"/>
                    <a:pt x="21600" y="21117"/>
                    <a:pt x="21600" y="20520"/>
                  </a:cubicBezTo>
                  <a:lnTo>
                    <a:pt x="21600" y="1080"/>
                  </a:lnTo>
                  <a:cubicBezTo>
                    <a:pt x="21600" y="483"/>
                    <a:pt x="21263" y="0"/>
                    <a:pt x="20847" y="0"/>
                  </a:cubicBezTo>
                  <a:lnTo>
                    <a:pt x="3766" y="0"/>
                  </a:lnTo>
                  <a:close/>
                </a:path>
              </a:pathLst>
            </a:cu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2200" name="Add a clause or phrase to provide more background information."/>
            <p:cNvSpPr txBox="1"/>
            <p:nvPr/>
          </p:nvSpPr>
          <p:spPr>
            <a:xfrm>
              <a:off x="0" y="843933"/>
              <a:ext cx="3960814" cy="1074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1" tIns="27091" rIns="27091" bIns="27091" numCol="1" anchor="ctr">
              <a:spAutoFit/>
            </a:bodyPr>
            <a:lstStyle>
              <a:lvl1pPr algn="l" defTabSz="587022">
                <a:defRPr sz="2200">
                  <a:latin typeface="Helvetica Neue Medium"/>
                  <a:ea typeface="Helvetica Neue Medium"/>
                  <a:cs typeface="Helvetica Neue Medium"/>
                  <a:sym typeface="Helvetica Neue Medium"/>
                </a:defRPr>
              </a:lvl1pPr>
            </a:lstStyle>
            <a:p>
              <a:pPr/>
              <a:r>
                <a:t>Add a clause or phrase to provide more background information.</a:t>
              </a:r>
            </a:p>
          </p:txBody>
        </p:sp>
      </p:grpSp>
      <p:grpSp>
        <p:nvGrpSpPr>
          <p:cNvPr id="2204" name="Reduce the sentence to its bare essentials and perhaps change the noun to a pronoun."/>
          <p:cNvGrpSpPr/>
          <p:nvPr/>
        </p:nvGrpSpPr>
        <p:grpSpPr>
          <a:xfrm>
            <a:off x="4111865" y="4820715"/>
            <a:ext cx="3960819" cy="2762652"/>
            <a:chOff x="0" y="0"/>
            <a:chExt cx="3960817" cy="2762650"/>
          </a:xfrm>
        </p:grpSpPr>
        <p:sp>
          <p:nvSpPr>
            <p:cNvPr id="2202" name="Shape"/>
            <p:cNvSpPr/>
            <p:nvPr/>
          </p:nvSpPr>
          <p:spPr>
            <a:xfrm>
              <a:off x="-1" y="0"/>
              <a:ext cx="3960817" cy="2762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66" y="0"/>
                  </a:moveTo>
                  <a:cubicBezTo>
                    <a:pt x="3350" y="0"/>
                    <a:pt x="3013" y="483"/>
                    <a:pt x="3013" y="1080"/>
                  </a:cubicBezTo>
                  <a:lnTo>
                    <a:pt x="3013" y="8639"/>
                  </a:lnTo>
                  <a:lnTo>
                    <a:pt x="0" y="10798"/>
                  </a:lnTo>
                  <a:lnTo>
                    <a:pt x="3013" y="12958"/>
                  </a:lnTo>
                  <a:lnTo>
                    <a:pt x="3013" y="20520"/>
                  </a:lnTo>
                  <a:cubicBezTo>
                    <a:pt x="3013" y="21117"/>
                    <a:pt x="3350" y="21600"/>
                    <a:pt x="3766" y="21600"/>
                  </a:cubicBezTo>
                  <a:lnTo>
                    <a:pt x="20847" y="21600"/>
                  </a:lnTo>
                  <a:cubicBezTo>
                    <a:pt x="21263" y="21600"/>
                    <a:pt x="21600" y="21117"/>
                    <a:pt x="21600" y="20520"/>
                  </a:cubicBezTo>
                  <a:lnTo>
                    <a:pt x="21600" y="1080"/>
                  </a:lnTo>
                  <a:cubicBezTo>
                    <a:pt x="21600" y="483"/>
                    <a:pt x="21263" y="0"/>
                    <a:pt x="20847" y="0"/>
                  </a:cubicBezTo>
                  <a:lnTo>
                    <a:pt x="3766" y="0"/>
                  </a:lnTo>
                  <a:close/>
                </a:path>
              </a:pathLst>
            </a:cu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2203" name="Reduce the sentence to its bare essentials and perhaps change the noun to a pronoun."/>
            <p:cNvSpPr txBox="1"/>
            <p:nvPr/>
          </p:nvSpPr>
          <p:spPr>
            <a:xfrm>
              <a:off x="-1" y="672483"/>
              <a:ext cx="3960818" cy="1417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1" tIns="27091" rIns="27091" bIns="27091" numCol="1" anchor="ctr">
              <a:spAutoFit/>
            </a:bodyPr>
            <a:lstStyle>
              <a:lvl1pPr algn="l" defTabSz="587022">
                <a:defRPr sz="2200">
                  <a:latin typeface="Helvetica Neue Medium"/>
                  <a:ea typeface="Helvetica Neue Medium"/>
                  <a:cs typeface="Helvetica Neue Medium"/>
                  <a:sym typeface="Helvetica Neue Medium"/>
                </a:defRPr>
              </a:lvl1pPr>
            </a:lstStyle>
            <a:p>
              <a:pPr/>
              <a:r>
                <a:t>Reduce the sentence to its bare essentials and perhaps change the noun to a pronoun.</a:t>
              </a:r>
            </a:p>
          </p:txBody>
        </p:sp>
      </p:gr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06" name="In an intervention group the sentence daily will work really well to support."/>
          <p:cNvSpPr txBox="1"/>
          <p:nvPr/>
        </p:nvSpPr>
        <p:spPr>
          <a:xfrm>
            <a:off x="35762" y="769980"/>
            <a:ext cx="12933275" cy="11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 an intervention group the sentence daily will work really well to support.</a:t>
            </a:r>
          </a:p>
        </p:txBody>
      </p:sp>
      <p:sp>
        <p:nvSpPr>
          <p:cNvPr id="2207" name="Science - topic is Living things and their habitats. So I could use information gap task to compare and contrast different animals and their features"/>
          <p:cNvSpPr txBox="1"/>
          <p:nvPr/>
        </p:nvSpPr>
        <p:spPr>
          <a:xfrm>
            <a:off x="144549" y="2298368"/>
            <a:ext cx="12495277"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Science - topic is Living things and their habitats. So I could use information gap task to compare and contrast different animals and their features</a:t>
            </a:r>
          </a:p>
        </p:txBody>
      </p:sp>
      <p:sp>
        <p:nvSpPr>
          <p:cNvPr id="2208" name="We could use the tell me grid for our topics; Ancient Egypt, Ancient Greece, class names (Saltaire and Jowett) research. History focus here"/>
          <p:cNvSpPr txBox="1"/>
          <p:nvPr/>
        </p:nvSpPr>
        <p:spPr>
          <a:xfrm>
            <a:off x="263676" y="4372855"/>
            <a:ext cx="12477447"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We could use the tell me grid for our topics; Ancient Egypt, Ancient Greece, class names (Saltaire and Jowett) research. History focus here</a:t>
            </a:r>
          </a:p>
        </p:txBody>
      </p:sp>
      <p:sp>
        <p:nvSpPr>
          <p:cNvPr id="2209" name="Tell me grid:  Ancient Greeks (History)  I actually used information gap teaching ancient greeks also to compare Spartans and Atheneans"/>
          <p:cNvSpPr txBox="1"/>
          <p:nvPr/>
        </p:nvSpPr>
        <p:spPr>
          <a:xfrm>
            <a:off x="457730" y="6802208"/>
            <a:ext cx="11868913" cy="1727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Tell me grid:  Ancient Greeks (History)  I actually used information gap teaching ancient greeks also to compare Spartans and Atheneans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05" name="Surveying the text"/>
          <p:cNvSpPr txBox="1"/>
          <p:nvPr>
            <p:ph type="title" idx="4294967295"/>
          </p:nvPr>
        </p:nvSpPr>
        <p:spPr>
          <a:xfrm>
            <a:off x="3019212" y="1512145"/>
            <a:ext cx="7802882"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Surveying the text</a:t>
            </a:r>
          </a:p>
        </p:txBody>
      </p:sp>
      <p:sp>
        <p:nvSpPr>
          <p:cNvPr id="1706" name="Punctuation…"/>
          <p:cNvSpPr txBox="1"/>
          <p:nvPr>
            <p:ph type="body" sz="quarter" idx="4294967295"/>
          </p:nvPr>
        </p:nvSpPr>
        <p:spPr>
          <a:xfrm>
            <a:off x="2734733" y="2871892"/>
            <a:ext cx="3820162" cy="4714242"/>
          </a:xfrm>
          <a:prstGeom prst="rect">
            <a:avLst/>
          </a:prstGeom>
        </p:spPr>
        <p:txBody>
          <a:bodyPr lIns="54185" tIns="54185" rIns="54185" bIns="54185" anchor="t"/>
          <a:lstStyle/>
          <a:p>
            <a:pPr marL="355600" indent="-355600" defTabSz="832307">
              <a:spcBef>
                <a:spcPts val="700"/>
              </a:spcBef>
              <a:buSzPct val="125000"/>
              <a:defRPr sz="2600">
                <a:latin typeface="Arial"/>
                <a:ea typeface="Arial"/>
                <a:cs typeface="Arial"/>
                <a:sym typeface="Arial"/>
              </a:defRPr>
            </a:pPr>
            <a:r>
              <a:t>Punctuation</a:t>
            </a:r>
          </a:p>
          <a:p>
            <a:pPr marL="355600" indent="-355600" defTabSz="832307">
              <a:spcBef>
                <a:spcPts val="700"/>
              </a:spcBef>
              <a:buSzPct val="125000"/>
              <a:defRPr sz="2600">
                <a:latin typeface="Arial"/>
                <a:ea typeface="Arial"/>
                <a:cs typeface="Arial"/>
                <a:sym typeface="Arial"/>
              </a:defRPr>
            </a:pPr>
            <a:r>
              <a:t>Names</a:t>
            </a:r>
          </a:p>
          <a:p>
            <a:pPr marL="355600" indent="-355600" defTabSz="832307">
              <a:spcBef>
                <a:spcPts val="700"/>
              </a:spcBef>
              <a:buSzPct val="125000"/>
              <a:defRPr sz="2600">
                <a:latin typeface="Arial"/>
                <a:ea typeface="Arial"/>
                <a:cs typeface="Arial"/>
                <a:sym typeface="Arial"/>
              </a:defRPr>
            </a:pPr>
            <a:r>
              <a:t>Run ons</a:t>
            </a:r>
          </a:p>
          <a:p>
            <a:pPr marL="355600" indent="-355600" defTabSz="832307">
              <a:spcBef>
                <a:spcPts val="700"/>
              </a:spcBef>
              <a:buSzPct val="125000"/>
              <a:defRPr sz="2600">
                <a:latin typeface="Arial"/>
                <a:ea typeface="Arial"/>
                <a:cs typeface="Arial"/>
                <a:sym typeface="Arial"/>
              </a:defRPr>
            </a:pPr>
            <a:r>
              <a:t>Chunking</a:t>
            </a:r>
          </a:p>
          <a:p>
            <a:pPr marL="355600" indent="-355600" defTabSz="832307">
              <a:spcBef>
                <a:spcPts val="700"/>
              </a:spcBef>
              <a:buSzPct val="125000"/>
              <a:defRPr sz="2600">
                <a:latin typeface="Arial"/>
                <a:ea typeface="Arial"/>
                <a:cs typeface="Arial"/>
                <a:sym typeface="Arial"/>
              </a:defRPr>
            </a:pPr>
            <a:r>
              <a:t>Dialogue</a:t>
            </a:r>
          </a:p>
          <a:p>
            <a:pPr marL="355600" indent="-355600" defTabSz="832307">
              <a:spcBef>
                <a:spcPts val="700"/>
              </a:spcBef>
              <a:buSzPct val="125000"/>
              <a:defRPr sz="2600">
                <a:latin typeface="Arial"/>
                <a:ea typeface="Arial"/>
                <a:cs typeface="Arial"/>
                <a:sym typeface="Arial"/>
              </a:defRPr>
            </a:pPr>
            <a:r>
              <a:t>Speech verbs</a:t>
            </a:r>
          </a:p>
          <a:p>
            <a:pPr marL="355600" indent="-355600" defTabSz="832307">
              <a:spcBef>
                <a:spcPts val="700"/>
              </a:spcBef>
              <a:buSzPct val="125000"/>
              <a:defRPr sz="2600">
                <a:latin typeface="Arial"/>
                <a:ea typeface="Arial"/>
                <a:cs typeface="Arial"/>
                <a:sym typeface="Arial"/>
              </a:defRPr>
            </a:pPr>
            <a:r>
              <a:t>Challenging vocabulary</a:t>
            </a:r>
          </a:p>
          <a:p>
            <a:pPr marL="355600" indent="-355600" defTabSz="832307">
              <a:spcBef>
                <a:spcPts val="700"/>
              </a:spcBef>
              <a:buSzPct val="125000"/>
              <a:defRPr sz="2600">
                <a:latin typeface="Arial"/>
                <a:ea typeface="Arial"/>
                <a:cs typeface="Arial"/>
                <a:sym typeface="Arial"/>
              </a:defRPr>
            </a:pPr>
            <a:r>
              <a:t>Text Organisation clues</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11" name="Take it apart - when we go on class trips, get the leaflet and see if they can work out where they're going (Leeds City Museum) or even put it back together"/>
          <p:cNvSpPr txBox="1"/>
          <p:nvPr/>
        </p:nvSpPr>
        <p:spPr>
          <a:xfrm>
            <a:off x="186109" y="608559"/>
            <a:ext cx="12409323" cy="17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Take it apart - when we go on class trips, get the leaflet and see if they can work out where they're going (Leeds City Museum) or even put it back together</a:t>
            </a:r>
          </a:p>
        </p:txBody>
      </p:sp>
      <p:sp>
        <p:nvSpPr>
          <p:cNvPr id="2212" name="We were discussing Info Gap and how AMAZING that will be instead of children using ICT to research and basically copy text word for word. This activity gets the children to scan, understand the text and make notes. Then the partner has to listen and make"/>
          <p:cNvSpPr txBox="1"/>
          <p:nvPr/>
        </p:nvSpPr>
        <p:spPr>
          <a:xfrm>
            <a:off x="61750" y="2954981"/>
            <a:ext cx="12658040" cy="44575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We were discussing Info Gap and how AMAZING that will be instead of children using ICT to research and basically copy text word for word. This activity gets the children to scan, understand the text and make notes. Then the partner has to listen and make their own notes so it makes sense to them. Therefore, the work produced at the end will be completely their own work that they understand. I am going to do this when we research who lived at Shibden Hall in Tudor times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14" name="I'm going to adapt the tell me grid to fit in colour coding as well to help children access the information so instead of places, use where. Instead of people/plants, use who/what. Instead of time, use when/how. Then can adapt up to vocabulary terms to s"/>
          <p:cNvSpPr txBox="1"/>
          <p:nvPr/>
        </p:nvSpPr>
        <p:spPr>
          <a:xfrm>
            <a:off x="119531" y="4932283"/>
            <a:ext cx="12375034" cy="28192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I'm going to adapt the tell me grid to fit in colour coding as well to help children access the information so instead of places, use where. Instead of people/plants, use who/what. Instead of time, use when/how. Then can adapt up to vocabulary terms to support understanding</a:t>
            </a:r>
          </a:p>
        </p:txBody>
      </p:sp>
      <p:sp>
        <p:nvSpPr>
          <p:cNvPr id="2215" name="Tell me grid - all subjects incl’ curriculum. Useful across the board. Adapt titles. Modelling - writing lessons."/>
          <p:cNvSpPr txBox="1"/>
          <p:nvPr/>
        </p:nvSpPr>
        <p:spPr>
          <a:xfrm>
            <a:off x="458112" y="2641187"/>
            <a:ext cx="12342573"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Tell me grid - all subjects incl’ curriculum. Useful across the board. Adapt titles. Modelling - writing lessons.</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217" name="Building and joining sentences"/>
          <p:cNvSpPr txBox="1"/>
          <p:nvPr>
            <p:ph type="title" idx="4294967295"/>
          </p:nvPr>
        </p:nvSpPr>
        <p:spPr>
          <a:xfrm>
            <a:off x="1627307" y="205197"/>
            <a:ext cx="4191005" cy="574041"/>
          </a:xfrm>
          <a:prstGeom prst="rect">
            <a:avLst/>
          </a:prstGeom>
        </p:spPr>
        <p:txBody>
          <a:bodyPr lIns="20320" tIns="20320" rIns="20320" bIns="20320" anchor="t"/>
          <a:lstStyle>
            <a:lvl1pPr algn="l" defTabSz="693572">
              <a:lnSpc>
                <a:spcPct val="80000"/>
              </a:lnSpc>
              <a:defRPr b="1" spc="-100" sz="2300">
                <a:latin typeface="+mn-lt"/>
                <a:ea typeface="+mn-ea"/>
                <a:cs typeface="+mn-cs"/>
                <a:sym typeface="Helvetica Neue"/>
              </a:defRPr>
            </a:lvl1pPr>
          </a:lstStyle>
          <a:p>
            <a:pPr/>
            <a:r>
              <a:t>Building and joining sentences</a:t>
            </a:r>
          </a:p>
        </p:txBody>
      </p:sp>
      <p:sp>
        <p:nvSpPr>
          <p:cNvPr id="2218" name="Monday: Introduce the basic sentence + adding in…"/>
          <p:cNvSpPr txBox="1"/>
          <p:nvPr/>
        </p:nvSpPr>
        <p:spPr>
          <a:xfrm>
            <a:off x="1646652" y="1446316"/>
            <a:ext cx="9021252" cy="7114878"/>
          </a:xfrm>
          <a:prstGeom prst="rect">
            <a:avLst/>
          </a:prstGeom>
          <a:ln w="12700">
            <a:miter lim="400000"/>
          </a:ln>
          <a:extLst>
            <a:ext uri="{C572A759-6A51-4108-AA02-DFA0A04FC94B}">
              <ma14:wrappingTextBoxFlag xmlns:ma14="http://schemas.microsoft.com/office/mac/drawingml/2011/main" val="1"/>
            </a:ext>
          </a:extLst>
        </p:spPr>
        <p:txBody>
          <a:bodyPr lIns="20320" tIns="20320" rIns="20320" bIns="20320">
            <a:spAutoFit/>
          </a:bodyPr>
          <a:lstStyle/>
          <a:p>
            <a:pPr algn="l" defTabSz="252870">
              <a:defRPr b="1" sz="2600"/>
            </a:pPr>
            <a:r>
              <a:t>Monday:</a:t>
            </a:r>
            <a:r>
              <a:rPr b="0"/>
              <a:t> Introduce the basic sentence </a:t>
            </a:r>
            <a:r>
              <a:t>+ adding in</a:t>
            </a:r>
          </a:p>
          <a:p>
            <a:pPr algn="l" defTabSz="252870">
              <a:defRPr b="1" sz="2600"/>
            </a:pPr>
          </a:p>
          <a:p>
            <a:pPr algn="l" defTabSz="252870">
              <a:defRPr b="1" sz="2600"/>
            </a:pPr>
          </a:p>
          <a:p>
            <a:pPr algn="l" defTabSz="252870">
              <a:defRPr b="1" sz="2600"/>
            </a:pPr>
            <a:r>
              <a:t>Tuesday: </a:t>
            </a:r>
            <a:r>
              <a:rPr b="0"/>
              <a:t>Revisit the basic sentence + adding in + can we </a:t>
            </a:r>
            <a:r>
              <a:t>add on</a:t>
            </a:r>
            <a:r>
              <a:rPr b="0"/>
              <a:t>?</a:t>
            </a:r>
          </a:p>
          <a:p>
            <a:pPr algn="l" defTabSz="252870">
              <a:defRPr sz="2600"/>
            </a:pPr>
          </a:p>
          <a:p>
            <a:pPr algn="l" defTabSz="252870">
              <a:defRPr sz="2600"/>
            </a:pPr>
          </a:p>
          <a:p>
            <a:pPr algn="l" defTabSz="252870">
              <a:defRPr b="1" sz="2600"/>
            </a:pPr>
            <a:r>
              <a:t>Wednesday:</a:t>
            </a:r>
            <a:r>
              <a:rPr b="0"/>
              <a:t> </a:t>
            </a:r>
            <a:r>
              <a:t> </a:t>
            </a:r>
            <a:r>
              <a:rPr b="0"/>
              <a:t>Revisit the basic sentence + adding in + adding on can we </a:t>
            </a:r>
            <a:r>
              <a:t>change words or</a:t>
            </a:r>
            <a:r>
              <a:rPr i="1" sz="3700"/>
              <a:t> word order</a:t>
            </a:r>
            <a:r>
              <a:rPr sz="3700"/>
              <a:t>?</a:t>
            </a:r>
            <a:endParaRPr sz="3700"/>
          </a:p>
          <a:p>
            <a:pPr algn="l" defTabSz="252870">
              <a:defRPr b="1" sz="2600"/>
            </a:pPr>
          </a:p>
          <a:p>
            <a:pPr algn="l" defTabSz="252870">
              <a:defRPr b="1" sz="2600"/>
            </a:pPr>
          </a:p>
          <a:p>
            <a:pPr algn="l" defTabSz="252870">
              <a:defRPr b="1" sz="2600"/>
            </a:pPr>
          </a:p>
          <a:p>
            <a:pPr algn="l" defTabSz="252870">
              <a:defRPr b="1" sz="2600"/>
            </a:pPr>
            <a:r>
              <a:t>Thursday:</a:t>
            </a:r>
            <a:r>
              <a:rPr b="0"/>
              <a:t> </a:t>
            </a:r>
            <a:r>
              <a:t>Add another sentence</a:t>
            </a:r>
            <a:r>
              <a:rPr b="0"/>
              <a:t> </a:t>
            </a:r>
          </a:p>
          <a:p>
            <a:pPr algn="l" defTabSz="252870">
              <a:defRPr sz="2600"/>
            </a:pPr>
          </a:p>
          <a:p>
            <a:pPr algn="l" defTabSz="252870">
              <a:defRPr sz="2600"/>
            </a:pPr>
          </a:p>
          <a:p>
            <a:pPr algn="l" defTabSz="252870">
              <a:defRPr sz="2600"/>
            </a:pPr>
          </a:p>
          <a:p>
            <a:pPr algn="l" defTabSz="252870">
              <a:defRPr b="1" sz="2600"/>
            </a:pPr>
            <a:r>
              <a:t>Friday:</a:t>
            </a:r>
            <a:r>
              <a:rPr b="0"/>
              <a:t> Could we </a:t>
            </a:r>
            <a:r>
              <a:t>join sentences?</a:t>
            </a:r>
          </a:p>
        </p:txBody>
      </p:sp>
      <p:sp>
        <p:nvSpPr>
          <p:cNvPr id="2219" name="The great white shark is big."/>
          <p:cNvSpPr txBox="1"/>
          <p:nvPr/>
        </p:nvSpPr>
        <p:spPr>
          <a:xfrm>
            <a:off x="948612" y="858777"/>
            <a:ext cx="5837696"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800">
                <a:latin typeface="+mj-lt"/>
                <a:ea typeface="+mj-ea"/>
                <a:cs typeface="+mj-cs"/>
                <a:sym typeface="Helvetica"/>
              </a:defRPr>
            </a:lvl1pPr>
          </a:lstStyle>
          <a:p>
            <a:pPr/>
            <a:r>
              <a:t>The great white shark is big.</a:t>
            </a:r>
          </a:p>
        </p:txBody>
      </p:sp>
      <p:pic>
        <p:nvPicPr>
          <p:cNvPr id="2220" name="Image" descr="Image"/>
          <p:cNvPicPr>
            <a:picLocks noChangeAspect="1"/>
          </p:cNvPicPr>
          <p:nvPr/>
        </p:nvPicPr>
        <p:blipFill>
          <a:blip r:embed="rId2">
            <a:extLst/>
          </a:blip>
          <a:stretch>
            <a:fillRect/>
          </a:stretch>
        </p:blipFill>
        <p:spPr>
          <a:xfrm>
            <a:off x="5233992" y="5453505"/>
            <a:ext cx="7563791" cy="4276812"/>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D932"/>
        </a:solidFill>
      </p:bgPr>
    </p:bg>
    <p:spTree>
      <p:nvGrpSpPr>
        <p:cNvPr id="1" name=""/>
        <p:cNvGrpSpPr/>
        <p:nvPr/>
      </p:nvGrpSpPr>
      <p:grpSpPr>
        <a:xfrm>
          <a:off x="0" y="0"/>
          <a:ext cx="0" cy="0"/>
          <a:chOff x="0" y="0"/>
          <a:chExt cx="0" cy="0"/>
        </a:xfrm>
      </p:grpSpPr>
      <p:sp>
        <p:nvSpPr>
          <p:cNvPr id="2222" name="Adding in - adding on - changing words"/>
          <p:cNvSpPr txBox="1"/>
          <p:nvPr>
            <p:ph type="title" idx="4294967295"/>
          </p:nvPr>
        </p:nvSpPr>
        <p:spPr>
          <a:xfrm>
            <a:off x="108753" y="19491"/>
            <a:ext cx="3603911" cy="574045"/>
          </a:xfrm>
          <a:prstGeom prst="rect">
            <a:avLst/>
          </a:prstGeom>
        </p:spPr>
        <p:txBody>
          <a:bodyPr lIns="20319" tIns="20319" rIns="20319" bIns="20319" anchor="t"/>
          <a:lstStyle>
            <a:lvl1pPr algn="l" defTabSz="677964">
              <a:lnSpc>
                <a:spcPct val="80000"/>
              </a:lnSpc>
              <a:defRPr b="1" spc="-115" sz="3230">
                <a:latin typeface="+mn-lt"/>
                <a:ea typeface="+mn-ea"/>
                <a:cs typeface="+mn-cs"/>
                <a:sym typeface="Helvetica Neue"/>
              </a:defRPr>
            </a:lvl1pPr>
          </a:lstStyle>
          <a:p>
            <a:pPr/>
            <a:r>
              <a:t>Sentence Daily - Y2</a:t>
            </a:r>
          </a:p>
        </p:txBody>
      </p:sp>
      <p:sp>
        <p:nvSpPr>
          <p:cNvPr id="2223" name="Monday: I want her to find a loyal friend.  + adding in…"/>
          <p:cNvSpPr txBox="1"/>
          <p:nvPr/>
        </p:nvSpPr>
        <p:spPr>
          <a:xfrm>
            <a:off x="34143" y="4224841"/>
            <a:ext cx="8003870" cy="6948125"/>
          </a:xfrm>
          <a:prstGeom prst="rect">
            <a:avLst/>
          </a:prstGeom>
          <a:ln w="12700">
            <a:miter lim="400000"/>
          </a:ln>
          <a:extLst>
            <a:ext uri="{C572A759-6A51-4108-AA02-DFA0A04FC94B}">
              <ma14:wrappingTextBoxFlag xmlns:ma14="http://schemas.microsoft.com/office/mac/drawingml/2011/main" val="1"/>
            </a:ext>
          </a:extLst>
        </p:spPr>
        <p:txBody>
          <a:bodyPr lIns="20319" tIns="20319" rIns="20319" bIns="20319">
            <a:spAutoFit/>
          </a:bodyPr>
          <a:lstStyle/>
          <a:p>
            <a:pPr algn="l" defTabSz="252870">
              <a:defRPr b="1" sz="2600"/>
            </a:pPr>
            <a:r>
              <a:t>Monday:</a:t>
            </a:r>
            <a:r>
              <a:rPr b="0"/>
              <a:t>  </a:t>
            </a:r>
            <a:r>
              <a:rPr>
                <a:solidFill>
                  <a:schemeClr val="accent5"/>
                </a:solidFill>
              </a:rPr>
              <a:t>+ adding in</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Tuesday:</a:t>
            </a:r>
            <a:r>
              <a:rPr b="0"/>
              <a:t> </a:t>
            </a:r>
            <a:r>
              <a:rPr>
                <a:solidFill>
                  <a:srgbClr val="CC503E"/>
                </a:solidFill>
              </a:rPr>
              <a:t>+ adding on</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Wednesday:</a:t>
            </a:r>
            <a:r>
              <a:rPr b="0"/>
              <a:t> </a:t>
            </a:r>
            <a:r>
              <a:rPr>
                <a:solidFill>
                  <a:srgbClr val="CC503E"/>
                </a:solidFill>
              </a:rPr>
              <a:t>+changing words</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solidFill>
                  <a:schemeClr val="accent5"/>
                </a:solidFill>
              </a:defRPr>
            </a:pPr>
          </a:p>
          <a:p>
            <a:pPr algn="l" defTabSz="252870">
              <a:defRPr b="1" sz="2600"/>
            </a:pPr>
            <a:r>
              <a:t>Thursday:</a:t>
            </a:r>
            <a:r>
              <a:rPr b="0"/>
              <a:t> </a:t>
            </a:r>
            <a:r>
              <a:t> </a:t>
            </a:r>
            <a:r>
              <a:rPr b="0"/>
              <a:t>+</a:t>
            </a:r>
            <a:r>
              <a:rPr>
                <a:solidFill>
                  <a:schemeClr val="accent5"/>
                </a:solidFill>
              </a:rPr>
              <a:t>adding another sentence</a:t>
            </a:r>
            <a:r>
              <a:rPr b="0">
                <a:solidFill>
                  <a:schemeClr val="accent5"/>
                </a:solidFill>
              </a:rPr>
              <a:t> </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Friday:</a:t>
            </a:r>
            <a:r>
              <a:rPr b="0"/>
              <a:t> </a:t>
            </a:r>
            <a:r>
              <a:rPr>
                <a:solidFill>
                  <a:srgbClr val="CC503E"/>
                </a:solidFill>
              </a:rPr>
              <a:t>+joining sentences?</a:t>
            </a:r>
          </a:p>
        </p:txBody>
      </p:sp>
      <p:graphicFrame>
        <p:nvGraphicFramePr>
          <p:cNvPr id="2224" name="Table"/>
          <p:cNvGraphicFramePr/>
          <p:nvPr/>
        </p:nvGraphicFramePr>
        <p:xfrm>
          <a:off x="623037" y="474380"/>
          <a:ext cx="10953334" cy="408800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75079"/>
                <a:gridCol w="5475079"/>
              </a:tblGrid>
              <a:tr h="743703">
                <a:tc gridSpan="2">
                  <a:txBody>
                    <a:bodyPr/>
                    <a:lstStyle/>
                    <a:p>
                      <a:pPr algn="l" defTabSz="650240"/>
                      <a:r>
                        <a:rPr sz="2000">
                          <a:sym typeface="Helvetica Neue"/>
                        </a:rPr>
                        <a:t>Subordinating conditions ( when, that, because, if)</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590629">
                <a:tc gridSpan="2">
                  <a:txBody>
                    <a:bodyPr/>
                    <a:lstStyle/>
                    <a:p>
                      <a:pPr algn="l" defTabSz="650240"/>
                      <a:r>
                        <a:rPr sz="2000">
                          <a:sym typeface="Helvetica Neue"/>
                        </a:rPr>
                        <a:t>Coordinating conjunctions ( and, or, but)</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519979">
                <a:tc gridSpan="2">
                  <a:txBody>
                    <a:bodyPr/>
                    <a:lstStyle/>
                    <a:p>
                      <a:pPr algn="l" defTabSz="650240"/>
                      <a:r>
                        <a:rPr sz="2000">
                          <a:sym typeface="Helvetica Neue"/>
                        </a:rPr>
                        <a:t>Expanded noun phrases for description and specification </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2230284">
                <a:tc gridSpan="2">
                  <a:txBody>
                    <a:bodyPr/>
                    <a:lstStyle/>
                    <a:p>
                      <a:pPr algn="l" defTabSz="650240">
                        <a:defRPr b="1" sz="2000">
                          <a:sym typeface="Helvetica Neue"/>
                        </a:defRPr>
                      </a:pPr>
                      <a:r>
                        <a:t>Use of full stops, question marks and exclamation marks to demarcate sentences.</a:t>
                      </a:r>
                    </a:p>
                    <a:p>
                      <a:pPr algn="l" defTabSz="650240">
                        <a:defRPr sz="2000">
                          <a:sym typeface="Helvetica Neue"/>
                        </a:defRPr>
                      </a:pPr>
                      <a:r>
                        <a:t>Use of commas in lists</a:t>
                      </a:r>
                    </a:p>
                    <a:p>
                      <a:pPr algn="l" defTabSz="650240">
                        <a:defRPr sz="2000">
                          <a:sym typeface="Helvetica Neue"/>
                        </a:defRPr>
                      </a:pPr>
                      <a:r>
                        <a:t>Apostrophes to mark where letters are missing in spelling and to mark singular possession in nouns ( for example, the girl’s name)</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3"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6" name="Adding in - adding on - changing words"/>
          <p:cNvSpPr txBox="1"/>
          <p:nvPr>
            <p:ph type="title" idx="4294967295"/>
          </p:nvPr>
        </p:nvSpPr>
        <p:spPr>
          <a:xfrm>
            <a:off x="137065" y="486645"/>
            <a:ext cx="3603911" cy="574045"/>
          </a:xfrm>
          <a:prstGeom prst="rect">
            <a:avLst/>
          </a:prstGeom>
        </p:spPr>
        <p:txBody>
          <a:bodyPr lIns="20319" tIns="20319" rIns="20319" bIns="20319" anchor="t"/>
          <a:lstStyle>
            <a:lvl1pPr algn="l" defTabSz="677964">
              <a:lnSpc>
                <a:spcPct val="80000"/>
              </a:lnSpc>
              <a:defRPr b="1" spc="-115" sz="3230">
                <a:latin typeface="+mn-lt"/>
                <a:ea typeface="+mn-ea"/>
                <a:cs typeface="+mn-cs"/>
                <a:sym typeface="Helvetica Neue"/>
              </a:defRPr>
            </a:lvl1pPr>
          </a:lstStyle>
          <a:p>
            <a:pPr/>
            <a:r>
              <a:t>Sentence Daily - Y5</a:t>
            </a:r>
          </a:p>
        </p:txBody>
      </p:sp>
      <p:sp>
        <p:nvSpPr>
          <p:cNvPr id="2227" name="Monday: I want her to find a loyal friend.  + adding in…"/>
          <p:cNvSpPr txBox="1"/>
          <p:nvPr/>
        </p:nvSpPr>
        <p:spPr>
          <a:xfrm>
            <a:off x="189861" y="2101415"/>
            <a:ext cx="8003870" cy="6948125"/>
          </a:xfrm>
          <a:prstGeom prst="rect">
            <a:avLst/>
          </a:prstGeom>
          <a:ln w="12700">
            <a:miter lim="400000"/>
          </a:ln>
          <a:extLst>
            <a:ext uri="{C572A759-6A51-4108-AA02-DFA0A04FC94B}">
              <ma14:wrappingTextBoxFlag xmlns:ma14="http://schemas.microsoft.com/office/mac/drawingml/2011/main" val="1"/>
            </a:ext>
          </a:extLst>
        </p:spPr>
        <p:txBody>
          <a:bodyPr lIns="20319" tIns="20319" rIns="20319" bIns="20319">
            <a:spAutoFit/>
          </a:bodyPr>
          <a:lstStyle/>
          <a:p>
            <a:pPr algn="l" defTabSz="252870">
              <a:defRPr b="1" sz="2600"/>
            </a:pPr>
            <a:r>
              <a:t>Monday:</a:t>
            </a:r>
            <a:r>
              <a:rPr b="0"/>
              <a:t>  </a:t>
            </a:r>
            <a:r>
              <a:rPr>
                <a:solidFill>
                  <a:schemeClr val="accent5"/>
                </a:solidFill>
              </a:rPr>
              <a:t>+ adding in</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Tuesday:</a:t>
            </a:r>
            <a:r>
              <a:rPr b="0"/>
              <a:t> </a:t>
            </a:r>
            <a:r>
              <a:rPr>
                <a:solidFill>
                  <a:srgbClr val="CC503E"/>
                </a:solidFill>
              </a:rPr>
              <a:t>+ adding on</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Wednesday:</a:t>
            </a:r>
            <a:r>
              <a:rPr b="0"/>
              <a:t> </a:t>
            </a:r>
            <a:r>
              <a:rPr>
                <a:solidFill>
                  <a:srgbClr val="CC503E"/>
                </a:solidFill>
              </a:rPr>
              <a:t>+changing words</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solidFill>
                  <a:schemeClr val="accent5"/>
                </a:solidFill>
              </a:defRPr>
            </a:pPr>
          </a:p>
          <a:p>
            <a:pPr algn="l" defTabSz="252870">
              <a:defRPr b="1" sz="2600"/>
            </a:pPr>
            <a:r>
              <a:t>Thursday:</a:t>
            </a:r>
            <a:r>
              <a:rPr b="0"/>
              <a:t> </a:t>
            </a:r>
            <a:r>
              <a:t> </a:t>
            </a:r>
            <a:r>
              <a:rPr b="0"/>
              <a:t>+</a:t>
            </a:r>
            <a:r>
              <a:rPr>
                <a:solidFill>
                  <a:schemeClr val="accent5"/>
                </a:solidFill>
              </a:rPr>
              <a:t>adding another sentence</a:t>
            </a:r>
            <a:r>
              <a:rPr b="0">
                <a:solidFill>
                  <a:schemeClr val="accent5"/>
                </a:solidFill>
              </a:rPr>
              <a:t> </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Friday:</a:t>
            </a:r>
            <a:r>
              <a:rPr b="0"/>
              <a:t> </a:t>
            </a:r>
            <a:r>
              <a:rPr>
                <a:solidFill>
                  <a:srgbClr val="CC503E"/>
                </a:solidFill>
              </a:rPr>
              <a:t>+joining sentences?</a:t>
            </a:r>
          </a:p>
        </p:txBody>
      </p:sp>
      <p:graphicFrame>
        <p:nvGraphicFramePr>
          <p:cNvPr id="2228" name="Table"/>
          <p:cNvGraphicFramePr/>
          <p:nvPr/>
        </p:nvGraphicFramePr>
        <p:xfrm>
          <a:off x="4321592" y="708965"/>
          <a:ext cx="10879099" cy="343044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37962"/>
                <a:gridCol w="5437962"/>
              </a:tblGrid>
              <a:tr h="964369">
                <a:tc gridSpan="2">
                  <a:txBody>
                    <a:bodyPr/>
                    <a:lstStyle/>
                    <a:p>
                      <a:pPr algn="l" defTabSz="650240"/>
                      <a:r>
                        <a:rPr>
                          <a:sym typeface="Helvetica Neue"/>
                        </a:rPr>
                        <a:t>Relative clauses beginning with who, which, where, when, whose, that </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964369">
                <a:tc gridSpan="2">
                  <a:txBody>
                    <a:bodyPr/>
                    <a:lstStyle/>
                    <a:p>
                      <a:pPr algn="l" defTabSz="650240"/>
                      <a:r>
                        <a:rPr>
                          <a:sym typeface="Helvetica Neue"/>
                        </a:rPr>
                        <a:t>Indicating degrees of possibilities using adverbs ( perhaps, surely) or modal verbs( might, will, should, must)</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534164">
                <a:tc gridSpan="2">
                  <a:txBody>
                    <a:bodyPr/>
                    <a:lstStyle/>
                    <a:p>
                      <a:pPr algn="l" defTabSz="650240"/>
                      <a:r>
                        <a:rPr>
                          <a:sym typeface="Helvetica Neue"/>
                        </a:rPr>
                        <a:t>Adverbs (then, next, soon, therefore)</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964369">
                <a:tc gridSpan="2">
                  <a:txBody>
                    <a:bodyPr/>
                    <a:lstStyle/>
                    <a:p>
                      <a:pPr algn="l" defTabSz="650240">
                        <a:defRPr>
                          <a:sym typeface="Helvetica Neue"/>
                        </a:defRPr>
                      </a:pPr>
                      <a:r>
                        <a:t>Brackets, dashes or commas to indicate parentheses.</a:t>
                      </a:r>
                    </a:p>
                    <a:p>
                      <a:pPr algn="l" defTabSz="650240">
                        <a:defRPr>
                          <a:sym typeface="Helvetica Neue"/>
                        </a:defRPr>
                      </a:pPr>
                      <a:r>
                        <a:t>Use of commas to clarify meaning or avoid ambiguity.</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bl>
          </a:graphicData>
        </a:graphic>
      </p:graphicFrame>
      <p:sp>
        <p:nvSpPr>
          <p:cNvPr id="2229" name="Y2 - Use of full stops, question marks and exclamation marks…"/>
          <p:cNvSpPr txBox="1"/>
          <p:nvPr/>
        </p:nvSpPr>
        <p:spPr>
          <a:xfrm>
            <a:off x="3229504" y="4328573"/>
            <a:ext cx="7567507" cy="681820"/>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l" defTabSz="650240">
              <a:defRPr b="1" sz="2000"/>
            </a:pPr>
            <a:r>
              <a:t>Y2 - Use of full stops, question marks and exclamation marks </a:t>
            </a:r>
          </a:p>
          <a:p>
            <a:pPr algn="l" defTabSz="650240">
              <a:defRPr b="1" sz="2000"/>
            </a:pPr>
            <a:r>
              <a:t>to demarcate sentences.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7" grpId="1"/>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1" name="Adding in - adding on - changing words"/>
          <p:cNvSpPr txBox="1"/>
          <p:nvPr>
            <p:ph type="title" idx="4294967295"/>
          </p:nvPr>
        </p:nvSpPr>
        <p:spPr>
          <a:xfrm>
            <a:off x="165377" y="1307703"/>
            <a:ext cx="3603911" cy="574045"/>
          </a:xfrm>
          <a:prstGeom prst="rect">
            <a:avLst/>
          </a:prstGeom>
        </p:spPr>
        <p:txBody>
          <a:bodyPr lIns="20319" tIns="20319" rIns="20319" bIns="20319" anchor="t"/>
          <a:lstStyle>
            <a:lvl1pPr algn="l" defTabSz="677964">
              <a:lnSpc>
                <a:spcPct val="80000"/>
              </a:lnSpc>
              <a:defRPr b="1" spc="-115" sz="3230">
                <a:latin typeface="+mn-lt"/>
                <a:ea typeface="+mn-ea"/>
                <a:cs typeface="+mn-cs"/>
                <a:sym typeface="Helvetica Neue"/>
              </a:defRPr>
            </a:lvl1pPr>
          </a:lstStyle>
          <a:p>
            <a:pPr/>
            <a:r>
              <a:t>Sentence Daily - Y6</a:t>
            </a:r>
          </a:p>
        </p:txBody>
      </p:sp>
      <p:sp>
        <p:nvSpPr>
          <p:cNvPr id="2232" name="Monday: I want her to find a loyal friend.  + adding in…"/>
          <p:cNvSpPr txBox="1"/>
          <p:nvPr/>
        </p:nvSpPr>
        <p:spPr>
          <a:xfrm>
            <a:off x="189861" y="2101415"/>
            <a:ext cx="8003870" cy="6948125"/>
          </a:xfrm>
          <a:prstGeom prst="rect">
            <a:avLst/>
          </a:prstGeom>
          <a:ln w="12700">
            <a:miter lim="400000"/>
          </a:ln>
          <a:extLst>
            <a:ext uri="{C572A759-6A51-4108-AA02-DFA0A04FC94B}">
              <ma14:wrappingTextBoxFlag xmlns:ma14="http://schemas.microsoft.com/office/mac/drawingml/2011/main" val="1"/>
            </a:ext>
          </a:extLst>
        </p:spPr>
        <p:txBody>
          <a:bodyPr lIns="20319" tIns="20319" rIns="20319" bIns="20319">
            <a:spAutoFit/>
          </a:bodyPr>
          <a:lstStyle/>
          <a:p>
            <a:pPr algn="l" defTabSz="252870">
              <a:defRPr b="1" sz="2600"/>
            </a:pPr>
            <a:r>
              <a:t>Monday:</a:t>
            </a:r>
            <a:r>
              <a:rPr b="0"/>
              <a:t>  </a:t>
            </a:r>
            <a:r>
              <a:rPr>
                <a:solidFill>
                  <a:schemeClr val="accent5"/>
                </a:solidFill>
              </a:rPr>
              <a:t>+ adding in</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Tuesday:</a:t>
            </a:r>
            <a:r>
              <a:rPr b="0"/>
              <a:t> </a:t>
            </a:r>
            <a:r>
              <a:rPr>
                <a:solidFill>
                  <a:srgbClr val="CC503E"/>
                </a:solidFill>
              </a:rPr>
              <a:t>+ adding on</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Wednesday:</a:t>
            </a:r>
            <a:r>
              <a:rPr b="0"/>
              <a:t> </a:t>
            </a:r>
            <a:r>
              <a:rPr>
                <a:solidFill>
                  <a:srgbClr val="CC503E"/>
                </a:solidFill>
              </a:rPr>
              <a:t>+changing words</a:t>
            </a:r>
            <a:endParaRPr>
              <a:solidFill>
                <a:srgbClr val="CC503E"/>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solidFill>
                  <a:schemeClr val="accent5"/>
                </a:solidFill>
              </a:defRPr>
            </a:pPr>
          </a:p>
          <a:p>
            <a:pPr algn="l" defTabSz="252870">
              <a:defRPr b="1" sz="2600"/>
            </a:pPr>
            <a:r>
              <a:t>Thursday:</a:t>
            </a:r>
            <a:r>
              <a:rPr b="0"/>
              <a:t> </a:t>
            </a:r>
            <a:r>
              <a:t> </a:t>
            </a:r>
            <a:r>
              <a:rPr b="0"/>
              <a:t>+</a:t>
            </a:r>
            <a:r>
              <a:rPr>
                <a:solidFill>
                  <a:schemeClr val="accent5"/>
                </a:solidFill>
              </a:rPr>
              <a:t>adding another sentence</a:t>
            </a:r>
            <a:r>
              <a:rPr b="0">
                <a:solidFill>
                  <a:schemeClr val="accent5"/>
                </a:solidFill>
              </a:rPr>
              <a:t> </a:t>
            </a:r>
            <a:endParaRPr>
              <a:solidFill>
                <a:schemeClr val="accent5"/>
              </a:solidFill>
            </a:endParaRPr>
          </a:p>
          <a:p>
            <a:pPr algn="l" defTabSz="252870">
              <a:defRPr b="1" sz="2600">
                <a:solidFill>
                  <a:schemeClr val="accent5"/>
                </a:solidFill>
              </a:defRPr>
            </a:pPr>
          </a:p>
          <a:p>
            <a:pPr algn="l" defTabSz="252870">
              <a:defRPr b="1" sz="2600">
                <a:solidFill>
                  <a:schemeClr val="accent5"/>
                </a:solidFill>
              </a:defRPr>
            </a:pPr>
          </a:p>
          <a:p>
            <a:pPr algn="l" defTabSz="252870">
              <a:defRPr b="1" sz="2600"/>
            </a:pPr>
          </a:p>
          <a:p>
            <a:pPr algn="l" defTabSz="252870">
              <a:defRPr b="1" sz="2600"/>
            </a:pPr>
            <a:r>
              <a:t>Friday:</a:t>
            </a:r>
            <a:r>
              <a:rPr b="0"/>
              <a:t> </a:t>
            </a:r>
            <a:r>
              <a:rPr>
                <a:solidFill>
                  <a:srgbClr val="CC503E"/>
                </a:solidFill>
              </a:rPr>
              <a:t>+joining sentences?</a:t>
            </a:r>
          </a:p>
        </p:txBody>
      </p:sp>
      <p:graphicFrame>
        <p:nvGraphicFramePr>
          <p:cNvPr id="2233" name="Table"/>
          <p:cNvGraphicFramePr/>
          <p:nvPr/>
        </p:nvGraphicFramePr>
        <p:xfrm>
          <a:off x="3765178" y="252436"/>
          <a:ext cx="9706265" cy="515764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851544"/>
                <a:gridCol w="4851544"/>
              </a:tblGrid>
              <a:tr h="458239">
                <a:tc gridSpan="2">
                  <a:txBody>
                    <a:bodyPr/>
                    <a:lstStyle/>
                    <a:p>
                      <a:pPr algn="l" defTabSz="650240"/>
                      <a:r>
                        <a:rPr>
                          <a:sym typeface="Helvetica Neue"/>
                        </a:rPr>
                        <a:t>Use of the passive to affect presentation of information in a sentence </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1196354">
                <a:tc gridSpan="2">
                  <a:txBody>
                    <a:bodyPr/>
                    <a:lstStyle/>
                    <a:p>
                      <a:pPr algn="l" defTabSz="650240"/>
                      <a:r>
                        <a:rPr>
                          <a:sym typeface="Helvetica Neue"/>
                        </a:rPr>
                        <a:t>The difference between structures typical of  informal speech and writing ( for example, use of question tags : He’s your friend, isn’t he?)</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827295">
                <a:tc gridSpan="2">
                  <a:txBody>
                    <a:bodyPr/>
                    <a:lstStyle/>
                    <a:p>
                      <a:pPr algn="l" defTabSz="650240"/>
                      <a:r>
                        <a:rPr>
                          <a:sym typeface="Helvetica Neue"/>
                        </a:rPr>
                        <a:t>The use of subjunctive forms such as If I were or Were they to come in some very formal writing or speech.</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r h="2672584">
                <a:tc gridSpan="2">
                  <a:txBody>
                    <a:bodyPr/>
                    <a:lstStyle/>
                    <a:p>
                      <a:pPr algn="l" defTabSz="650240">
                        <a:defRPr>
                          <a:sym typeface="Helvetica Neue"/>
                        </a:defRPr>
                      </a:pPr>
                      <a:r>
                        <a:t>Use of colon, semi colon and dash to mark the boundary between independent clauses ( for example, it’s raining; I’m fed up)</a:t>
                      </a:r>
                    </a:p>
                    <a:p>
                      <a:pPr algn="l" defTabSz="650240">
                        <a:defRPr>
                          <a:sym typeface="Helvetica Neue"/>
                        </a:defRPr>
                      </a:pPr>
                      <a:r>
                        <a:t>Use of the colon to introduce a list and semi colons within lists.</a:t>
                      </a:r>
                    </a:p>
                    <a:p>
                      <a:pPr algn="l" defTabSz="650240">
                        <a:defRPr>
                          <a:sym typeface="Helvetica Neue"/>
                        </a:defRPr>
                      </a:pPr>
                      <a:r>
                        <a:t>Punctuation of bullet points to list information.</a:t>
                      </a:r>
                    </a:p>
                    <a:p>
                      <a:pPr algn="l" defTabSz="650240">
                        <a:defRPr>
                          <a:sym typeface="Helvetica Neue"/>
                        </a:defRPr>
                      </a:pPr>
                      <a:r>
                        <a:t>How hyphens can be used to avoid ambiguity ( for example, man eating shark versus man-eating shark or recover versus  re-cover.)</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r>
            </a:tbl>
          </a:graphicData>
        </a:graphic>
      </p:graphicFrame>
      <p:sp>
        <p:nvSpPr>
          <p:cNvPr id="2234" name="Y2 - Use of full stops, question marks and exclamation marks…"/>
          <p:cNvSpPr txBox="1"/>
          <p:nvPr/>
        </p:nvSpPr>
        <p:spPr>
          <a:xfrm>
            <a:off x="2883277" y="6029127"/>
            <a:ext cx="7567507" cy="681820"/>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l" defTabSz="650240">
              <a:defRPr b="1" sz="2000"/>
            </a:pPr>
            <a:r>
              <a:t>Y2 - Use of full stops, question marks and exclamation marks </a:t>
            </a:r>
          </a:p>
          <a:p>
            <a:pPr algn="l" defTabSz="650240">
              <a:defRPr b="1" sz="2000"/>
            </a:pPr>
            <a:r>
              <a:t>to demarcate sentences.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2"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6" name="Eating large fish, the great white shark is very big."/>
          <p:cNvSpPr txBox="1"/>
          <p:nvPr/>
        </p:nvSpPr>
        <p:spPr>
          <a:xfrm>
            <a:off x="550942" y="791864"/>
            <a:ext cx="10228479"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Eating large fish, the great white shark is very big.</a:t>
            </a:r>
          </a:p>
        </p:txBody>
      </p:sp>
      <p:sp>
        <p:nvSpPr>
          <p:cNvPr id="2237" name="With their sharp sense of smell, the great white shark is a colossal creature of the sea."/>
          <p:cNvSpPr txBox="1"/>
          <p:nvPr/>
        </p:nvSpPr>
        <p:spPr>
          <a:xfrm>
            <a:off x="243123" y="2583955"/>
            <a:ext cx="11876685"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their sharp sense of smell, the great white shark is a colossal creature of the sea.</a:t>
            </a:r>
          </a:p>
        </p:txBody>
      </p:sp>
      <p:sp>
        <p:nvSpPr>
          <p:cNvPr id="2238" name="The great white shark, is an extremely powerful fish, which can grow up to 6 metres in length."/>
          <p:cNvSpPr txBox="1"/>
          <p:nvPr/>
        </p:nvSpPr>
        <p:spPr>
          <a:xfrm>
            <a:off x="114482" y="4483068"/>
            <a:ext cx="13027001" cy="11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great white shark, is an extremely powerful fish, which can grow up to 6 metres in length.</a:t>
            </a:r>
          </a:p>
        </p:txBody>
      </p:sp>
      <p:sp>
        <p:nvSpPr>
          <p:cNvPr id="2239" name="With extremely sharp teeth and sense of smell, the great white shark is a predator of the sea."/>
          <p:cNvSpPr txBox="1"/>
          <p:nvPr/>
        </p:nvSpPr>
        <p:spPr>
          <a:xfrm>
            <a:off x="30276" y="6382182"/>
            <a:ext cx="12944247"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extremely sharp teeth and sense of smell, the great white shark is a predator of the sea.</a:t>
            </a:r>
          </a:p>
        </p:txBody>
      </p:sp>
      <p:sp>
        <p:nvSpPr>
          <p:cNvPr id="2240" name="The great white shark is an immensely powerful fish, capable of reaching lengths up to 6 meters."/>
          <p:cNvSpPr txBox="1"/>
          <p:nvPr/>
        </p:nvSpPr>
        <p:spPr>
          <a:xfrm>
            <a:off x="300333" y="7942156"/>
            <a:ext cx="12655297"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great white shark is an immensely powerful fish, capable of reaching lengths up to 6 meters.</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2" name="The great white shark is an immensely powerful fish, capable of reaching lengths up to 6 meters."/>
          <p:cNvSpPr txBox="1"/>
          <p:nvPr/>
        </p:nvSpPr>
        <p:spPr>
          <a:xfrm>
            <a:off x="174750" y="4286299"/>
            <a:ext cx="12655297" cy="11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great white shark is an immensely powerful fish, capable of reaching lengths up to 6 meters.</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244" name="Image" descr="Image"/>
          <p:cNvPicPr>
            <a:picLocks noChangeAspect="1"/>
          </p:cNvPicPr>
          <p:nvPr/>
        </p:nvPicPr>
        <p:blipFill>
          <a:blip r:embed="rId2">
            <a:extLst/>
          </a:blip>
          <a:stretch>
            <a:fillRect/>
          </a:stretch>
        </p:blipFill>
        <p:spPr>
          <a:xfrm>
            <a:off x="0" y="-14674"/>
            <a:ext cx="13004802" cy="6659162"/>
          </a:xfrm>
          <a:prstGeom prst="rect">
            <a:avLst/>
          </a:prstGeom>
          <a:ln w="12700">
            <a:miter lim="400000"/>
          </a:ln>
        </p:spPr>
      </p:pic>
      <p:pic>
        <p:nvPicPr>
          <p:cNvPr id="2245" name="Image" descr="Image"/>
          <p:cNvPicPr>
            <a:picLocks noChangeAspect="1"/>
          </p:cNvPicPr>
          <p:nvPr/>
        </p:nvPicPr>
        <p:blipFill>
          <a:blip r:embed="rId3">
            <a:extLst/>
          </a:blip>
          <a:stretch>
            <a:fillRect/>
          </a:stretch>
        </p:blipFill>
        <p:spPr>
          <a:xfrm>
            <a:off x="3927388" y="4448669"/>
            <a:ext cx="6451605" cy="5346706"/>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7" name="IMG_5301.jpeg" descr="IMG_5301.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73FDEA"/>
        </a:solidFill>
      </p:bgPr>
    </p:bg>
    <p:spTree>
      <p:nvGrpSpPr>
        <p:cNvPr id="1" name=""/>
        <p:cNvGrpSpPr/>
        <p:nvPr/>
      </p:nvGrpSpPr>
      <p:grpSpPr>
        <a:xfrm>
          <a:off x="0" y="0"/>
          <a:ext cx="0" cy="0"/>
          <a:chOff x="0" y="0"/>
          <a:chExt cx="0" cy="0"/>
        </a:xfrm>
      </p:grpSpPr>
      <p:sp>
        <p:nvSpPr>
          <p:cNvPr id="1708" name="The Dark…"/>
          <p:cNvSpPr txBox="1"/>
          <p:nvPr/>
        </p:nvSpPr>
        <p:spPr>
          <a:xfrm>
            <a:off x="174933" y="3763112"/>
            <a:ext cx="12720355" cy="5532763"/>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325120">
              <a:defRPr b="1" sz="2200"/>
            </a:pPr>
            <a:r>
              <a:t>The Dark</a:t>
            </a:r>
          </a:p>
          <a:p>
            <a:pPr algn="l" defTabSz="325120">
              <a:defRPr b="1" sz="2200"/>
            </a:pPr>
            <a:r>
              <a:t> </a:t>
            </a:r>
          </a:p>
          <a:p>
            <a:pPr algn="l" defTabSz="325120">
              <a:defRPr sz="2200"/>
            </a:pPr>
            <a:r>
              <a:t>Laszlo was afraid of the dark. The dark lived in the same house as Laszlo. A big place with a creaky roof, smooth, cold windows and several flights of stairs.</a:t>
            </a:r>
          </a:p>
          <a:p>
            <a:pPr algn="l" defTabSz="325120">
              <a:defRPr sz="2200"/>
            </a:pPr>
          </a:p>
          <a:p>
            <a:pPr algn="l" defTabSz="325120">
              <a:defRPr sz="2200"/>
            </a:pPr>
            <a:r>
              <a:t>Sometimes the dark hid in the cupboard. Sometimes it sat behind the shower curtain.</a:t>
            </a:r>
          </a:p>
          <a:p>
            <a:pPr algn="l" defTabSz="325120">
              <a:defRPr sz="2200"/>
            </a:pPr>
            <a:r>
              <a:t>But mostly it spent its time in the basement.</a:t>
            </a:r>
          </a:p>
          <a:p>
            <a:pPr algn="l" defTabSz="325120">
              <a:defRPr sz="2200"/>
            </a:pPr>
          </a:p>
          <a:p>
            <a:pPr algn="l" defTabSz="325120">
              <a:defRPr sz="2200"/>
            </a:pPr>
            <a:r>
              <a:t>All day long, the dark would wait in a distant corner, far from the squeaks and rattles of the washing machine, pressed up against some old, damp boxes and a chest of drawers nobody ever opened.</a:t>
            </a:r>
          </a:p>
          <a:p>
            <a:pPr algn="l" defTabSz="325120">
              <a:defRPr sz="2200"/>
            </a:pPr>
          </a:p>
          <a:p>
            <a:pPr algn="l" defTabSz="325120">
              <a:defRPr sz="2200"/>
            </a:pPr>
            <a:r>
              <a:t>At night, of course, the dark went out and spread itself against the windows and doors of Laszlo’s house. But in the morning, the dark would be back in the basement, where it belonged. Laszlo would peek at the dark every morning.</a:t>
            </a:r>
          </a:p>
          <a:p>
            <a:pPr algn="l" defTabSz="325120">
              <a:defRPr sz="2200"/>
            </a:pPr>
          </a:p>
          <a:p>
            <a:pPr algn="l" defTabSz="325120">
              <a:defRPr sz="2200"/>
            </a:pPr>
            <a:r>
              <a:t>“Hi,” he would say. “Hi, dark.”</a:t>
            </a:r>
          </a:p>
        </p:txBody>
      </p:sp>
      <p:pic>
        <p:nvPicPr>
          <p:cNvPr id="1709" name="image16.jpeg" descr="image16.jpeg"/>
          <p:cNvPicPr>
            <a:picLocks noChangeAspect="1"/>
          </p:cNvPicPr>
          <p:nvPr/>
        </p:nvPicPr>
        <p:blipFill>
          <a:blip r:embed="rId2">
            <a:extLst/>
          </a:blip>
          <a:stretch>
            <a:fillRect/>
          </a:stretch>
        </p:blipFill>
        <p:spPr>
          <a:xfrm>
            <a:off x="197619" y="1381758"/>
            <a:ext cx="2147749" cy="2863365"/>
          </a:xfrm>
          <a:prstGeom prst="rect">
            <a:avLst/>
          </a:prstGeom>
          <a:ln w="12700">
            <a:miter lim="400000"/>
          </a:ln>
        </p:spPr>
      </p:pic>
      <p:sp>
        <p:nvSpPr>
          <p:cNvPr id="1710" name="Y2?"/>
          <p:cNvSpPr txBox="1"/>
          <p:nvPr>
            <p:ph type="title" idx="4294967295"/>
          </p:nvPr>
        </p:nvSpPr>
        <p:spPr>
          <a:xfrm>
            <a:off x="11160759" y="902545"/>
            <a:ext cx="1314663" cy="1779696"/>
          </a:xfrm>
          <a:prstGeom prst="rect">
            <a:avLst/>
          </a:prstGeom>
        </p:spPr>
        <p:txBody>
          <a:bodyPr lIns="54185" tIns="54185" rIns="54185" bIns="54185"/>
          <a:lstStyle>
            <a:lvl1pPr marL="54185" indent="-54185" algn="l" defTabSz="1300480">
              <a:defRPr b="1" sz="54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9" name="Sharks comprehension - DKfindout"/>
          <p:cNvSpPr txBox="1"/>
          <p:nvPr>
            <p:ph type="title"/>
          </p:nvPr>
        </p:nvSpPr>
        <p:spPr>
          <a:xfrm>
            <a:off x="524414" y="-665854"/>
            <a:ext cx="12597556" cy="2284873"/>
          </a:xfrm>
          <a:prstGeom prst="rect">
            <a:avLst/>
          </a:prstGeom>
        </p:spPr>
        <p:txBody>
          <a:bodyPr/>
          <a:lstStyle/>
          <a:p>
            <a:pPr/>
            <a:r>
              <a:t>Sharks comprehension - DKfindout</a:t>
            </a:r>
          </a:p>
        </p:txBody>
      </p:sp>
      <p:graphicFrame>
        <p:nvGraphicFramePr>
          <p:cNvPr id="2250" name="Table"/>
          <p:cNvGraphicFramePr/>
          <p:nvPr/>
        </p:nvGraphicFramePr>
        <p:xfrm>
          <a:off x="690548" y="5402931"/>
          <a:ext cx="8462524" cy="3031522"/>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820841"/>
                <a:gridCol w="2820841"/>
                <a:gridCol w="2820841"/>
              </a:tblGrid>
              <a:tr h="686957">
                <a:tc>
                  <a:txBody>
                    <a:bodyPr/>
                    <a:lstStyle/>
                    <a:p>
                      <a:pPr algn="l" defTabSz="457200">
                        <a:defRPr sz="2400">
                          <a:solidFill>
                            <a:srgbClr val="000000"/>
                          </a:solidFill>
                          <a:latin typeface="+mn-lt"/>
                          <a:ea typeface="+mn-ea"/>
                          <a:cs typeface="+mn-cs"/>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b="0">
                          <a:solidFill>
                            <a:srgbClr val="000000"/>
                          </a:solidFill>
                        </a:defRPr>
                      </a:pPr>
                      <a:r>
                        <a:rPr b="1" sz="2400">
                          <a:latin typeface="+mn-lt"/>
                          <a:ea typeface="+mn-ea"/>
                          <a:cs typeface="+mn-cs"/>
                          <a:sym typeface="Helvetica Neue"/>
                        </a:rPr>
                        <a:t>TRUE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b="0">
                          <a:solidFill>
                            <a:srgbClr val="000000"/>
                          </a:solidFill>
                        </a:defRPr>
                      </a:pPr>
                      <a:r>
                        <a:rPr b="1" sz="2400">
                          <a:latin typeface="+mn-lt"/>
                          <a:ea typeface="+mn-ea"/>
                          <a:cs typeface="+mn-cs"/>
                          <a:sym typeface="Helvetica Neue"/>
                        </a:rPr>
                        <a:t>FALSE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970649">
                <a:tc>
                  <a:txBody>
                    <a:bodyPr/>
                    <a:lstStyle/>
                    <a:p>
                      <a:pPr algn="l" defTabSz="457200">
                        <a:defRPr b="0" sz="2400">
                          <a:solidFill>
                            <a:srgbClr val="000000"/>
                          </a:solidFill>
                          <a:latin typeface="+mn-lt"/>
                          <a:ea typeface="+mn-ea"/>
                          <a:cs typeface="+mn-cs"/>
                          <a:sym typeface="Helvetica Neue"/>
                        </a:defRPr>
                      </a:pPr>
                      <a:r>
                        <a:t>The mother </a:t>
                      </a:r>
                      <a:r>
                        <a:rPr b="1"/>
                        <a:t>whale shark’s</a:t>
                      </a:r>
                      <a:r>
                        <a:t> eggs hatch inside her.</a:t>
                      </a:r>
                    </a:p>
                  </a:txBody>
                  <a:tcPr marL="50800" marR="50800" marT="50800" marB="50800" anchor="t" anchorCtr="0" horzOverflow="overflow">
                    <a:lnL w="3175">
                      <a:solidFill>
                        <a:srgbClr val="000000"/>
                      </a:solidFill>
                      <a:miter lim="400000"/>
                    </a:lnL>
                    <a:lnR w="6350">
                      <a:solidFill>
                        <a:srgbClr val="000000"/>
                      </a:solidFill>
                      <a:miter lim="400000"/>
                    </a:lnR>
                    <a:lnT w="6350">
                      <a:solidFill>
                        <a:srgbClr val="000000"/>
                      </a:solidFill>
                      <a:miter lim="400000"/>
                    </a:lnT>
                    <a:lnB w="3175">
                      <a:solidFill>
                        <a:srgbClr val="000000"/>
                      </a:solidFill>
                      <a:miter lim="400000"/>
                    </a:lnB>
                    <a:solidFill>
                      <a:srgbClr val="E3E4E4"/>
                    </a:solidFill>
                  </a:tcPr>
                </a:tc>
                <a:tc>
                  <a:txBody>
                    <a:bodyPr/>
                    <a:lstStyle/>
                    <a:p>
                      <a:pPr algn="l" defTabSz="457200">
                        <a:defRPr sz="2400">
                          <a:sym typeface="Helvetica Neue"/>
                        </a:defRPr>
                      </a:pPr>
                    </a:p>
                  </a:txBody>
                  <a:tcPr marL="50800" marR="50800" marT="50800" marB="50800" anchor="t" anchorCtr="0" horzOverflow="overflow">
                    <a:lnL w="6350">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algn="l" defTabSz="457200">
                        <a:defRPr sz="2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686957">
                <a:tc>
                  <a:txBody>
                    <a:bodyPr/>
                    <a:lstStyle/>
                    <a:p>
                      <a:pPr algn="l" defTabSz="457200">
                        <a:defRPr b="0">
                          <a:solidFill>
                            <a:srgbClr val="000000"/>
                          </a:solidFill>
                        </a:defRPr>
                      </a:pPr>
                      <a:r>
                        <a:rPr sz="2400">
                          <a:latin typeface="+mn-lt"/>
                          <a:ea typeface="+mn-ea"/>
                          <a:cs typeface="+mn-cs"/>
                          <a:sym typeface="Helvetica Neue"/>
                        </a:rPr>
                        <a:t>It lives in cool waters.</a:t>
                      </a:r>
                    </a:p>
                  </a:txBody>
                  <a:tcPr marL="50800" marR="50800" marT="50800" marB="50800" anchor="t" anchorCtr="0" horzOverflow="overflow">
                    <a:lnL w="3175">
                      <a:solidFill>
                        <a:srgbClr val="000000"/>
                      </a:solidFill>
                      <a:miter lim="400000"/>
                    </a:lnL>
                    <a:lnR w="6350">
                      <a:solidFill>
                        <a:srgbClr val="000000"/>
                      </a:solidFill>
                      <a:miter lim="400000"/>
                    </a:lnR>
                    <a:lnT w="3175">
                      <a:solidFill>
                        <a:srgbClr val="000000"/>
                      </a:solidFill>
                      <a:miter lim="400000"/>
                    </a:lnT>
                    <a:lnB w="3175">
                      <a:solidFill>
                        <a:srgbClr val="000000"/>
                      </a:solidFill>
                      <a:miter lim="400000"/>
                    </a:lnB>
                    <a:solidFill>
                      <a:srgbClr val="E3E4E4"/>
                    </a:solidFill>
                  </a:tcPr>
                </a:tc>
                <a:tc>
                  <a:txBody>
                    <a:bodyPr/>
                    <a:lstStyle/>
                    <a:p>
                      <a:pPr algn="l" defTabSz="457200">
                        <a:defRPr sz="2400">
                          <a:sym typeface="Helvetica Neue"/>
                        </a:defRPr>
                      </a:pPr>
                    </a:p>
                  </a:txBody>
                  <a:tcPr marL="50800" marR="50800" marT="50800" marB="50800" anchor="t" anchorCtr="0" horzOverflow="overflow">
                    <a:lnL w="6350">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686957">
                <a:tc>
                  <a:txBody>
                    <a:bodyPr/>
                    <a:lstStyle/>
                    <a:p>
                      <a:pPr algn="l" defTabSz="457200">
                        <a:defRPr b="0">
                          <a:solidFill>
                            <a:srgbClr val="000000"/>
                          </a:solidFill>
                        </a:defRPr>
                      </a:pPr>
                      <a:r>
                        <a:rPr sz="2400">
                          <a:latin typeface="+mn-lt"/>
                          <a:ea typeface="+mn-ea"/>
                          <a:cs typeface="+mn-cs"/>
                          <a:sym typeface="Helvetica Neue"/>
                        </a:rPr>
                        <a:t>It is the largest fish in the world.</a:t>
                      </a:r>
                    </a:p>
                  </a:txBody>
                  <a:tcPr marL="50800" marR="50800" marT="50800" marB="50800" anchor="t" anchorCtr="0" horzOverflow="overflow">
                    <a:lnL w="3175">
                      <a:solidFill>
                        <a:srgbClr val="000000"/>
                      </a:solidFill>
                      <a:miter lim="400000"/>
                    </a:lnL>
                    <a:lnR w="6350">
                      <a:solidFill>
                        <a:srgbClr val="000000"/>
                      </a:solidFill>
                      <a:miter lim="400000"/>
                    </a:lnR>
                    <a:lnT w="3175">
                      <a:solidFill>
                        <a:srgbClr val="000000"/>
                      </a:solidFill>
                      <a:miter lim="400000"/>
                    </a:lnT>
                    <a:lnB w="3175">
                      <a:solidFill>
                        <a:srgbClr val="000000"/>
                      </a:solidFill>
                      <a:miter lim="400000"/>
                    </a:lnB>
                    <a:solidFill>
                      <a:srgbClr val="E3E4E4"/>
                    </a:solidFill>
                  </a:tcPr>
                </a:tc>
                <a:tc>
                  <a:txBody>
                    <a:bodyPr/>
                    <a:lstStyle/>
                    <a:p>
                      <a:pPr algn="l" defTabSz="457200">
                        <a:defRPr sz="2400">
                          <a:sym typeface="Helvetica Neue"/>
                        </a:defRPr>
                      </a:pPr>
                    </a:p>
                  </a:txBody>
                  <a:tcPr marL="50800" marR="50800" marT="50800" marB="50800" anchor="t" anchorCtr="0" horzOverflow="overflow">
                    <a:lnL w="6350">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400">
                          <a:sym typeface="Helvetica Neue"/>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2251" name="What does a whale shark eat? Tick 3…"/>
          <p:cNvSpPr txBox="1"/>
          <p:nvPr/>
        </p:nvSpPr>
        <p:spPr>
          <a:xfrm>
            <a:off x="672761" y="1495090"/>
            <a:ext cx="7463105" cy="4178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400"/>
            </a:pPr>
            <a:r>
              <a:t>What does a </a:t>
            </a:r>
            <a:r>
              <a:rPr b="1"/>
              <a:t>whale</a:t>
            </a:r>
            <a:r>
              <a:t> </a:t>
            </a:r>
            <a:r>
              <a:rPr b="1"/>
              <a:t>shark</a:t>
            </a:r>
            <a:r>
              <a:t> eat? </a:t>
            </a:r>
            <a:r>
              <a:rPr b="1"/>
              <a:t>Tick 3</a:t>
            </a:r>
            <a:endParaRPr b="1"/>
          </a:p>
          <a:p>
            <a:pPr algn="l" defTabSz="457200">
              <a:defRPr b="1" sz="3400"/>
            </a:pPr>
          </a:p>
          <a:p>
            <a:pPr algn="l" defTabSz="457200">
              <a:defRPr sz="3400"/>
            </a:pPr>
            <a:r>
              <a:t>small fish</a:t>
            </a:r>
          </a:p>
          <a:p>
            <a:pPr algn="l" defTabSz="457200">
              <a:defRPr sz="3400"/>
            </a:pPr>
            <a:r>
              <a:t>seaweed</a:t>
            </a:r>
          </a:p>
          <a:p>
            <a:pPr algn="l" defTabSz="457200">
              <a:defRPr sz="3400"/>
            </a:pPr>
            <a:r>
              <a:t>plankton</a:t>
            </a:r>
          </a:p>
          <a:p>
            <a:pPr algn="l" defTabSz="457200">
              <a:defRPr sz="3400"/>
            </a:pPr>
            <a:r>
              <a:t>squid</a:t>
            </a:r>
          </a:p>
          <a:p>
            <a:pPr algn="l" defTabSz="457200">
              <a:defRPr sz="3400"/>
            </a:pPr>
            <a:r>
              <a:t>coral</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253" name="Dictogloss"/>
          <p:cNvSpPr txBox="1"/>
          <p:nvPr>
            <p:ph type="title"/>
          </p:nvPr>
        </p:nvSpPr>
        <p:spPr>
          <a:prstGeom prst="rect">
            <a:avLst/>
          </a:prstGeom>
        </p:spPr>
        <p:txBody>
          <a:bodyPr/>
          <a:lstStyle/>
          <a:p>
            <a:pPr>
              <a:defRPr b="1">
                <a:latin typeface="+mj-lt"/>
                <a:ea typeface="+mj-ea"/>
                <a:cs typeface="+mj-cs"/>
                <a:sym typeface="Helvetica"/>
              </a:defRPr>
            </a:pPr>
            <a:r>
              <a:t>Dict</a:t>
            </a:r>
            <a:r>
              <a:rPr b="0">
                <a:latin typeface="Helvetica Light"/>
                <a:ea typeface="Helvetica Light"/>
                <a:cs typeface="Helvetica Light"/>
                <a:sym typeface="Helvetica Light"/>
              </a:rPr>
              <a:t>ogloss</a:t>
            </a:r>
          </a:p>
        </p:txBody>
      </p:sp>
      <p:sp>
        <p:nvSpPr>
          <p:cNvPr id="2254" name="Listen to the text being read aloud…"/>
          <p:cNvSpPr txBox="1"/>
          <p:nvPr>
            <p:ph type="body" idx="1"/>
          </p:nvPr>
        </p:nvSpPr>
        <p:spPr>
          <a:prstGeom prst="rect">
            <a:avLst/>
          </a:prstGeom>
        </p:spPr>
        <p:txBody>
          <a:bodyPr/>
          <a:lstStyle/>
          <a:p>
            <a:pPr marL="360045" indent="-360045" defTabSz="473201">
              <a:spcBef>
                <a:spcPts val="3400"/>
              </a:spcBef>
              <a:defRPr sz="2900"/>
            </a:pPr>
            <a:r>
              <a:t>Listen to the text being read aloud</a:t>
            </a:r>
          </a:p>
          <a:p>
            <a:pPr marL="360045" indent="-360045" defTabSz="473201">
              <a:spcBef>
                <a:spcPts val="3400"/>
              </a:spcBef>
              <a:defRPr sz="2900"/>
            </a:pPr>
            <a:r>
              <a:t>Listen to the text being read aloud again</a:t>
            </a:r>
          </a:p>
          <a:p>
            <a:pPr marL="360045" indent="-360045" defTabSz="473201">
              <a:spcBef>
                <a:spcPts val="3400"/>
              </a:spcBef>
              <a:defRPr sz="2900"/>
            </a:pPr>
            <a:r>
              <a:t>Listen to the text being read aloud and write down some key points and phrases you can hear</a:t>
            </a:r>
          </a:p>
          <a:p>
            <a:pPr marL="360045" indent="-360045" defTabSz="473201">
              <a:spcBef>
                <a:spcPts val="3400"/>
              </a:spcBef>
              <a:defRPr sz="2900"/>
            </a:pPr>
            <a:r>
              <a:t>Share your notes with a partner. Work together to improve what you produced in pairs.</a:t>
            </a:r>
          </a:p>
          <a:p>
            <a:pPr marL="360045" indent="-360045" defTabSz="473201">
              <a:spcBef>
                <a:spcPts val="3400"/>
              </a:spcBef>
              <a:defRPr sz="2900"/>
            </a:pPr>
            <a:r>
              <a:t>One set of partners join another to form a group of four. Improve your writing again.</a:t>
            </a:r>
          </a:p>
          <a:p>
            <a:pPr marL="360045" indent="-360045" defTabSz="473201">
              <a:spcBef>
                <a:spcPts val="3400"/>
              </a:spcBef>
              <a:defRPr sz="2900"/>
            </a:pPr>
            <a:r>
              <a:t>Write your text on a large piece of paper</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2256" name="The great white shark is massive in size and is known to be a powerful predator. This awesome shark is found across the Pacific, Atlantic, and Indian oceans, and can weigh more than 2.2 tonnes. It is the largest of the predatory sharks, capable of eating"/>
          <p:cNvSpPr txBox="1"/>
          <p:nvPr/>
        </p:nvSpPr>
        <p:spPr>
          <a:xfrm>
            <a:off x="27503" y="508761"/>
            <a:ext cx="13055601" cy="87360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200"/>
              </a:spcBef>
              <a:defRPr sz="4000"/>
            </a:pPr>
            <a:r>
              <a:t>T</a:t>
            </a:r>
            <a:r>
              <a:rPr b="1"/>
              <a:t>he great white shark is massive in size and is known to be a powerful predator. This awesome shark is found across the Pacific, Atlantic, and Indian oceans, and can weigh more than 2.2 tonnes. It is the largest of the predatory sharks, capable of eating seals whole. It attacks its prey ferociously, injuring it so that prey weakens and is unable to swim too far. The shark returns later to feed on the prey undisturbed.</a:t>
            </a:r>
            <a:r>
              <a:t> Attacks on humans are rare and possibly occur when the sharp mistakes a person for its usual prey, the seal. Extensive hunting has endangered the species across the world, and its numbers are dropping rapidly. The great white shark can sniff out a single drop of blood in 100 litres of water. </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8" name="Writing about Setting"/>
          <p:cNvSpPr txBox="1"/>
          <p:nvPr>
            <p:ph type="title"/>
          </p:nvPr>
        </p:nvSpPr>
        <p:spPr>
          <a:xfrm>
            <a:off x="2301237" y="1408851"/>
            <a:ext cx="8402326" cy="914405"/>
          </a:xfrm>
          <a:prstGeom prst="rect">
            <a:avLst/>
          </a:prstGeom>
        </p:spPr>
        <p:txBody>
          <a:bodyPr/>
          <a:lstStyle>
            <a:lvl1pPr defTabSz="434396">
              <a:defRPr sz="5700"/>
            </a:lvl1pPr>
          </a:lstStyle>
          <a:p>
            <a:pPr/>
            <a:r>
              <a:t>Writing about Setting</a:t>
            </a:r>
          </a:p>
        </p:txBody>
      </p:sp>
      <p:sp>
        <p:nvSpPr>
          <p:cNvPr id="2259" name="Teaching with tiny texts…"/>
          <p:cNvSpPr txBox="1"/>
          <p:nvPr>
            <p:ph type="body" sz="half" idx="4294967295"/>
          </p:nvPr>
        </p:nvSpPr>
        <p:spPr>
          <a:xfrm>
            <a:off x="2301237" y="3393437"/>
            <a:ext cx="8402326" cy="3718564"/>
          </a:xfrm>
          <a:prstGeom prst="rect">
            <a:avLst/>
          </a:prstGeom>
        </p:spPr>
        <p:txBody>
          <a:bodyPr lIns="20320" tIns="20320" rIns="20320" bIns="20320"/>
          <a:lstStyle/>
          <a:p>
            <a:pPr marL="439614" indent="-439614" defTabSz="587022">
              <a:spcBef>
                <a:spcPts val="4100"/>
              </a:spcBef>
              <a:buSzPct val="125000"/>
              <a:defRPr>
                <a:latin typeface="+mn-lt"/>
                <a:ea typeface="+mn-ea"/>
                <a:cs typeface="+mn-cs"/>
                <a:sym typeface="Helvetica Neue"/>
              </a:defRPr>
            </a:pPr>
            <a:r>
              <a:t>Teaching with tiny texts</a:t>
            </a:r>
          </a:p>
          <a:p>
            <a:pPr marL="440266" indent="-440266" defTabSz="587022">
              <a:spcBef>
                <a:spcPts val="4100"/>
              </a:spcBef>
              <a:buSzPct val="125000"/>
              <a:defRPr sz="5200">
                <a:latin typeface="+mn-lt"/>
                <a:ea typeface="+mn-ea"/>
                <a:cs typeface="+mn-cs"/>
                <a:sym typeface="Helvetica Neue"/>
              </a:defRPr>
            </a:pPr>
            <a:r>
              <a:t>Adding in - adding on - changing words - combining sentences</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1" name="Describing a Scene"/>
          <p:cNvSpPr txBox="1"/>
          <p:nvPr>
            <p:ph type="title" idx="4294967295"/>
          </p:nvPr>
        </p:nvSpPr>
        <p:spPr>
          <a:xfrm>
            <a:off x="2339973" y="475389"/>
            <a:ext cx="8324854" cy="1619255"/>
          </a:xfrm>
          <a:prstGeom prst="rect">
            <a:avLst/>
          </a:prstGeom>
        </p:spPr>
        <p:txBody>
          <a:bodyPr lIns="38100" tIns="38100" rIns="38100" bIns="38100"/>
          <a:lstStyle>
            <a:lvl1pPr defTabSz="537462">
              <a:defRPr sz="7100">
                <a:latin typeface="Helvetica Neue Medium"/>
                <a:ea typeface="Helvetica Neue Medium"/>
                <a:cs typeface="Helvetica Neue Medium"/>
                <a:sym typeface="Helvetica Neue Medium"/>
              </a:defRPr>
            </a:lvl1pPr>
          </a:lstStyle>
          <a:p>
            <a:pPr/>
            <a:r>
              <a:t>Describing a Scene</a:t>
            </a:r>
          </a:p>
        </p:txBody>
      </p:sp>
      <p:sp>
        <p:nvSpPr>
          <p:cNvPr id="2262" name="Write a sentence to describe an object in the scene on slide X using words related to colour and shade.…"/>
          <p:cNvSpPr txBox="1"/>
          <p:nvPr>
            <p:ph type="body" sz="half" idx="4294967295"/>
          </p:nvPr>
        </p:nvSpPr>
        <p:spPr>
          <a:xfrm>
            <a:off x="2339973" y="2666999"/>
            <a:ext cx="8324854" cy="4714877"/>
          </a:xfrm>
          <a:prstGeom prst="rect">
            <a:avLst/>
          </a:prstGeom>
        </p:spPr>
        <p:txBody>
          <a:bodyPr lIns="38100" tIns="38100" rIns="38100" bIns="38100"/>
          <a:lstStyle/>
          <a:p>
            <a:pPr marL="203596" indent="-203596" defTabSz="554990">
              <a:spcBef>
                <a:spcPts val="3900"/>
              </a:spcBef>
              <a:buSzPct val="100000"/>
              <a:buAutoNum type="arabicPeriod" startAt="1"/>
              <a:defRPr sz="2800">
                <a:latin typeface="+mn-lt"/>
                <a:ea typeface="+mn-ea"/>
                <a:cs typeface="+mn-cs"/>
                <a:sym typeface="Helvetica Neue"/>
              </a:defRPr>
            </a:pPr>
            <a:r>
              <a:t>Write a sentence to describe an </a:t>
            </a:r>
            <a:r>
              <a:rPr b="1"/>
              <a:t>object</a:t>
            </a:r>
            <a:r>
              <a:t> in the scene on slide X using words related to </a:t>
            </a:r>
            <a:r>
              <a:rPr b="1"/>
              <a:t>colour and shade</a:t>
            </a:r>
            <a:r>
              <a:t>.</a:t>
            </a:r>
          </a:p>
          <a:p>
            <a:pPr marL="203596" indent="-203596" defTabSz="554990">
              <a:spcBef>
                <a:spcPts val="3900"/>
              </a:spcBef>
              <a:buSzPct val="100000"/>
              <a:buAutoNum type="arabicPeriod" startAt="1"/>
              <a:defRPr sz="2800">
                <a:latin typeface="+mn-lt"/>
                <a:ea typeface="+mn-ea"/>
                <a:cs typeface="+mn-cs"/>
                <a:sym typeface="Helvetica Neue"/>
              </a:defRPr>
            </a:pPr>
            <a:r>
              <a:t> Write a sentence to describe the </a:t>
            </a:r>
            <a:r>
              <a:rPr b="1"/>
              <a:t>setting</a:t>
            </a:r>
            <a:r>
              <a:t> using words related to </a:t>
            </a:r>
            <a:r>
              <a:rPr b="1"/>
              <a:t>colour and shade</a:t>
            </a:r>
            <a:r>
              <a:t>.</a:t>
            </a:r>
          </a:p>
          <a:p>
            <a:pPr marL="203596" indent="-203596" defTabSz="554990">
              <a:spcBef>
                <a:spcPts val="3900"/>
              </a:spcBef>
              <a:buSzPct val="100000"/>
              <a:buAutoNum type="arabicPeriod" startAt="1"/>
              <a:defRPr sz="2800">
                <a:latin typeface="+mn-lt"/>
                <a:ea typeface="+mn-ea"/>
                <a:cs typeface="+mn-cs"/>
                <a:sym typeface="Helvetica Neue"/>
              </a:defRPr>
            </a:pPr>
            <a:r>
              <a:t> Describe a </a:t>
            </a:r>
            <a:r>
              <a:rPr b="1"/>
              <a:t>noise</a:t>
            </a:r>
            <a:r>
              <a:t> you might be able to hear.</a:t>
            </a:r>
          </a:p>
          <a:p>
            <a:pPr marL="203596" indent="-203596" defTabSz="554990">
              <a:spcBef>
                <a:spcPts val="3900"/>
              </a:spcBef>
              <a:buSzPct val="100000"/>
              <a:buAutoNum type="arabicPeriod" startAt="1"/>
              <a:defRPr sz="2800">
                <a:latin typeface="+mn-lt"/>
                <a:ea typeface="+mn-ea"/>
                <a:cs typeface="+mn-cs"/>
                <a:sym typeface="Helvetica Neue"/>
              </a:defRPr>
            </a:pPr>
            <a:r>
              <a:t> Write down </a:t>
            </a:r>
            <a:r>
              <a:rPr b="1"/>
              <a:t>what is happening</a:t>
            </a:r>
            <a:r>
              <a:t> in the scene.</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264" name="Table"/>
          <p:cNvGraphicFramePr/>
          <p:nvPr/>
        </p:nvGraphicFramePr>
        <p:xfrm>
          <a:off x="1308545" y="2196806"/>
          <a:ext cx="9714800" cy="535998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27659"/>
                <a:gridCol w="8287137"/>
              </a:tblGrid>
              <a:tr h="1339997">
                <a:tc>
                  <a:txBody>
                    <a:bodyPr/>
                    <a:lstStyle/>
                    <a:p>
                      <a:pPr defTabSz="914400"/>
                      <a:r>
                        <a:rPr sz="2000">
                          <a:latin typeface="Helvetica Neue Medium"/>
                          <a:ea typeface="Helvetica Neue Medium"/>
                          <a:cs typeface="Helvetica Neue Medium"/>
                          <a:sym typeface="Helvetica Neue Medium"/>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339997">
                <a:tc>
                  <a:txBody>
                    <a:bodyPr/>
                    <a:lstStyle/>
                    <a:p>
                      <a:pPr defTabSz="914400"/>
                      <a:r>
                        <a:rPr sz="2000">
                          <a:latin typeface="Helvetica Neue Medium"/>
                          <a:ea typeface="Helvetica Neue Medium"/>
                          <a:cs typeface="Helvetica Neue Medium"/>
                          <a:sym typeface="Helvetica Neue Medium"/>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defRPr sz="2000">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
        <p:nvSpPr>
          <p:cNvPr id="2265" name="Tiny texts from last time"/>
          <p:cNvSpPr txBox="1"/>
          <p:nvPr>
            <p:ph type="title" idx="4294967295"/>
          </p:nvPr>
        </p:nvSpPr>
        <p:spPr>
          <a:xfrm>
            <a:off x="1542062" y="159442"/>
            <a:ext cx="10403841" cy="1777657"/>
          </a:xfrm>
          <a:prstGeom prst="rect">
            <a:avLst/>
          </a:prstGeom>
        </p:spPr>
        <p:txBody>
          <a:bodyPr/>
          <a:lstStyle>
            <a:lvl1pPr defTabSz="560830">
              <a:defRPr sz="7600"/>
            </a:lvl1pPr>
          </a:lstStyle>
          <a:p>
            <a:pPr/>
            <a:r>
              <a:t>Tiny texts from last time</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7" name="IMG_2313.jpg" descr="IMG_2313.jpg"/>
          <p:cNvPicPr>
            <a:picLocks noChangeAspect="1"/>
          </p:cNvPicPr>
          <p:nvPr/>
        </p:nvPicPr>
        <p:blipFill>
          <a:blip r:embed="rId2">
            <a:extLst/>
          </a:blip>
          <a:stretch>
            <a:fillRect/>
          </a:stretch>
        </p:blipFill>
        <p:spPr>
          <a:xfrm>
            <a:off x="0" y="1413841"/>
            <a:ext cx="13004800" cy="5676542"/>
          </a:xfrm>
          <a:prstGeom prst="rect">
            <a:avLst/>
          </a:prstGeom>
          <a:ln w="12700">
            <a:miter lim="400000"/>
          </a:ln>
        </p:spPr>
      </p:pic>
      <p:sp>
        <p:nvSpPr>
          <p:cNvPr id="2268" name="Teach drafting with tiny texts"/>
          <p:cNvSpPr txBox="1"/>
          <p:nvPr>
            <p:ph type="title" idx="4294967295"/>
          </p:nvPr>
        </p:nvSpPr>
        <p:spPr>
          <a:xfrm>
            <a:off x="141835" y="74427"/>
            <a:ext cx="6243644" cy="1214439"/>
          </a:xfrm>
          <a:prstGeom prst="rect">
            <a:avLst/>
          </a:prstGeom>
          <a:solidFill>
            <a:srgbClr val="000000"/>
          </a:solidFill>
        </p:spPr>
        <p:txBody>
          <a:bodyPr lIns="28575" tIns="28575" rIns="28575" bIns="28575"/>
          <a:lstStyle>
            <a:lvl1pPr defTabSz="522449">
              <a:defRPr sz="3900">
                <a:solidFill>
                  <a:srgbClr val="FFFFFF"/>
                </a:solidFill>
                <a:latin typeface="+mn-lt"/>
                <a:ea typeface="+mn-ea"/>
                <a:cs typeface="+mn-cs"/>
                <a:sym typeface="Helvetica Neue"/>
              </a:defRPr>
            </a:lvl1pPr>
          </a:lstStyle>
          <a:p>
            <a:pPr/>
            <a:r>
              <a:t>Teach drafting with tiny texts</a:t>
            </a:r>
          </a:p>
        </p:txBody>
      </p:sp>
      <p:graphicFrame>
        <p:nvGraphicFramePr>
          <p:cNvPr id="2269" name="Table"/>
          <p:cNvGraphicFramePr/>
          <p:nvPr/>
        </p:nvGraphicFramePr>
        <p:xfrm>
          <a:off x="14408" y="7216946"/>
          <a:ext cx="13555159" cy="259196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92027"/>
                <a:gridCol w="11563128"/>
              </a:tblGrid>
              <a:tr h="647991">
                <a:tc>
                  <a:txBody>
                    <a:bodyPr/>
                    <a:lstStyle/>
                    <a:p>
                      <a:pPr defTabSz="914400"/>
                      <a:r>
                        <a:rPr b="1" sz="3000">
                          <a:sym typeface="Helvetica Neue"/>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r>
                        <a:rPr sz="3000">
                          <a:sym typeface="Helvetica Neue"/>
                        </a:rPr>
                        <a:t>The bright stars shone.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647991">
                <a:tc>
                  <a:txBody>
                    <a:bodyPr/>
                    <a:lstStyle/>
                    <a:p>
                      <a:pPr defTabSz="914400"/>
                      <a:r>
                        <a:rPr b="1" sz="3000">
                          <a:sym typeface="Helvetica Neue"/>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r>
                        <a:rPr sz="3000">
                          <a:sym typeface="Helvetica Neue"/>
                        </a:rPr>
                        <a:t>The dark sky loomed.</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647991">
                <a:tc>
                  <a:txBody>
                    <a:bodyPr/>
                    <a:lstStyle/>
                    <a:p>
                      <a:pPr defTabSz="914400"/>
                      <a:r>
                        <a:rPr b="1" sz="3000">
                          <a:sym typeface="Helvetica Neue"/>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r>
                        <a:rPr sz="3000">
                          <a:sym typeface="Helvetica Neue"/>
                        </a:rPr>
                        <a:t>All you could hear were footsteps.</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647991">
                <a:tc>
                  <a:txBody>
                    <a:bodyPr/>
                    <a:lstStyle/>
                    <a:p>
                      <a:pPr defTabSz="914400"/>
                      <a:r>
                        <a:rPr b="1" sz="2900">
                          <a:sym typeface="Helvetica Neue"/>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r>
                        <a:rPr sz="3000">
                          <a:sym typeface="Helvetica Neue"/>
                        </a:rPr>
                        <a:t>The thief ran away.</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1" name="Describing a landscape"/>
          <p:cNvSpPr txBox="1"/>
          <p:nvPr>
            <p:ph type="title" idx="4294967295"/>
          </p:nvPr>
        </p:nvSpPr>
        <p:spPr>
          <a:xfrm>
            <a:off x="2232347" y="160175"/>
            <a:ext cx="8324855" cy="1619256"/>
          </a:xfrm>
          <a:prstGeom prst="rect">
            <a:avLst/>
          </a:prstGeom>
        </p:spPr>
        <p:txBody>
          <a:bodyPr lIns="38100" tIns="38100" rIns="38100" bIns="38100"/>
          <a:lstStyle>
            <a:lvl1pPr defTabSz="578358">
              <a:defRPr sz="7800">
                <a:latin typeface="Helvetica Neue Medium"/>
                <a:ea typeface="Helvetica Neue Medium"/>
                <a:cs typeface="Helvetica Neue Medium"/>
                <a:sym typeface="Helvetica Neue Medium"/>
              </a:defRPr>
            </a:lvl1pPr>
          </a:lstStyle>
          <a:p>
            <a:pPr/>
            <a:r>
              <a:t>Describing a…</a:t>
            </a:r>
          </a:p>
        </p:txBody>
      </p:sp>
      <p:sp>
        <p:nvSpPr>
          <p:cNvPr id="2272" name="Write a sentence to describe an object in the scene on slide X using words related to colour and shade.…"/>
          <p:cNvSpPr txBox="1"/>
          <p:nvPr>
            <p:ph type="body" sz="half" idx="4294967295"/>
          </p:nvPr>
        </p:nvSpPr>
        <p:spPr>
          <a:xfrm>
            <a:off x="2339973" y="2519359"/>
            <a:ext cx="8324854" cy="4714881"/>
          </a:xfrm>
          <a:prstGeom prst="rect">
            <a:avLst/>
          </a:prstGeom>
        </p:spPr>
        <p:txBody>
          <a:bodyPr lIns="38100" tIns="38100" rIns="38100" bIns="38100"/>
          <a:lstStyle/>
          <a:p>
            <a:pPr marL="214310" indent="-214310">
              <a:buSzPct val="100000"/>
              <a:buAutoNum type="arabicPeriod" startAt="1"/>
              <a:defRPr sz="3000">
                <a:latin typeface="+mn-lt"/>
                <a:ea typeface="+mn-ea"/>
                <a:cs typeface="+mn-cs"/>
                <a:sym typeface="Helvetica Neue"/>
              </a:defRPr>
            </a:pPr>
            <a:r>
              <a:t>Scene - fiction</a:t>
            </a:r>
          </a:p>
          <a:p>
            <a:pPr marL="214310" indent="-214310">
              <a:buSzPct val="100000"/>
              <a:buAutoNum type="arabicPeriod" startAt="1"/>
              <a:defRPr sz="3000">
                <a:latin typeface="+mn-lt"/>
                <a:ea typeface="+mn-ea"/>
                <a:cs typeface="+mn-cs"/>
                <a:sym typeface="Helvetica Neue"/>
              </a:defRPr>
            </a:pPr>
            <a:r>
              <a:t> Landscape</a:t>
            </a:r>
          </a:p>
          <a:p>
            <a:pPr marL="214310" indent="-214310">
              <a:buSzPct val="100000"/>
              <a:buAutoNum type="arabicPeriod" startAt="1"/>
              <a:defRPr sz="3000">
                <a:latin typeface="+mn-lt"/>
                <a:ea typeface="+mn-ea"/>
                <a:cs typeface="+mn-cs"/>
                <a:sym typeface="Helvetica Neue"/>
              </a:defRPr>
            </a:pPr>
            <a:r>
              <a:t> Historical site</a:t>
            </a:r>
          </a:p>
          <a:p>
            <a:pPr marL="214310" indent="-214310">
              <a:buSzPct val="100000"/>
              <a:buAutoNum type="arabicPeriod" startAt="1"/>
              <a:defRPr sz="3000">
                <a:latin typeface="+mn-lt"/>
                <a:ea typeface="+mn-ea"/>
                <a:cs typeface="+mn-cs"/>
                <a:sym typeface="Helvetica Neue"/>
              </a:defRPr>
            </a:pPr>
            <a:r>
              <a:t> Bible story</a:t>
            </a:r>
          </a:p>
          <a:p>
            <a:pPr marL="214310" indent="-214310">
              <a:buSzPct val="100000"/>
              <a:buAutoNum type="arabicPeriod" startAt="1"/>
              <a:defRPr sz="3000">
                <a:latin typeface="+mn-lt"/>
                <a:ea typeface="+mn-ea"/>
                <a:cs typeface="+mn-cs"/>
                <a:sym typeface="Helvetica Neue"/>
              </a:defRPr>
            </a:pPr>
            <a:r>
              <a:t> Habitat</a:t>
            </a:r>
          </a:p>
        </p:txBody>
      </p:sp>
      <p:pic>
        <p:nvPicPr>
          <p:cNvPr id="2273" name="Image" descr="Image"/>
          <p:cNvPicPr>
            <a:picLocks noChangeAspect="1"/>
          </p:cNvPicPr>
          <p:nvPr/>
        </p:nvPicPr>
        <p:blipFill>
          <a:blip r:embed="rId2">
            <a:extLst/>
          </a:blip>
          <a:stretch>
            <a:fillRect/>
          </a:stretch>
        </p:blipFill>
        <p:spPr>
          <a:xfrm>
            <a:off x="5728215" y="2282631"/>
            <a:ext cx="2947543" cy="1248646"/>
          </a:xfrm>
          <a:prstGeom prst="rect">
            <a:avLst/>
          </a:prstGeom>
          <a:ln w="12700">
            <a:miter lim="400000"/>
          </a:ln>
        </p:spPr>
      </p:pic>
      <p:pic>
        <p:nvPicPr>
          <p:cNvPr id="2274" name="Image" descr="Image"/>
          <p:cNvPicPr>
            <a:picLocks noChangeAspect="1"/>
          </p:cNvPicPr>
          <p:nvPr/>
        </p:nvPicPr>
        <p:blipFill>
          <a:blip r:embed="rId3">
            <a:extLst/>
          </a:blip>
          <a:stretch>
            <a:fillRect/>
          </a:stretch>
        </p:blipFill>
        <p:spPr>
          <a:xfrm>
            <a:off x="9081326" y="2201035"/>
            <a:ext cx="2458182" cy="1398108"/>
          </a:xfrm>
          <a:prstGeom prst="rect">
            <a:avLst/>
          </a:prstGeom>
          <a:ln w="12700">
            <a:miter lim="400000"/>
          </a:ln>
        </p:spPr>
      </p:pic>
      <p:pic>
        <p:nvPicPr>
          <p:cNvPr id="2275" name="Image" descr="Image"/>
          <p:cNvPicPr>
            <a:picLocks noChangeAspect="1"/>
          </p:cNvPicPr>
          <p:nvPr/>
        </p:nvPicPr>
        <p:blipFill>
          <a:blip r:embed="rId4">
            <a:extLst/>
          </a:blip>
          <a:stretch>
            <a:fillRect/>
          </a:stretch>
        </p:blipFill>
        <p:spPr>
          <a:xfrm>
            <a:off x="5683677" y="3935040"/>
            <a:ext cx="3036619" cy="2127782"/>
          </a:xfrm>
          <a:prstGeom prst="rect">
            <a:avLst/>
          </a:prstGeom>
          <a:ln w="12700">
            <a:miter lim="400000"/>
          </a:ln>
        </p:spPr>
      </p:pic>
      <p:pic>
        <p:nvPicPr>
          <p:cNvPr id="2276" name="Image" descr="Image"/>
          <p:cNvPicPr>
            <a:picLocks noChangeAspect="1"/>
          </p:cNvPicPr>
          <p:nvPr/>
        </p:nvPicPr>
        <p:blipFill>
          <a:blip r:embed="rId5">
            <a:extLst/>
          </a:blip>
          <a:stretch>
            <a:fillRect/>
          </a:stretch>
        </p:blipFill>
        <p:spPr>
          <a:xfrm>
            <a:off x="8927738" y="4020746"/>
            <a:ext cx="2765352" cy="1956370"/>
          </a:xfrm>
          <a:prstGeom prst="rect">
            <a:avLst/>
          </a:prstGeom>
          <a:ln w="12700">
            <a:miter lim="400000"/>
          </a:ln>
        </p:spPr>
      </p:pic>
      <p:sp>
        <p:nvSpPr>
          <p:cNvPr id="2277" name="fiction"/>
          <p:cNvSpPr txBox="1"/>
          <p:nvPr/>
        </p:nvSpPr>
        <p:spPr>
          <a:xfrm>
            <a:off x="7057618" y="3069103"/>
            <a:ext cx="1201882" cy="51303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a:spcBef>
                <a:spcPts val="4200"/>
              </a:spcBef>
              <a:defRPr b="1" sz="3000"/>
            </a:lvl1pPr>
          </a:lstStyle>
          <a:p>
            <a:pPr/>
            <a:r>
              <a:t>fiction</a:t>
            </a:r>
          </a:p>
        </p:txBody>
      </p:sp>
      <p:sp>
        <p:nvSpPr>
          <p:cNvPr id="2278" name="Landscape"/>
          <p:cNvSpPr txBox="1"/>
          <p:nvPr/>
        </p:nvSpPr>
        <p:spPr>
          <a:xfrm>
            <a:off x="9351935" y="2181092"/>
            <a:ext cx="2169622" cy="51303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a:spcBef>
                <a:spcPts val="4200"/>
              </a:spcBef>
              <a:defRPr b="1" sz="3000"/>
            </a:lvl1pPr>
          </a:lstStyle>
          <a:p>
            <a:pPr/>
            <a:r>
              <a:t> Landscape</a:t>
            </a:r>
          </a:p>
        </p:txBody>
      </p:sp>
      <p:sp>
        <p:nvSpPr>
          <p:cNvPr id="2279" name="Historical site"/>
          <p:cNvSpPr txBox="1"/>
          <p:nvPr/>
        </p:nvSpPr>
        <p:spPr>
          <a:xfrm>
            <a:off x="5870678" y="3884171"/>
            <a:ext cx="2562814" cy="51303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a:spcBef>
                <a:spcPts val="4200"/>
              </a:spcBef>
              <a:defRPr b="1" sz="3000"/>
            </a:lvl1pPr>
          </a:lstStyle>
          <a:p>
            <a:pPr/>
            <a:r>
              <a:t>Historical site</a:t>
            </a:r>
          </a:p>
        </p:txBody>
      </p:sp>
      <p:sp>
        <p:nvSpPr>
          <p:cNvPr id="2280" name="Habitat"/>
          <p:cNvSpPr txBox="1"/>
          <p:nvPr/>
        </p:nvSpPr>
        <p:spPr>
          <a:xfrm>
            <a:off x="9350750" y="5607274"/>
            <a:ext cx="1385905" cy="51303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a:spcBef>
                <a:spcPts val="4200"/>
              </a:spcBef>
              <a:defRPr b="1" sz="3000"/>
            </a:lvl1pPr>
          </a:lstStyle>
          <a:p>
            <a:pPr/>
            <a:r>
              <a:t>Habitat</a:t>
            </a:r>
          </a:p>
        </p:txBody>
      </p:sp>
      <p:pic>
        <p:nvPicPr>
          <p:cNvPr id="2281" name="Image" descr="Image"/>
          <p:cNvPicPr>
            <a:picLocks noChangeAspect="1"/>
          </p:cNvPicPr>
          <p:nvPr/>
        </p:nvPicPr>
        <p:blipFill>
          <a:blip r:embed="rId6">
            <a:extLst/>
          </a:blip>
          <a:stretch>
            <a:fillRect/>
          </a:stretch>
        </p:blipFill>
        <p:spPr>
          <a:xfrm>
            <a:off x="7157439" y="6381451"/>
            <a:ext cx="3036618" cy="1762413"/>
          </a:xfrm>
          <a:prstGeom prst="rect">
            <a:avLst/>
          </a:prstGeom>
          <a:ln w="12700">
            <a:miter lim="400000"/>
          </a:ln>
        </p:spPr>
      </p:pic>
      <p:sp>
        <p:nvSpPr>
          <p:cNvPr id="2282" name="Bible story"/>
          <p:cNvSpPr txBox="1"/>
          <p:nvPr/>
        </p:nvSpPr>
        <p:spPr>
          <a:xfrm>
            <a:off x="7548016" y="6415720"/>
            <a:ext cx="2006554" cy="51303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a:spcBef>
                <a:spcPts val="4200"/>
              </a:spcBef>
              <a:defRPr b="1" sz="3000"/>
            </a:lvl1pPr>
          </a:lstStyle>
          <a:p>
            <a:pPr/>
            <a:r>
              <a:t>Bible story</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4" name="Image" descr="Image"/>
          <p:cNvPicPr>
            <a:picLocks noChangeAspect="1"/>
          </p:cNvPicPr>
          <p:nvPr/>
        </p:nvPicPr>
        <p:blipFill>
          <a:blip r:embed="rId2">
            <a:extLst/>
          </a:blip>
          <a:stretch>
            <a:fillRect/>
          </a:stretch>
        </p:blipFill>
        <p:spPr>
          <a:xfrm>
            <a:off x="6227869" y="3509171"/>
            <a:ext cx="6422472" cy="3727511"/>
          </a:xfrm>
          <a:prstGeom prst="rect">
            <a:avLst/>
          </a:prstGeom>
          <a:ln w="12700">
            <a:miter lim="400000"/>
          </a:ln>
        </p:spPr>
      </p:pic>
      <p:sp>
        <p:nvSpPr>
          <p:cNvPr id="2285" name="Describing a Scene : RE"/>
          <p:cNvSpPr txBox="1"/>
          <p:nvPr>
            <p:ph type="title" idx="4294967295"/>
          </p:nvPr>
        </p:nvSpPr>
        <p:spPr>
          <a:xfrm>
            <a:off x="2339973" y="78310"/>
            <a:ext cx="8324854" cy="1619257"/>
          </a:xfrm>
          <a:prstGeom prst="rect">
            <a:avLst/>
          </a:prstGeom>
        </p:spPr>
        <p:txBody>
          <a:bodyPr lIns="38100" tIns="38100" rIns="38100" bIns="38100"/>
          <a:lstStyle>
            <a:lvl1pPr defTabSz="432308">
              <a:defRPr sz="5700">
                <a:latin typeface="Helvetica Neue Medium"/>
                <a:ea typeface="Helvetica Neue Medium"/>
                <a:cs typeface="Helvetica Neue Medium"/>
                <a:sym typeface="Helvetica Neue Medium"/>
              </a:defRPr>
            </a:lvl1pPr>
          </a:lstStyle>
          <a:p>
            <a:pPr/>
            <a:r>
              <a:t>Describing a Scene : RE</a:t>
            </a:r>
          </a:p>
        </p:txBody>
      </p:sp>
      <p:graphicFrame>
        <p:nvGraphicFramePr>
          <p:cNvPr id="2286" name="Table"/>
          <p:cNvGraphicFramePr/>
          <p:nvPr/>
        </p:nvGraphicFramePr>
        <p:xfrm>
          <a:off x="576175" y="2506958"/>
          <a:ext cx="5448083" cy="573193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52404"/>
                <a:gridCol w="3495676"/>
              </a:tblGrid>
              <a:tr h="1432982">
                <a:tc>
                  <a:txBody>
                    <a:bodyPr/>
                    <a:lstStyle/>
                    <a:p>
                      <a:pPr defTabSz="914400"/>
                      <a:r>
                        <a:rPr b="1" sz="2600">
                          <a:sym typeface="Helvetica Neue"/>
                        </a:rPr>
                        <a:t>object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a:txBody>
                    <a:bodyPr/>
                    <a:lstStyle/>
                    <a:p>
                      <a:pPr algn="l" defTabSz="914400">
                        <a:defRPr sz="26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r>
              <a:tr h="1432982">
                <a:tc>
                  <a:txBody>
                    <a:bodyPr/>
                    <a:lstStyle/>
                    <a:p>
                      <a:pPr defTabSz="914400"/>
                      <a:r>
                        <a:rPr b="1" sz="2600">
                          <a:sym typeface="Helvetica Neue"/>
                        </a:rPr>
                        <a:t>setting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6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432982">
                <a:tc>
                  <a:txBody>
                    <a:bodyPr/>
                    <a:lstStyle/>
                    <a:p>
                      <a:pPr defTabSz="914400"/>
                      <a:r>
                        <a:rPr b="1" sz="2600">
                          <a:sym typeface="Helvetica Neue"/>
                        </a:rPr>
                        <a:t>noise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a:txBody>
                    <a:bodyPr/>
                    <a:lstStyle/>
                    <a:p>
                      <a:pPr algn="l" defTabSz="914400">
                        <a:defRPr sz="26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r>
              <a:tr h="1432982">
                <a:tc>
                  <a:txBody>
                    <a:bodyPr/>
                    <a:lstStyle/>
                    <a:p>
                      <a:pPr defTabSz="914400"/>
                      <a:r>
                        <a:rPr b="1" sz="2600">
                          <a:sym typeface="Helvetica Neue"/>
                        </a:rPr>
                        <a:t>happening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a:txBody>
                    <a:bodyPr/>
                    <a:lstStyle/>
                    <a:p>
                      <a:pPr algn="l" defTabSz="914400">
                        <a:defRPr sz="26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r>
            </a:tbl>
          </a:graphicData>
        </a:graphic>
      </p:graphicFrame>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8" name="Image" descr="Image"/>
          <p:cNvPicPr>
            <a:picLocks noChangeAspect="1"/>
          </p:cNvPicPr>
          <p:nvPr/>
        </p:nvPicPr>
        <p:blipFill>
          <a:blip r:embed="rId2">
            <a:extLst/>
          </a:blip>
          <a:stretch>
            <a:fillRect/>
          </a:stretch>
        </p:blipFill>
        <p:spPr>
          <a:xfrm>
            <a:off x="1625599" y="2369790"/>
            <a:ext cx="9753604" cy="5547420"/>
          </a:xfrm>
          <a:prstGeom prst="rect">
            <a:avLst/>
          </a:prstGeom>
          <a:ln w="12700">
            <a:miter lim="400000"/>
          </a:ln>
        </p:spPr>
      </p:pic>
      <p:sp>
        <p:nvSpPr>
          <p:cNvPr id="2289" name="Describing a landcape"/>
          <p:cNvSpPr txBox="1"/>
          <p:nvPr>
            <p:ph type="title"/>
          </p:nvPr>
        </p:nvSpPr>
        <p:spPr>
          <a:xfrm>
            <a:off x="2339973" y="-41377"/>
            <a:ext cx="8324854" cy="1619258"/>
          </a:xfrm>
          <a:prstGeom prst="rect">
            <a:avLst/>
          </a:prstGeom>
        </p:spPr>
        <p:txBody>
          <a:bodyPr/>
          <a:lstStyle>
            <a:lvl1pPr defTabSz="706231">
              <a:defRPr sz="6200"/>
            </a:lvl1pPr>
          </a:lstStyle>
          <a:p>
            <a:pPr/>
            <a:r>
              <a:t>Describing a landcape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